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00" r:id="rId2"/>
    <p:sldMasterId id="2147483743" r:id="rId3"/>
  </p:sldMasterIdLst>
  <p:notesMasterIdLst>
    <p:notesMasterId r:id="rId91"/>
  </p:notesMasterIdLst>
  <p:sldIdLst>
    <p:sldId id="267" r:id="rId4"/>
    <p:sldId id="329" r:id="rId5"/>
    <p:sldId id="3331" r:id="rId6"/>
    <p:sldId id="354" r:id="rId7"/>
    <p:sldId id="3333" r:id="rId8"/>
    <p:sldId id="3334" r:id="rId9"/>
    <p:sldId id="3335" r:id="rId10"/>
    <p:sldId id="3336" r:id="rId11"/>
    <p:sldId id="3322" r:id="rId12"/>
    <p:sldId id="3323" r:id="rId13"/>
    <p:sldId id="3324" r:id="rId14"/>
    <p:sldId id="3321" r:id="rId15"/>
    <p:sldId id="3325" r:id="rId16"/>
    <p:sldId id="1839" r:id="rId17"/>
    <p:sldId id="3348" r:id="rId18"/>
    <p:sldId id="3349" r:id="rId19"/>
    <p:sldId id="3350" r:id="rId20"/>
    <p:sldId id="3351" r:id="rId21"/>
    <p:sldId id="3352" r:id="rId22"/>
    <p:sldId id="3353" r:id="rId23"/>
    <p:sldId id="3354" r:id="rId24"/>
    <p:sldId id="3355" r:id="rId25"/>
    <p:sldId id="3356" r:id="rId26"/>
    <p:sldId id="3357" r:id="rId27"/>
    <p:sldId id="3358" r:id="rId28"/>
    <p:sldId id="3359" r:id="rId29"/>
    <p:sldId id="3327" r:id="rId30"/>
    <p:sldId id="3326" r:id="rId31"/>
    <p:sldId id="3328" r:id="rId32"/>
    <p:sldId id="3329" r:id="rId33"/>
    <p:sldId id="3330" r:id="rId34"/>
    <p:sldId id="3360" r:id="rId35"/>
    <p:sldId id="3361" r:id="rId36"/>
    <p:sldId id="3362" r:id="rId37"/>
    <p:sldId id="3363" r:id="rId38"/>
    <p:sldId id="3364" r:id="rId39"/>
    <p:sldId id="3365" r:id="rId40"/>
    <p:sldId id="3346" r:id="rId41"/>
    <p:sldId id="604" r:id="rId42"/>
    <p:sldId id="872" r:id="rId43"/>
    <p:sldId id="877" r:id="rId44"/>
    <p:sldId id="606" r:id="rId45"/>
    <p:sldId id="857" r:id="rId46"/>
    <p:sldId id="670" r:id="rId47"/>
    <p:sldId id="701" r:id="rId48"/>
    <p:sldId id="600" r:id="rId49"/>
    <p:sldId id="871" r:id="rId50"/>
    <p:sldId id="3366" r:id="rId51"/>
    <p:sldId id="1840" r:id="rId52"/>
    <p:sldId id="895" r:id="rId53"/>
    <p:sldId id="886" r:id="rId54"/>
    <p:sldId id="320" r:id="rId55"/>
    <p:sldId id="906" r:id="rId56"/>
    <p:sldId id="907" r:id="rId57"/>
    <p:sldId id="1842" r:id="rId58"/>
    <p:sldId id="364" r:id="rId59"/>
    <p:sldId id="365" r:id="rId60"/>
    <p:sldId id="433" r:id="rId61"/>
    <p:sldId id="1838" r:id="rId62"/>
    <p:sldId id="1795" r:id="rId63"/>
    <p:sldId id="841" r:id="rId64"/>
    <p:sldId id="1841" r:id="rId65"/>
    <p:sldId id="452" r:id="rId66"/>
    <p:sldId id="468" r:id="rId67"/>
    <p:sldId id="493" r:id="rId68"/>
    <p:sldId id="483" r:id="rId69"/>
    <p:sldId id="484" r:id="rId70"/>
    <p:sldId id="485" r:id="rId71"/>
    <p:sldId id="486" r:id="rId72"/>
    <p:sldId id="623" r:id="rId73"/>
    <p:sldId id="401" r:id="rId74"/>
    <p:sldId id="402" r:id="rId75"/>
    <p:sldId id="1764" r:id="rId76"/>
    <p:sldId id="1779" r:id="rId77"/>
    <p:sldId id="1778" r:id="rId78"/>
    <p:sldId id="373" r:id="rId79"/>
    <p:sldId id="1776" r:id="rId80"/>
    <p:sldId id="1825" r:id="rId81"/>
    <p:sldId id="411" r:id="rId82"/>
    <p:sldId id="870" r:id="rId83"/>
    <p:sldId id="596" r:id="rId84"/>
    <p:sldId id="405" r:id="rId85"/>
    <p:sldId id="496" r:id="rId86"/>
    <p:sldId id="497" r:id="rId87"/>
    <p:sldId id="1835" r:id="rId88"/>
    <p:sldId id="840" r:id="rId89"/>
    <p:sldId id="332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74" autoAdjust="0"/>
    <p:restoredTop sz="95530" autoAdjust="0"/>
  </p:normalViewPr>
  <p:slideViewPr>
    <p:cSldViewPr snapToGrid="0">
      <p:cViewPr varScale="1">
        <p:scale>
          <a:sx n="103" d="100"/>
          <a:sy n="103" d="100"/>
        </p:scale>
        <p:origin x="288"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7453E-0AB6-4324-B29C-A290FB3F7946}" type="doc">
      <dgm:prSet loTypeId="urn:microsoft.com/office/officeart/2005/8/layout/pyramid1" loCatId="pyramid" qsTypeId="urn:microsoft.com/office/officeart/2005/8/quickstyle/simple1" qsCatId="simple" csTypeId="urn:microsoft.com/office/officeart/2005/8/colors/accent5_5" csCatId="accent5" phldr="1"/>
      <dgm:spPr/>
    </dgm:pt>
    <dgm:pt modelId="{2FD93241-7705-4421-9792-8805BE40D2C8}">
      <dgm:prSet phldrT="[Text]" custT="1"/>
      <dgm:spPr/>
      <dgm:t>
        <a:bodyPr/>
        <a:lstStyle/>
        <a:p>
          <a:endParaRPr lang="en-US" sz="1200" dirty="0"/>
        </a:p>
      </dgm:t>
    </dgm:pt>
    <dgm:pt modelId="{3A60AE57-5EDF-4F60-A062-FD621A2722D2}" type="parTrans" cxnId="{3CFD374E-7EFF-4649-8A8C-14EF8DA69C7E}">
      <dgm:prSet/>
      <dgm:spPr/>
      <dgm:t>
        <a:bodyPr/>
        <a:lstStyle/>
        <a:p>
          <a:endParaRPr lang="en-US"/>
        </a:p>
      </dgm:t>
    </dgm:pt>
    <dgm:pt modelId="{B0A7F152-A4DC-437E-BD17-B2AB3C20B7FD}" type="sibTrans" cxnId="{3CFD374E-7EFF-4649-8A8C-14EF8DA69C7E}">
      <dgm:prSet/>
      <dgm:spPr/>
      <dgm:t>
        <a:bodyPr/>
        <a:lstStyle/>
        <a:p>
          <a:endParaRPr lang="en-US"/>
        </a:p>
      </dgm:t>
    </dgm:pt>
    <dgm:pt modelId="{824D5E8F-4850-4873-B249-CCB4525F3C0E}">
      <dgm:prSet phldrT="[Text]"/>
      <dgm:spPr/>
      <dgm:t>
        <a:bodyPr/>
        <a:lstStyle/>
        <a:p>
          <a:endParaRPr lang="en-US" dirty="0"/>
        </a:p>
      </dgm:t>
    </dgm:pt>
    <dgm:pt modelId="{E064D77B-7E8B-43CD-88AE-835E49B8F169}" type="parTrans" cxnId="{0F868C72-72D8-49D6-ADF3-F48239D8F0AF}">
      <dgm:prSet/>
      <dgm:spPr/>
      <dgm:t>
        <a:bodyPr/>
        <a:lstStyle/>
        <a:p>
          <a:endParaRPr lang="en-US"/>
        </a:p>
      </dgm:t>
    </dgm:pt>
    <dgm:pt modelId="{2A1B00D6-2288-4FCA-9E40-8912139FA061}" type="sibTrans" cxnId="{0F868C72-72D8-49D6-ADF3-F48239D8F0AF}">
      <dgm:prSet/>
      <dgm:spPr/>
      <dgm:t>
        <a:bodyPr/>
        <a:lstStyle/>
        <a:p>
          <a:endParaRPr lang="en-US"/>
        </a:p>
      </dgm:t>
    </dgm:pt>
    <dgm:pt modelId="{DB6A4D7D-1C33-4C95-949D-BDBCD6FA65F3}">
      <dgm:prSet phldrT="[Text]"/>
      <dgm:spPr/>
      <dgm:t>
        <a:bodyPr/>
        <a:lstStyle/>
        <a:p>
          <a:endParaRPr lang="en-US" dirty="0"/>
        </a:p>
      </dgm:t>
    </dgm:pt>
    <dgm:pt modelId="{74D7BC5D-570E-476B-836C-DB003EDFD9D6}" type="parTrans" cxnId="{73EB62F4-B927-4A9C-BA2A-F36BFDDCEC4B}">
      <dgm:prSet/>
      <dgm:spPr/>
      <dgm:t>
        <a:bodyPr/>
        <a:lstStyle/>
        <a:p>
          <a:endParaRPr lang="en-US"/>
        </a:p>
      </dgm:t>
    </dgm:pt>
    <dgm:pt modelId="{5A3FE107-7F0E-4AEA-BE44-BFB2D99FBED8}" type="sibTrans" cxnId="{73EB62F4-B927-4A9C-BA2A-F36BFDDCEC4B}">
      <dgm:prSet/>
      <dgm:spPr/>
      <dgm:t>
        <a:bodyPr/>
        <a:lstStyle/>
        <a:p>
          <a:endParaRPr lang="en-US"/>
        </a:p>
      </dgm:t>
    </dgm:pt>
    <dgm:pt modelId="{4B165AC4-EAF7-43B8-B5A7-6B7A9985EB7B}" type="pres">
      <dgm:prSet presAssocID="{91E7453E-0AB6-4324-B29C-A290FB3F7946}" presName="Name0" presStyleCnt="0">
        <dgm:presLayoutVars>
          <dgm:dir/>
          <dgm:animLvl val="lvl"/>
          <dgm:resizeHandles val="exact"/>
        </dgm:presLayoutVars>
      </dgm:prSet>
      <dgm:spPr/>
    </dgm:pt>
    <dgm:pt modelId="{15D3189D-2B06-47FB-93B4-2FBD9337F38D}" type="pres">
      <dgm:prSet presAssocID="{2FD93241-7705-4421-9792-8805BE40D2C8}" presName="Name8" presStyleCnt="0"/>
      <dgm:spPr/>
    </dgm:pt>
    <dgm:pt modelId="{134E4FF2-18B1-4D05-A488-351022A8BD54}" type="pres">
      <dgm:prSet presAssocID="{2FD93241-7705-4421-9792-8805BE40D2C8}" presName="level" presStyleLbl="node1" presStyleIdx="0" presStyleCnt="3">
        <dgm:presLayoutVars>
          <dgm:chMax val="1"/>
          <dgm:bulletEnabled val="1"/>
        </dgm:presLayoutVars>
      </dgm:prSet>
      <dgm:spPr/>
    </dgm:pt>
    <dgm:pt modelId="{F7358B77-835B-4DFA-AB0F-3F86B7E81595}" type="pres">
      <dgm:prSet presAssocID="{2FD93241-7705-4421-9792-8805BE40D2C8}" presName="levelTx" presStyleLbl="revTx" presStyleIdx="0" presStyleCnt="0">
        <dgm:presLayoutVars>
          <dgm:chMax val="1"/>
          <dgm:bulletEnabled val="1"/>
        </dgm:presLayoutVars>
      </dgm:prSet>
      <dgm:spPr/>
    </dgm:pt>
    <dgm:pt modelId="{2DDBB3E0-66C9-4899-88F1-7C768FD60A4A}" type="pres">
      <dgm:prSet presAssocID="{824D5E8F-4850-4873-B249-CCB4525F3C0E}" presName="Name8" presStyleCnt="0"/>
      <dgm:spPr/>
    </dgm:pt>
    <dgm:pt modelId="{57F83E08-DC58-40EA-A5A9-E46C671B702C}" type="pres">
      <dgm:prSet presAssocID="{824D5E8F-4850-4873-B249-CCB4525F3C0E}" presName="level" presStyleLbl="node1" presStyleIdx="1" presStyleCnt="3">
        <dgm:presLayoutVars>
          <dgm:chMax val="1"/>
          <dgm:bulletEnabled val="1"/>
        </dgm:presLayoutVars>
      </dgm:prSet>
      <dgm:spPr/>
    </dgm:pt>
    <dgm:pt modelId="{06BE4424-B5A5-42E2-991B-7D5F526776C4}" type="pres">
      <dgm:prSet presAssocID="{824D5E8F-4850-4873-B249-CCB4525F3C0E}" presName="levelTx" presStyleLbl="revTx" presStyleIdx="0" presStyleCnt="0">
        <dgm:presLayoutVars>
          <dgm:chMax val="1"/>
          <dgm:bulletEnabled val="1"/>
        </dgm:presLayoutVars>
      </dgm:prSet>
      <dgm:spPr/>
    </dgm:pt>
    <dgm:pt modelId="{E4892C8B-3C02-4C91-BAF8-E9CFB535D50C}" type="pres">
      <dgm:prSet presAssocID="{DB6A4D7D-1C33-4C95-949D-BDBCD6FA65F3}" presName="Name8" presStyleCnt="0"/>
      <dgm:spPr/>
    </dgm:pt>
    <dgm:pt modelId="{C754BF5A-D52C-4CD6-8F07-1B650A954111}" type="pres">
      <dgm:prSet presAssocID="{DB6A4D7D-1C33-4C95-949D-BDBCD6FA65F3}" presName="level" presStyleLbl="node1" presStyleIdx="2" presStyleCnt="3">
        <dgm:presLayoutVars>
          <dgm:chMax val="1"/>
          <dgm:bulletEnabled val="1"/>
        </dgm:presLayoutVars>
      </dgm:prSet>
      <dgm:spPr/>
    </dgm:pt>
    <dgm:pt modelId="{3F32A2D5-2A07-48F6-8006-520B2C42A0AD}" type="pres">
      <dgm:prSet presAssocID="{DB6A4D7D-1C33-4C95-949D-BDBCD6FA65F3}" presName="levelTx" presStyleLbl="revTx" presStyleIdx="0" presStyleCnt="0">
        <dgm:presLayoutVars>
          <dgm:chMax val="1"/>
          <dgm:bulletEnabled val="1"/>
        </dgm:presLayoutVars>
      </dgm:prSet>
      <dgm:spPr/>
    </dgm:pt>
  </dgm:ptLst>
  <dgm:cxnLst>
    <dgm:cxn modelId="{3CFD374E-7EFF-4649-8A8C-14EF8DA69C7E}" srcId="{91E7453E-0AB6-4324-B29C-A290FB3F7946}" destId="{2FD93241-7705-4421-9792-8805BE40D2C8}" srcOrd="0" destOrd="0" parTransId="{3A60AE57-5EDF-4F60-A062-FD621A2722D2}" sibTransId="{B0A7F152-A4DC-437E-BD17-B2AB3C20B7FD}"/>
    <dgm:cxn modelId="{38122B58-33CE-4D93-A58C-336D3FF76812}" type="presOf" srcId="{2FD93241-7705-4421-9792-8805BE40D2C8}" destId="{F7358B77-835B-4DFA-AB0F-3F86B7E81595}" srcOrd="1" destOrd="0" presId="urn:microsoft.com/office/officeart/2005/8/layout/pyramid1"/>
    <dgm:cxn modelId="{0F868C72-72D8-49D6-ADF3-F48239D8F0AF}" srcId="{91E7453E-0AB6-4324-B29C-A290FB3F7946}" destId="{824D5E8F-4850-4873-B249-CCB4525F3C0E}" srcOrd="1" destOrd="0" parTransId="{E064D77B-7E8B-43CD-88AE-835E49B8F169}" sibTransId="{2A1B00D6-2288-4FCA-9E40-8912139FA061}"/>
    <dgm:cxn modelId="{6A63F072-7F15-420B-A686-DB61FC043AC5}" type="presOf" srcId="{DB6A4D7D-1C33-4C95-949D-BDBCD6FA65F3}" destId="{3F32A2D5-2A07-48F6-8006-520B2C42A0AD}" srcOrd="1" destOrd="0" presId="urn:microsoft.com/office/officeart/2005/8/layout/pyramid1"/>
    <dgm:cxn modelId="{41A49676-F291-4680-8B96-2FEB08A8177C}" type="presOf" srcId="{91E7453E-0AB6-4324-B29C-A290FB3F7946}" destId="{4B165AC4-EAF7-43B8-B5A7-6B7A9985EB7B}" srcOrd="0" destOrd="0" presId="urn:microsoft.com/office/officeart/2005/8/layout/pyramid1"/>
    <dgm:cxn modelId="{2F9699B9-BB11-43EF-B5F4-1EAA4B2A6345}" type="presOf" srcId="{824D5E8F-4850-4873-B249-CCB4525F3C0E}" destId="{06BE4424-B5A5-42E2-991B-7D5F526776C4}" srcOrd="1" destOrd="0" presId="urn:microsoft.com/office/officeart/2005/8/layout/pyramid1"/>
    <dgm:cxn modelId="{E3A5F8BC-12F5-4E81-A102-CF8C7C295C25}" type="presOf" srcId="{2FD93241-7705-4421-9792-8805BE40D2C8}" destId="{134E4FF2-18B1-4D05-A488-351022A8BD54}" srcOrd="0" destOrd="0" presId="urn:microsoft.com/office/officeart/2005/8/layout/pyramid1"/>
    <dgm:cxn modelId="{8757DBD6-46E1-409D-9740-F6C3B01F98DF}" type="presOf" srcId="{824D5E8F-4850-4873-B249-CCB4525F3C0E}" destId="{57F83E08-DC58-40EA-A5A9-E46C671B702C}" srcOrd="0" destOrd="0" presId="urn:microsoft.com/office/officeart/2005/8/layout/pyramid1"/>
    <dgm:cxn modelId="{6A99ADE4-08E1-4401-B264-569BBF996DAC}" type="presOf" srcId="{DB6A4D7D-1C33-4C95-949D-BDBCD6FA65F3}" destId="{C754BF5A-D52C-4CD6-8F07-1B650A954111}" srcOrd="0" destOrd="0" presId="urn:microsoft.com/office/officeart/2005/8/layout/pyramid1"/>
    <dgm:cxn modelId="{73EB62F4-B927-4A9C-BA2A-F36BFDDCEC4B}" srcId="{91E7453E-0AB6-4324-B29C-A290FB3F7946}" destId="{DB6A4D7D-1C33-4C95-949D-BDBCD6FA65F3}" srcOrd="2" destOrd="0" parTransId="{74D7BC5D-570E-476B-836C-DB003EDFD9D6}" sibTransId="{5A3FE107-7F0E-4AEA-BE44-BFB2D99FBED8}"/>
    <dgm:cxn modelId="{F5837ED7-B191-4FDE-B70A-B71253FF54ED}" type="presParOf" srcId="{4B165AC4-EAF7-43B8-B5A7-6B7A9985EB7B}" destId="{15D3189D-2B06-47FB-93B4-2FBD9337F38D}" srcOrd="0" destOrd="0" presId="urn:microsoft.com/office/officeart/2005/8/layout/pyramid1"/>
    <dgm:cxn modelId="{EE55481A-24CE-414B-B8DB-CA868F030417}" type="presParOf" srcId="{15D3189D-2B06-47FB-93B4-2FBD9337F38D}" destId="{134E4FF2-18B1-4D05-A488-351022A8BD54}" srcOrd="0" destOrd="0" presId="urn:microsoft.com/office/officeart/2005/8/layout/pyramid1"/>
    <dgm:cxn modelId="{CCF2E239-4094-4679-8419-A6DD6707946D}" type="presParOf" srcId="{15D3189D-2B06-47FB-93B4-2FBD9337F38D}" destId="{F7358B77-835B-4DFA-AB0F-3F86B7E81595}" srcOrd="1" destOrd="0" presId="urn:microsoft.com/office/officeart/2005/8/layout/pyramid1"/>
    <dgm:cxn modelId="{D20A01B8-4682-449B-B955-A4B05D856099}" type="presParOf" srcId="{4B165AC4-EAF7-43B8-B5A7-6B7A9985EB7B}" destId="{2DDBB3E0-66C9-4899-88F1-7C768FD60A4A}" srcOrd="1" destOrd="0" presId="urn:microsoft.com/office/officeart/2005/8/layout/pyramid1"/>
    <dgm:cxn modelId="{BA6C6424-E1D7-4CF3-91C7-B55FCB7E95DC}" type="presParOf" srcId="{2DDBB3E0-66C9-4899-88F1-7C768FD60A4A}" destId="{57F83E08-DC58-40EA-A5A9-E46C671B702C}" srcOrd="0" destOrd="0" presId="urn:microsoft.com/office/officeart/2005/8/layout/pyramid1"/>
    <dgm:cxn modelId="{88DA59B4-69A9-4881-9A70-2BF0D8DD1232}" type="presParOf" srcId="{2DDBB3E0-66C9-4899-88F1-7C768FD60A4A}" destId="{06BE4424-B5A5-42E2-991B-7D5F526776C4}" srcOrd="1" destOrd="0" presId="urn:microsoft.com/office/officeart/2005/8/layout/pyramid1"/>
    <dgm:cxn modelId="{CFCF01F0-B16D-4AA4-BA28-3A93732CABF8}" type="presParOf" srcId="{4B165AC4-EAF7-43B8-B5A7-6B7A9985EB7B}" destId="{E4892C8B-3C02-4C91-BAF8-E9CFB535D50C}" srcOrd="2" destOrd="0" presId="urn:microsoft.com/office/officeart/2005/8/layout/pyramid1"/>
    <dgm:cxn modelId="{A29D1ED3-6E14-40AC-8DCB-35E4B711069E}" type="presParOf" srcId="{E4892C8B-3C02-4C91-BAF8-E9CFB535D50C}" destId="{C754BF5A-D52C-4CD6-8F07-1B650A954111}" srcOrd="0" destOrd="0" presId="urn:microsoft.com/office/officeart/2005/8/layout/pyramid1"/>
    <dgm:cxn modelId="{73BED159-1BAD-4B69-AE0D-7C3F339DF35F}" type="presParOf" srcId="{E4892C8B-3C02-4C91-BAF8-E9CFB535D50C}" destId="{3F32A2D5-2A07-48F6-8006-520B2C42A0AD}"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D92983-43E6-406D-AD91-E6568E6A0CE5}" type="doc">
      <dgm:prSet loTypeId="urn:microsoft.com/office/officeart/2005/8/layout/chevron1" loCatId="process" qsTypeId="urn:microsoft.com/office/officeart/2005/8/quickstyle/simple1" qsCatId="simple" csTypeId="urn:microsoft.com/office/officeart/2005/8/colors/colorful5" csCatId="colorful" phldr="1"/>
      <dgm:spPr/>
    </dgm:pt>
    <dgm:pt modelId="{834FA576-9C76-4FFB-8E0D-5177DB8CF492}">
      <dgm:prSet phldrT="[Text]" custT="1"/>
      <dgm:spPr/>
      <dgm:t>
        <a:bodyPr/>
        <a:lstStyle/>
        <a:p>
          <a:r>
            <a:rPr lang="en-US" sz="1400" b="1">
              <a:latin typeface="Calibri" pitchFamily="34" charset="0"/>
            </a:rPr>
            <a:t>Device &amp; OS</a:t>
          </a:r>
          <a:endParaRPr lang="en-US" sz="1400" b="1" dirty="0">
            <a:latin typeface="Calibri" pitchFamily="34" charset="0"/>
          </a:endParaRPr>
        </a:p>
      </dgm:t>
    </dgm:pt>
    <dgm:pt modelId="{ACEDBCA4-85C4-48D7-BEAC-705C891FC915}" type="parTrans" cxnId="{1E4C3F86-F0C4-46B5-B9C1-DD3740885357}">
      <dgm:prSet/>
      <dgm:spPr/>
      <dgm:t>
        <a:bodyPr/>
        <a:lstStyle/>
        <a:p>
          <a:endParaRPr lang="en-US" sz="1200">
            <a:solidFill>
              <a:schemeClr val="tx1"/>
            </a:solidFill>
          </a:endParaRPr>
        </a:p>
      </dgm:t>
    </dgm:pt>
    <dgm:pt modelId="{9E7B2439-C81A-41E5-97C4-47DB8909EBC6}" type="sibTrans" cxnId="{1E4C3F86-F0C4-46B5-B9C1-DD3740885357}">
      <dgm:prSet/>
      <dgm:spPr/>
      <dgm:t>
        <a:bodyPr/>
        <a:lstStyle/>
        <a:p>
          <a:endParaRPr lang="en-US" sz="1200">
            <a:solidFill>
              <a:schemeClr val="tx1"/>
            </a:solidFill>
          </a:endParaRPr>
        </a:p>
      </dgm:t>
    </dgm:pt>
    <dgm:pt modelId="{12C26E13-9022-4AF2-9304-88B988281293}">
      <dgm:prSet phldrT="[Text]" custT="1"/>
      <dgm:spPr/>
      <dgm:t>
        <a:bodyPr/>
        <a:lstStyle/>
        <a:p>
          <a:r>
            <a:rPr lang="en-US" sz="1400" b="1" dirty="0">
              <a:latin typeface="Calibri" pitchFamily="34" charset="0"/>
            </a:rPr>
            <a:t>Browser</a:t>
          </a:r>
        </a:p>
      </dgm:t>
    </dgm:pt>
    <dgm:pt modelId="{A5B18529-9754-4EEE-8B09-F51A0430E4D9}" type="parTrans" cxnId="{5FE3A9F8-92F8-45E2-9355-31F7920D4448}">
      <dgm:prSet/>
      <dgm:spPr/>
      <dgm:t>
        <a:bodyPr/>
        <a:lstStyle/>
        <a:p>
          <a:endParaRPr lang="en-US" sz="1200">
            <a:solidFill>
              <a:schemeClr val="tx1"/>
            </a:solidFill>
          </a:endParaRPr>
        </a:p>
      </dgm:t>
    </dgm:pt>
    <dgm:pt modelId="{EE2AAA74-393D-40AA-923A-8B74290C9090}" type="sibTrans" cxnId="{5FE3A9F8-92F8-45E2-9355-31F7920D4448}">
      <dgm:prSet/>
      <dgm:spPr/>
      <dgm:t>
        <a:bodyPr/>
        <a:lstStyle/>
        <a:p>
          <a:endParaRPr lang="en-US" sz="1200">
            <a:solidFill>
              <a:schemeClr val="tx1"/>
            </a:solidFill>
          </a:endParaRPr>
        </a:p>
      </dgm:t>
    </dgm:pt>
    <dgm:pt modelId="{3A2447C7-8E03-437D-9FB2-7B65D31F5075}">
      <dgm:prSet phldrT="[Text]" custT="1"/>
      <dgm:spPr/>
      <dgm:t>
        <a:bodyPr/>
        <a:lstStyle/>
        <a:p>
          <a:r>
            <a:rPr lang="en-US" sz="1400" b="1">
              <a:latin typeface="Calibri" pitchFamily="34" charset="0"/>
            </a:rPr>
            <a:t>Data</a:t>
          </a:r>
          <a:endParaRPr lang="en-US" sz="1400" b="1" dirty="0">
            <a:latin typeface="Calibri" pitchFamily="34" charset="0"/>
          </a:endParaRPr>
        </a:p>
      </dgm:t>
    </dgm:pt>
    <dgm:pt modelId="{80FF755B-2994-45A5-8578-EB14A719351B}" type="parTrans" cxnId="{4E98B3DD-85D7-4955-8816-AD1F62D80053}">
      <dgm:prSet/>
      <dgm:spPr/>
      <dgm:t>
        <a:bodyPr/>
        <a:lstStyle/>
        <a:p>
          <a:endParaRPr lang="en-US" sz="1200">
            <a:solidFill>
              <a:schemeClr val="tx1"/>
            </a:solidFill>
          </a:endParaRPr>
        </a:p>
      </dgm:t>
    </dgm:pt>
    <dgm:pt modelId="{1A1752C9-AB8A-4995-B0C2-DDFD3598CAE6}" type="sibTrans" cxnId="{4E98B3DD-85D7-4955-8816-AD1F62D80053}">
      <dgm:prSet/>
      <dgm:spPr/>
      <dgm:t>
        <a:bodyPr/>
        <a:lstStyle/>
        <a:p>
          <a:endParaRPr lang="en-US" sz="1200">
            <a:solidFill>
              <a:schemeClr val="tx1"/>
            </a:solidFill>
          </a:endParaRPr>
        </a:p>
      </dgm:t>
    </dgm:pt>
    <dgm:pt modelId="{F3C2A481-FED4-4C92-BC1B-4650A470459B}">
      <dgm:prSet phldrT="[Text]" custT="1">
        <dgm:style>
          <a:lnRef idx="1">
            <a:schemeClr val="accent1"/>
          </a:lnRef>
          <a:fillRef idx="3">
            <a:schemeClr val="accent1"/>
          </a:fillRef>
          <a:effectRef idx="2">
            <a:schemeClr val="accent1"/>
          </a:effectRef>
          <a:fontRef idx="minor">
            <a:schemeClr val="lt1"/>
          </a:fontRef>
        </dgm:style>
      </dgm:prSet>
      <dgm:spPr>
        <a:solidFill>
          <a:schemeClr val="accent6">
            <a:lumMod val="75000"/>
          </a:schemeClr>
        </a:solidFill>
      </dgm:spPr>
      <dgm:t>
        <a:bodyPr/>
        <a:lstStyle/>
        <a:p>
          <a:r>
            <a:rPr lang="en-US" sz="1400" b="1">
              <a:latin typeface="Calibri" pitchFamily="34" charset="0"/>
            </a:rPr>
            <a:t>Carrier</a:t>
          </a:r>
          <a:endParaRPr lang="en-US" sz="1400" b="1" dirty="0">
            <a:latin typeface="Calibri" pitchFamily="34" charset="0"/>
          </a:endParaRPr>
        </a:p>
      </dgm:t>
    </dgm:pt>
    <dgm:pt modelId="{99D4D5D8-3069-457B-B215-A9F048439722}" type="parTrans" cxnId="{6621D6A8-26D0-4E63-A41C-21E8BA12998D}">
      <dgm:prSet/>
      <dgm:spPr/>
      <dgm:t>
        <a:bodyPr/>
        <a:lstStyle/>
        <a:p>
          <a:endParaRPr lang="en-US" sz="1200">
            <a:solidFill>
              <a:schemeClr val="tx1"/>
            </a:solidFill>
          </a:endParaRPr>
        </a:p>
      </dgm:t>
    </dgm:pt>
    <dgm:pt modelId="{189639E0-BC2C-46B2-839B-8DE7E2BDE596}" type="sibTrans" cxnId="{6621D6A8-26D0-4E63-A41C-21E8BA12998D}">
      <dgm:prSet/>
      <dgm:spPr/>
      <dgm:t>
        <a:bodyPr/>
        <a:lstStyle/>
        <a:p>
          <a:endParaRPr lang="en-US" sz="1200">
            <a:solidFill>
              <a:schemeClr val="tx1"/>
            </a:solidFill>
          </a:endParaRPr>
        </a:p>
      </dgm:t>
    </dgm:pt>
    <dgm:pt modelId="{A0968A44-5BB5-4E0E-8F48-8E3445209B02}">
      <dgm:prSet phldrT="[Text]" custT="1"/>
      <dgm:spPr/>
      <dgm:t>
        <a:bodyPr/>
        <a:lstStyle/>
        <a:p>
          <a:r>
            <a:rPr lang="en-US" sz="1400" b="1">
              <a:latin typeface="Calibri" pitchFamily="34" charset="0"/>
            </a:rPr>
            <a:t>Network</a:t>
          </a:r>
          <a:endParaRPr lang="en-US" sz="1400" b="1" dirty="0">
            <a:latin typeface="Calibri" pitchFamily="34" charset="0"/>
          </a:endParaRPr>
        </a:p>
      </dgm:t>
    </dgm:pt>
    <dgm:pt modelId="{26AF9296-53BA-4954-811F-D3C47C945105}" type="parTrans" cxnId="{C32386C7-7CEC-4A41-92A0-417194D2AC73}">
      <dgm:prSet/>
      <dgm:spPr/>
      <dgm:t>
        <a:bodyPr/>
        <a:lstStyle/>
        <a:p>
          <a:endParaRPr lang="en-US" sz="1200">
            <a:solidFill>
              <a:schemeClr val="tx1"/>
            </a:solidFill>
          </a:endParaRPr>
        </a:p>
      </dgm:t>
    </dgm:pt>
    <dgm:pt modelId="{0F1140A9-DF9C-4DD2-AEC0-6FC59A10444E}" type="sibTrans" cxnId="{C32386C7-7CEC-4A41-92A0-417194D2AC73}">
      <dgm:prSet/>
      <dgm:spPr/>
      <dgm:t>
        <a:bodyPr/>
        <a:lstStyle/>
        <a:p>
          <a:endParaRPr lang="en-US" sz="1200">
            <a:solidFill>
              <a:schemeClr val="tx1"/>
            </a:solidFill>
          </a:endParaRPr>
        </a:p>
      </dgm:t>
    </dgm:pt>
    <dgm:pt modelId="{F1546C5B-4AF3-4DC4-BFCB-F7E06837D0E6}" type="pres">
      <dgm:prSet presAssocID="{EDD92983-43E6-406D-AD91-E6568E6A0CE5}" presName="Name0" presStyleCnt="0">
        <dgm:presLayoutVars>
          <dgm:dir/>
          <dgm:animLvl val="lvl"/>
          <dgm:resizeHandles val="exact"/>
        </dgm:presLayoutVars>
      </dgm:prSet>
      <dgm:spPr/>
    </dgm:pt>
    <dgm:pt modelId="{1AC205B2-49AA-4B39-A2CB-EF7D8FE36800}" type="pres">
      <dgm:prSet presAssocID="{834FA576-9C76-4FFB-8E0D-5177DB8CF492}" presName="parTxOnly" presStyleLbl="node1" presStyleIdx="0" presStyleCnt="5" custLinFactNeighborX="21599" custLinFactNeighborY="-309">
        <dgm:presLayoutVars>
          <dgm:chMax val="0"/>
          <dgm:chPref val="0"/>
          <dgm:bulletEnabled val="1"/>
        </dgm:presLayoutVars>
      </dgm:prSet>
      <dgm:spPr/>
    </dgm:pt>
    <dgm:pt modelId="{EDDBA37A-E6CE-4950-916F-43C368BB4C6D}" type="pres">
      <dgm:prSet presAssocID="{9E7B2439-C81A-41E5-97C4-47DB8909EBC6}" presName="parTxOnlySpace" presStyleCnt="0"/>
      <dgm:spPr/>
    </dgm:pt>
    <dgm:pt modelId="{10E2091F-9BF0-4F4E-B020-D09074A69426}" type="pres">
      <dgm:prSet presAssocID="{12C26E13-9022-4AF2-9304-88B988281293}" presName="parTxOnly" presStyleLbl="node1" presStyleIdx="1" presStyleCnt="5">
        <dgm:presLayoutVars>
          <dgm:chMax val="0"/>
          <dgm:chPref val="0"/>
          <dgm:bulletEnabled val="1"/>
        </dgm:presLayoutVars>
      </dgm:prSet>
      <dgm:spPr/>
    </dgm:pt>
    <dgm:pt modelId="{7ABACEE4-DD0B-419B-9368-7586352FF760}" type="pres">
      <dgm:prSet presAssocID="{EE2AAA74-393D-40AA-923A-8B74290C9090}" presName="parTxOnlySpace" presStyleCnt="0"/>
      <dgm:spPr/>
    </dgm:pt>
    <dgm:pt modelId="{7702E98F-0C41-41D5-B9B5-023924F514F7}" type="pres">
      <dgm:prSet presAssocID="{3A2447C7-8E03-437D-9FB2-7B65D31F5075}" presName="parTxOnly" presStyleLbl="node1" presStyleIdx="2" presStyleCnt="5">
        <dgm:presLayoutVars>
          <dgm:chMax val="0"/>
          <dgm:chPref val="0"/>
          <dgm:bulletEnabled val="1"/>
        </dgm:presLayoutVars>
      </dgm:prSet>
      <dgm:spPr/>
    </dgm:pt>
    <dgm:pt modelId="{1833382C-4B77-475E-A0FD-14F0B24C8E2C}" type="pres">
      <dgm:prSet presAssocID="{1A1752C9-AB8A-4995-B0C2-DDFD3598CAE6}" presName="parTxOnlySpace" presStyleCnt="0"/>
      <dgm:spPr/>
    </dgm:pt>
    <dgm:pt modelId="{B1A90742-12C3-4585-B2E4-449D9445E3F6}" type="pres">
      <dgm:prSet presAssocID="{A0968A44-5BB5-4E0E-8F48-8E3445209B02}" presName="parTxOnly" presStyleLbl="node1" presStyleIdx="3" presStyleCnt="5" custLinFactNeighborX="-13982">
        <dgm:presLayoutVars>
          <dgm:chMax val="0"/>
          <dgm:chPref val="0"/>
          <dgm:bulletEnabled val="1"/>
        </dgm:presLayoutVars>
      </dgm:prSet>
      <dgm:spPr/>
    </dgm:pt>
    <dgm:pt modelId="{24400996-4936-46A7-8635-CE0D6CB7B94E}" type="pres">
      <dgm:prSet presAssocID="{0F1140A9-DF9C-4DD2-AEC0-6FC59A10444E}" presName="parTxOnlySpace" presStyleCnt="0"/>
      <dgm:spPr/>
    </dgm:pt>
    <dgm:pt modelId="{807F14CF-B9EA-4B67-BB62-7900745B8CD9}" type="pres">
      <dgm:prSet presAssocID="{F3C2A481-FED4-4C92-BC1B-4650A470459B}" presName="parTxOnly" presStyleLbl="node1" presStyleIdx="4" presStyleCnt="5" custLinFactNeighborX="1124" custLinFactNeighborY="-20000">
        <dgm:presLayoutVars>
          <dgm:chMax val="0"/>
          <dgm:chPref val="0"/>
          <dgm:bulletEnabled val="1"/>
        </dgm:presLayoutVars>
      </dgm:prSet>
      <dgm:spPr/>
    </dgm:pt>
  </dgm:ptLst>
  <dgm:cxnLst>
    <dgm:cxn modelId="{53452406-7B6F-4B14-91D7-A9070362C137}" type="presOf" srcId="{F3C2A481-FED4-4C92-BC1B-4650A470459B}" destId="{807F14CF-B9EA-4B67-BB62-7900745B8CD9}" srcOrd="0" destOrd="0" presId="urn:microsoft.com/office/officeart/2005/8/layout/chevron1"/>
    <dgm:cxn modelId="{77744B21-8B8C-4221-8D72-65AC798447B2}" type="presOf" srcId="{EDD92983-43E6-406D-AD91-E6568E6A0CE5}" destId="{F1546C5B-4AF3-4DC4-BFCB-F7E06837D0E6}" srcOrd="0" destOrd="0" presId="urn:microsoft.com/office/officeart/2005/8/layout/chevron1"/>
    <dgm:cxn modelId="{D002883F-A568-4E94-BC70-B3ED68D704FD}" type="presOf" srcId="{12C26E13-9022-4AF2-9304-88B988281293}" destId="{10E2091F-9BF0-4F4E-B020-D09074A69426}" srcOrd="0" destOrd="0" presId="urn:microsoft.com/office/officeart/2005/8/layout/chevron1"/>
    <dgm:cxn modelId="{1E4C3F86-F0C4-46B5-B9C1-DD3740885357}" srcId="{EDD92983-43E6-406D-AD91-E6568E6A0CE5}" destId="{834FA576-9C76-4FFB-8E0D-5177DB8CF492}" srcOrd="0" destOrd="0" parTransId="{ACEDBCA4-85C4-48D7-BEAC-705C891FC915}" sibTransId="{9E7B2439-C81A-41E5-97C4-47DB8909EBC6}"/>
    <dgm:cxn modelId="{A709A887-B98F-4CFA-875D-1FBB8D4F600D}" type="presOf" srcId="{3A2447C7-8E03-437D-9FB2-7B65D31F5075}" destId="{7702E98F-0C41-41D5-B9B5-023924F514F7}" srcOrd="0" destOrd="0" presId="urn:microsoft.com/office/officeart/2005/8/layout/chevron1"/>
    <dgm:cxn modelId="{3F3E6D88-8499-4A42-8214-2096E7DD04BC}" type="presOf" srcId="{A0968A44-5BB5-4E0E-8F48-8E3445209B02}" destId="{B1A90742-12C3-4585-B2E4-449D9445E3F6}" srcOrd="0" destOrd="0" presId="urn:microsoft.com/office/officeart/2005/8/layout/chevron1"/>
    <dgm:cxn modelId="{5A2D208E-B2EC-46A4-A7D2-E6FC4601409E}" type="presOf" srcId="{834FA576-9C76-4FFB-8E0D-5177DB8CF492}" destId="{1AC205B2-49AA-4B39-A2CB-EF7D8FE36800}" srcOrd="0" destOrd="0" presId="urn:microsoft.com/office/officeart/2005/8/layout/chevron1"/>
    <dgm:cxn modelId="{6621D6A8-26D0-4E63-A41C-21E8BA12998D}" srcId="{EDD92983-43E6-406D-AD91-E6568E6A0CE5}" destId="{F3C2A481-FED4-4C92-BC1B-4650A470459B}" srcOrd="4" destOrd="0" parTransId="{99D4D5D8-3069-457B-B215-A9F048439722}" sibTransId="{189639E0-BC2C-46B2-839B-8DE7E2BDE596}"/>
    <dgm:cxn modelId="{C32386C7-7CEC-4A41-92A0-417194D2AC73}" srcId="{EDD92983-43E6-406D-AD91-E6568E6A0CE5}" destId="{A0968A44-5BB5-4E0E-8F48-8E3445209B02}" srcOrd="3" destOrd="0" parTransId="{26AF9296-53BA-4954-811F-D3C47C945105}" sibTransId="{0F1140A9-DF9C-4DD2-AEC0-6FC59A10444E}"/>
    <dgm:cxn modelId="{4E98B3DD-85D7-4955-8816-AD1F62D80053}" srcId="{EDD92983-43E6-406D-AD91-E6568E6A0CE5}" destId="{3A2447C7-8E03-437D-9FB2-7B65D31F5075}" srcOrd="2" destOrd="0" parTransId="{80FF755B-2994-45A5-8578-EB14A719351B}" sibTransId="{1A1752C9-AB8A-4995-B0C2-DDFD3598CAE6}"/>
    <dgm:cxn modelId="{5FE3A9F8-92F8-45E2-9355-31F7920D4448}" srcId="{EDD92983-43E6-406D-AD91-E6568E6A0CE5}" destId="{12C26E13-9022-4AF2-9304-88B988281293}" srcOrd="1" destOrd="0" parTransId="{A5B18529-9754-4EEE-8B09-F51A0430E4D9}" sibTransId="{EE2AAA74-393D-40AA-923A-8B74290C9090}"/>
    <dgm:cxn modelId="{C4BAF1B1-7AFB-49E2-9CEE-5047DB733905}" type="presParOf" srcId="{F1546C5B-4AF3-4DC4-BFCB-F7E06837D0E6}" destId="{1AC205B2-49AA-4B39-A2CB-EF7D8FE36800}" srcOrd="0" destOrd="0" presId="urn:microsoft.com/office/officeart/2005/8/layout/chevron1"/>
    <dgm:cxn modelId="{33E11CA4-EF6D-4FC5-A23A-690B7B7BC0EC}" type="presParOf" srcId="{F1546C5B-4AF3-4DC4-BFCB-F7E06837D0E6}" destId="{EDDBA37A-E6CE-4950-916F-43C368BB4C6D}" srcOrd="1" destOrd="0" presId="urn:microsoft.com/office/officeart/2005/8/layout/chevron1"/>
    <dgm:cxn modelId="{C7332815-8644-408F-A70C-8218A9356C3E}" type="presParOf" srcId="{F1546C5B-4AF3-4DC4-BFCB-F7E06837D0E6}" destId="{10E2091F-9BF0-4F4E-B020-D09074A69426}" srcOrd="2" destOrd="0" presId="urn:microsoft.com/office/officeart/2005/8/layout/chevron1"/>
    <dgm:cxn modelId="{F23D6B9B-E703-4D75-9143-04858EA72E0C}" type="presParOf" srcId="{F1546C5B-4AF3-4DC4-BFCB-F7E06837D0E6}" destId="{7ABACEE4-DD0B-419B-9368-7586352FF760}" srcOrd="3" destOrd="0" presId="urn:microsoft.com/office/officeart/2005/8/layout/chevron1"/>
    <dgm:cxn modelId="{F7F04489-BE78-492D-9228-D6392518BB6B}" type="presParOf" srcId="{F1546C5B-4AF3-4DC4-BFCB-F7E06837D0E6}" destId="{7702E98F-0C41-41D5-B9B5-023924F514F7}" srcOrd="4" destOrd="0" presId="urn:microsoft.com/office/officeart/2005/8/layout/chevron1"/>
    <dgm:cxn modelId="{9B8E5252-D8D6-46FF-8F05-6B5DC874975E}" type="presParOf" srcId="{F1546C5B-4AF3-4DC4-BFCB-F7E06837D0E6}" destId="{1833382C-4B77-475E-A0FD-14F0B24C8E2C}" srcOrd="5" destOrd="0" presId="urn:microsoft.com/office/officeart/2005/8/layout/chevron1"/>
    <dgm:cxn modelId="{FB25E0E3-820F-40AC-8C1B-D5F0402CC575}" type="presParOf" srcId="{F1546C5B-4AF3-4DC4-BFCB-F7E06837D0E6}" destId="{B1A90742-12C3-4585-B2E4-449D9445E3F6}" srcOrd="6" destOrd="0" presId="urn:microsoft.com/office/officeart/2005/8/layout/chevron1"/>
    <dgm:cxn modelId="{C0723E3F-C1E6-4FF4-ACDF-23DA6F9A87EE}" type="presParOf" srcId="{F1546C5B-4AF3-4DC4-BFCB-F7E06837D0E6}" destId="{24400996-4936-46A7-8635-CE0D6CB7B94E}" srcOrd="7" destOrd="0" presId="urn:microsoft.com/office/officeart/2005/8/layout/chevron1"/>
    <dgm:cxn modelId="{E7C19B57-55C4-4F3A-BB2F-E11825E2EDC3}" type="presParOf" srcId="{F1546C5B-4AF3-4DC4-BFCB-F7E06837D0E6}" destId="{807F14CF-B9EA-4B67-BB62-7900745B8CD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E4FF2-18B1-4D05-A488-351022A8BD54}">
      <dsp:nvSpPr>
        <dsp:cNvPr id="0" name=""/>
        <dsp:cNvSpPr/>
      </dsp:nvSpPr>
      <dsp:spPr>
        <a:xfrm>
          <a:off x="1824202" y="0"/>
          <a:ext cx="1824202" cy="1351161"/>
        </a:xfrm>
        <a:prstGeom prst="trapezoid">
          <a:avLst>
            <a:gd name="adj" fmla="val 67505"/>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824202" y="0"/>
        <a:ext cx="1824202" cy="1351161"/>
      </dsp:txXfrm>
    </dsp:sp>
    <dsp:sp modelId="{57F83E08-DC58-40EA-A5A9-E46C671B702C}">
      <dsp:nvSpPr>
        <dsp:cNvPr id="0" name=""/>
        <dsp:cNvSpPr/>
      </dsp:nvSpPr>
      <dsp:spPr>
        <a:xfrm>
          <a:off x="912101" y="1351161"/>
          <a:ext cx="3648405" cy="1351161"/>
        </a:xfrm>
        <a:prstGeom prst="trapezoid">
          <a:avLst>
            <a:gd name="adj" fmla="val 67505"/>
          </a:avLst>
        </a:prstGeom>
        <a:solidFill>
          <a:schemeClr val="accent5">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50572" y="1351161"/>
        <a:ext cx="2371463" cy="1351161"/>
      </dsp:txXfrm>
    </dsp:sp>
    <dsp:sp modelId="{C754BF5A-D52C-4CD6-8F07-1B650A954111}">
      <dsp:nvSpPr>
        <dsp:cNvPr id="0" name=""/>
        <dsp:cNvSpPr/>
      </dsp:nvSpPr>
      <dsp:spPr>
        <a:xfrm>
          <a:off x="0" y="2702322"/>
          <a:ext cx="5472608" cy="1351161"/>
        </a:xfrm>
        <a:prstGeom prst="trapezoid">
          <a:avLst>
            <a:gd name="adj" fmla="val 67505"/>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957706" y="2702322"/>
        <a:ext cx="3557195" cy="1351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205B2-49AA-4B39-A2CB-EF7D8FE36800}">
      <dsp:nvSpPr>
        <dsp:cNvPr id="0" name=""/>
        <dsp:cNvSpPr/>
      </dsp:nvSpPr>
      <dsp:spPr>
        <a:xfrm>
          <a:off x="57125" y="0"/>
          <a:ext cx="2514034" cy="68162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itchFamily="34" charset="0"/>
            </a:rPr>
            <a:t>Device &amp; OS</a:t>
          </a:r>
          <a:endParaRPr lang="en-US" sz="1400" b="1" kern="1200" dirty="0">
            <a:latin typeface="Calibri" pitchFamily="34" charset="0"/>
          </a:endParaRPr>
        </a:p>
      </dsp:txBody>
      <dsp:txXfrm>
        <a:off x="397937" y="0"/>
        <a:ext cx="1832410" cy="681624"/>
      </dsp:txXfrm>
    </dsp:sp>
    <dsp:sp modelId="{10E2091F-9BF0-4F4E-B020-D09074A69426}">
      <dsp:nvSpPr>
        <dsp:cNvPr id="0" name=""/>
        <dsp:cNvSpPr/>
      </dsp:nvSpPr>
      <dsp:spPr>
        <a:xfrm>
          <a:off x="2265455" y="0"/>
          <a:ext cx="2514034" cy="681624"/>
        </a:xfrm>
        <a:prstGeom prst="chevron">
          <a:avLst/>
        </a:prstGeom>
        <a:solidFill>
          <a:schemeClr val="accent5">
            <a:hueOff val="63873"/>
            <a:satOff val="-4338"/>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rPr>
            <a:t>Browser</a:t>
          </a:r>
        </a:p>
      </dsp:txBody>
      <dsp:txXfrm>
        <a:off x="2606267" y="0"/>
        <a:ext cx="1832410" cy="681624"/>
      </dsp:txXfrm>
    </dsp:sp>
    <dsp:sp modelId="{7702E98F-0C41-41D5-B9B5-023924F514F7}">
      <dsp:nvSpPr>
        <dsp:cNvPr id="0" name=""/>
        <dsp:cNvSpPr/>
      </dsp:nvSpPr>
      <dsp:spPr>
        <a:xfrm>
          <a:off x="4528086" y="0"/>
          <a:ext cx="2514034" cy="681624"/>
        </a:xfrm>
        <a:prstGeom prst="chevron">
          <a:avLst/>
        </a:prstGeom>
        <a:solidFill>
          <a:schemeClr val="accent5">
            <a:hueOff val="127747"/>
            <a:satOff val="-8677"/>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itchFamily="34" charset="0"/>
            </a:rPr>
            <a:t>Data</a:t>
          </a:r>
          <a:endParaRPr lang="en-US" sz="1400" b="1" kern="1200" dirty="0">
            <a:latin typeface="Calibri" pitchFamily="34" charset="0"/>
          </a:endParaRPr>
        </a:p>
      </dsp:txBody>
      <dsp:txXfrm>
        <a:off x="4868898" y="0"/>
        <a:ext cx="1832410" cy="681624"/>
      </dsp:txXfrm>
    </dsp:sp>
    <dsp:sp modelId="{B1A90742-12C3-4585-B2E4-449D9445E3F6}">
      <dsp:nvSpPr>
        <dsp:cNvPr id="0" name=""/>
        <dsp:cNvSpPr/>
      </dsp:nvSpPr>
      <dsp:spPr>
        <a:xfrm>
          <a:off x="6755566" y="0"/>
          <a:ext cx="2514034" cy="681624"/>
        </a:xfrm>
        <a:prstGeom prst="chevron">
          <a:avLst/>
        </a:prstGeom>
        <a:solidFill>
          <a:schemeClr val="accent5">
            <a:hueOff val="191620"/>
            <a:satOff val="-13015"/>
            <a:lumOff val="-126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itchFamily="34" charset="0"/>
            </a:rPr>
            <a:t>Network</a:t>
          </a:r>
          <a:endParaRPr lang="en-US" sz="1400" b="1" kern="1200" dirty="0">
            <a:latin typeface="Calibri" pitchFamily="34" charset="0"/>
          </a:endParaRPr>
        </a:p>
      </dsp:txBody>
      <dsp:txXfrm>
        <a:off x="7096378" y="0"/>
        <a:ext cx="1832410" cy="681624"/>
      </dsp:txXfrm>
    </dsp:sp>
    <dsp:sp modelId="{807F14CF-B9EA-4B67-BB62-7900745B8CD9}">
      <dsp:nvSpPr>
        <dsp:cNvPr id="0" name=""/>
        <dsp:cNvSpPr/>
      </dsp:nvSpPr>
      <dsp:spPr>
        <a:xfrm>
          <a:off x="9056173" y="0"/>
          <a:ext cx="2514034" cy="681624"/>
        </a:xfrm>
        <a:prstGeom prst="chevron">
          <a:avLst/>
        </a:prstGeom>
        <a:solidFill>
          <a:schemeClr val="accent6">
            <a:lumMod val="75000"/>
          </a:schemeClr>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itchFamily="34" charset="0"/>
            </a:rPr>
            <a:t>Carrier</a:t>
          </a:r>
          <a:endParaRPr lang="en-US" sz="1400" b="1" kern="1200" dirty="0">
            <a:latin typeface="Calibri" pitchFamily="34" charset="0"/>
          </a:endParaRPr>
        </a:p>
      </dsp:txBody>
      <dsp:txXfrm>
        <a:off x="9396985" y="0"/>
        <a:ext cx="1832410" cy="68162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A5179-C0CA-4C55-9A92-71B16ADBC7DD}" type="datetimeFigureOut">
              <a:rPr lang="en-US" smtClean="0"/>
              <a:t>5/23/22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B79D3-2DF5-4426-A9E6-A5CDAEF6404A}" type="slidenum">
              <a:rPr lang="en-US" smtClean="0"/>
              <a:t>‹#›</a:t>
            </a:fld>
            <a:endParaRPr lang="en-US"/>
          </a:p>
        </p:txBody>
      </p:sp>
    </p:spTree>
    <p:extLst>
      <p:ext uri="{BB962C8B-B14F-4D97-AF65-F5344CB8AC3E}">
        <p14:creationId xmlns:p14="http://schemas.microsoft.com/office/powerpoint/2010/main" val="151565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 1</a:t>
            </a:r>
          </a:p>
        </p:txBody>
      </p:sp>
      <p:sp>
        <p:nvSpPr>
          <p:cNvPr id="4" name="Slide Number Placeholder 3"/>
          <p:cNvSpPr>
            <a:spLocks noGrp="1"/>
          </p:cNvSpPr>
          <p:nvPr>
            <p:ph type="sldNum" sz="quarter" idx="10"/>
          </p:nvPr>
        </p:nvSpPr>
        <p:spPr/>
        <p:txBody>
          <a:bodyPr/>
          <a:lstStyle/>
          <a:p>
            <a:fld id="{864BBAAE-1246-49D2-BA24-16771C7F40EF}" type="slidenum">
              <a:rPr lang="en-US" smtClean="0"/>
              <a:t>2</a:t>
            </a:fld>
            <a:endParaRPr lang="en-US" dirty="0"/>
          </a:p>
        </p:txBody>
      </p:sp>
    </p:spTree>
    <p:extLst>
      <p:ext uri="{BB962C8B-B14F-4D97-AF65-F5344CB8AC3E}">
        <p14:creationId xmlns:p14="http://schemas.microsoft.com/office/powerpoint/2010/main" val="336846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4BBAAE-1246-49D2-BA24-16771C7F40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325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FE29D2-FD4A-41A4-843C-C5D1ABA73C8B}" type="slidenum">
              <a:rPr lang="en-IN" smtClean="0"/>
              <a:t>34</a:t>
            </a:fld>
            <a:endParaRPr lang="en-IN"/>
          </a:p>
        </p:txBody>
      </p:sp>
    </p:spTree>
    <p:extLst>
      <p:ext uri="{BB962C8B-B14F-4D97-AF65-F5344CB8AC3E}">
        <p14:creationId xmlns:p14="http://schemas.microsoft.com/office/powerpoint/2010/main" val="48834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4BBAAE-1246-49D2-BA24-16771C7F40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4680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4BBAAE-1246-49D2-BA24-16771C7F40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325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89E45-85E3-4583-89A6-B521DE09CFAB}" type="slidenum">
              <a:rPr lang="en-IN" smtClean="0"/>
              <a:t>51</a:t>
            </a:fld>
            <a:endParaRPr lang="en-IN"/>
          </a:p>
        </p:txBody>
      </p:sp>
    </p:spTree>
    <p:extLst>
      <p:ext uri="{BB962C8B-B14F-4D97-AF65-F5344CB8AC3E}">
        <p14:creationId xmlns:p14="http://schemas.microsoft.com/office/powerpoint/2010/main" val="216847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89E45-85E3-4583-89A6-B521DE09CFAB}" type="slidenum">
              <a:rPr lang="en-IN" smtClean="0"/>
              <a:t>52</a:t>
            </a:fld>
            <a:endParaRPr lang="en-IN"/>
          </a:p>
        </p:txBody>
      </p:sp>
    </p:spTree>
    <p:extLst>
      <p:ext uri="{BB962C8B-B14F-4D97-AF65-F5344CB8AC3E}">
        <p14:creationId xmlns:p14="http://schemas.microsoft.com/office/powerpoint/2010/main" val="460690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4BBAAE-1246-49D2-BA24-16771C7F40EF}" type="slidenum">
              <a:rPr lang="en-US" smtClean="0"/>
              <a:t>57</a:t>
            </a:fld>
            <a:endParaRPr lang="en-US"/>
          </a:p>
        </p:txBody>
      </p:sp>
    </p:spTree>
    <p:extLst>
      <p:ext uri="{BB962C8B-B14F-4D97-AF65-F5344CB8AC3E}">
        <p14:creationId xmlns:p14="http://schemas.microsoft.com/office/powerpoint/2010/main" val="51372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FE29D2-FD4A-41A4-843C-C5D1ABA73C8B}" type="slidenum">
              <a:rPr lang="en-IN" smtClean="0"/>
              <a:t>60</a:t>
            </a:fld>
            <a:endParaRPr lang="en-IN"/>
          </a:p>
        </p:txBody>
      </p:sp>
    </p:spTree>
    <p:extLst>
      <p:ext uri="{BB962C8B-B14F-4D97-AF65-F5344CB8AC3E}">
        <p14:creationId xmlns:p14="http://schemas.microsoft.com/office/powerpoint/2010/main" val="488348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B4EB76-7628-4BD2-B634-8CAADC29A2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133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2959B6B1-7D5E-4F6B-BFFF-D23DEC654F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6DE30A78-A514-42A8-A802-905BF6202F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Footer Placeholder 3">
            <a:extLst>
              <a:ext uri="{FF2B5EF4-FFF2-40B4-BE49-F238E27FC236}">
                <a16:creationId xmlns:a16="http://schemas.microsoft.com/office/drawing/2014/main" id="{572CF63A-A759-42C0-AC31-B2665286CC53}"/>
              </a:ext>
            </a:extLst>
          </p:cNvPr>
          <p:cNvSpPr>
            <a:spLocks noGrp="1"/>
          </p:cNvSpPr>
          <p:nvPr>
            <p:ph type="ftr" sz="quarter" idx="4"/>
          </p:nvPr>
        </p:nvSpPr>
        <p:spPr/>
        <p:txBody>
          <a:bodyPr/>
          <a:lstStyle/>
          <a:p>
            <a:pPr>
              <a:defRPr/>
            </a:pPr>
            <a:endParaRPr lang="en-US"/>
          </a:p>
        </p:txBody>
      </p:sp>
      <p:sp>
        <p:nvSpPr>
          <p:cNvPr id="79877" name="Slide Number Placeholder 4">
            <a:extLst>
              <a:ext uri="{FF2B5EF4-FFF2-40B4-BE49-F238E27FC236}">
                <a16:creationId xmlns:a16="http://schemas.microsoft.com/office/drawing/2014/main" id="{D12531F7-A137-495A-8742-1D8456AEF6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1F059E-6E75-41FF-A421-1C783423B71D}" type="slidenum">
              <a:rPr lang="en-US" altLang="en-US" smtClean="0"/>
              <a:pPr/>
              <a:t>76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FFF1AE3-5924-432C-9513-334DF244B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1F1B01E-101B-40AF-9121-57B987FB5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5428DE52-C151-4131-A55E-C90713251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492EB9-E4AA-433E-9E50-2BFEAA179C56}" type="slidenum">
              <a:rPr lang="en-US" altLang="en-US" smtClean="0">
                <a:solidFill>
                  <a:srgbClr val="000000"/>
                </a:solidFill>
              </a:rPr>
              <a:pPr/>
              <a:t>3</a:t>
            </a:fld>
            <a:endParaRPr lang="en-US" altLang="en-US">
              <a:solidFill>
                <a:srgbClr val="000000"/>
              </a:solidFill>
            </a:endParaRPr>
          </a:p>
        </p:txBody>
      </p:sp>
    </p:spTree>
    <p:extLst>
      <p:ext uri="{BB962C8B-B14F-4D97-AF65-F5344CB8AC3E}">
        <p14:creationId xmlns:p14="http://schemas.microsoft.com/office/powerpoint/2010/main" val="719704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FFF1AE3-5924-432C-9513-334DF244B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1F1B01E-101B-40AF-9121-57B987FB5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5428DE52-C151-4131-A55E-C90713251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492EB9-E4AA-433E-9E50-2BFEAA179C56}" type="slidenum">
              <a:rPr lang="en-US" altLang="en-US" smtClean="0">
                <a:solidFill>
                  <a:srgbClr val="000000"/>
                </a:solidFill>
              </a:rPr>
              <a:pPr/>
              <a:t>78</a:t>
            </a:fld>
            <a:endParaRPr lang="en-US" altLang="en-US">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4BBAAE-1246-49D2-BA24-16771C7F40EF}" type="slidenum">
              <a:rPr lang="en-US" smtClean="0"/>
              <a:t>80</a:t>
            </a:fld>
            <a:endParaRPr lang="en-US" dirty="0"/>
          </a:p>
        </p:txBody>
      </p:sp>
    </p:spTree>
    <p:extLst>
      <p:ext uri="{BB962C8B-B14F-4D97-AF65-F5344CB8AC3E}">
        <p14:creationId xmlns:p14="http://schemas.microsoft.com/office/powerpoint/2010/main" val="2852934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FFF1AE3-5924-432C-9513-334DF244B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1F1B01E-101B-40AF-9121-57B987FB5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5428DE52-C151-4131-A55E-C90713251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492EB9-E4AA-433E-9E50-2BFEAA179C56}" type="slidenum">
              <a:rPr lang="en-US" altLang="en-US" smtClean="0">
                <a:solidFill>
                  <a:srgbClr val="000000"/>
                </a:solidFill>
              </a:rPr>
              <a:pPr/>
              <a:t>5</a:t>
            </a:fld>
            <a:endParaRPr lang="en-US" altLang="en-US">
              <a:solidFill>
                <a:srgbClr val="000000"/>
              </a:solidFill>
            </a:endParaRPr>
          </a:p>
        </p:txBody>
      </p:sp>
    </p:spTree>
    <p:extLst>
      <p:ext uri="{BB962C8B-B14F-4D97-AF65-F5344CB8AC3E}">
        <p14:creationId xmlns:p14="http://schemas.microsoft.com/office/powerpoint/2010/main" val="64191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FFF1AE3-5924-432C-9513-334DF244B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1F1B01E-101B-40AF-9121-57B987FB5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5428DE52-C151-4131-A55E-C90713251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492EB9-E4AA-433E-9E50-2BFEAA179C56}" type="slidenum">
              <a:rPr lang="en-US" altLang="en-US" smtClean="0">
                <a:solidFill>
                  <a:srgbClr val="000000"/>
                </a:solidFill>
              </a:rPr>
              <a:pPr/>
              <a:t>6</a:t>
            </a:fld>
            <a:endParaRPr lang="en-US" altLang="en-US">
              <a:solidFill>
                <a:srgbClr val="000000"/>
              </a:solidFill>
            </a:endParaRPr>
          </a:p>
        </p:txBody>
      </p:sp>
    </p:spTree>
    <p:extLst>
      <p:ext uri="{BB962C8B-B14F-4D97-AF65-F5344CB8AC3E}">
        <p14:creationId xmlns:p14="http://schemas.microsoft.com/office/powerpoint/2010/main" val="361494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FFF1AE3-5924-432C-9513-334DF244B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61F1B01E-101B-40AF-9121-57B987FB5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5428DE52-C151-4131-A55E-C90713251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8492EB9-E4AA-433E-9E50-2BFEAA179C56}" type="slidenum">
              <a:rPr lang="en-US" altLang="en-US" smtClean="0">
                <a:solidFill>
                  <a:srgbClr val="000000"/>
                </a:solidFill>
              </a:rPr>
              <a:pPr/>
              <a:t>7</a:t>
            </a:fld>
            <a:endParaRPr lang="en-US" altLang="en-US">
              <a:solidFill>
                <a:srgbClr val="000000"/>
              </a:solidFill>
            </a:endParaRPr>
          </a:p>
        </p:txBody>
      </p:sp>
    </p:spTree>
    <p:extLst>
      <p:ext uri="{BB962C8B-B14F-4D97-AF65-F5344CB8AC3E}">
        <p14:creationId xmlns:p14="http://schemas.microsoft.com/office/powerpoint/2010/main" val="403177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FE29D2-FD4A-41A4-843C-C5D1ABA73C8B}" type="slidenum">
              <a:rPr lang="en-IN" smtClean="0"/>
              <a:t>21</a:t>
            </a:fld>
            <a:endParaRPr lang="en-IN"/>
          </a:p>
        </p:txBody>
      </p:sp>
    </p:spTree>
    <p:extLst>
      <p:ext uri="{BB962C8B-B14F-4D97-AF65-F5344CB8AC3E}">
        <p14:creationId xmlns:p14="http://schemas.microsoft.com/office/powerpoint/2010/main" val="1807407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4BBAAE-1246-49D2-BA24-16771C7F40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325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FE29D2-FD4A-41A4-843C-C5D1ABA73C8B}" type="slidenum">
              <a:rPr lang="en-IN" smtClean="0"/>
              <a:t>24</a:t>
            </a:fld>
            <a:endParaRPr lang="en-IN"/>
          </a:p>
        </p:txBody>
      </p:sp>
    </p:spTree>
    <p:extLst>
      <p:ext uri="{BB962C8B-B14F-4D97-AF65-F5344CB8AC3E}">
        <p14:creationId xmlns:p14="http://schemas.microsoft.com/office/powerpoint/2010/main" val="390811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FE29D2-FD4A-41A4-843C-C5D1ABA73C8B}" type="slidenum">
              <a:rPr lang="en-IN" smtClean="0"/>
              <a:t>28</a:t>
            </a:fld>
            <a:endParaRPr lang="en-IN"/>
          </a:p>
        </p:txBody>
      </p:sp>
    </p:spTree>
    <p:extLst>
      <p:ext uri="{BB962C8B-B14F-4D97-AF65-F5344CB8AC3E}">
        <p14:creationId xmlns:p14="http://schemas.microsoft.com/office/powerpoint/2010/main" val="4103115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deyalabs.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ideyalabs.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www.xoriant.com/"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xoriant.com/"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rot="19547933">
            <a:off x="9109551" y="4838516"/>
            <a:ext cx="131917" cy="38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hasCustomPrompt="1"/>
          </p:nvPr>
        </p:nvSpPr>
        <p:spPr>
          <a:xfrm>
            <a:off x="559379" y="2336452"/>
            <a:ext cx="8991021" cy="1695451"/>
          </a:xfrm>
        </p:spPr>
        <p:txBody>
          <a:bodyPr anchor="b">
            <a:noAutofit/>
          </a:bodyPr>
          <a:lstStyle>
            <a:lvl1pPr algn="l">
              <a:lnSpc>
                <a:spcPts val="5600"/>
              </a:lnSpc>
              <a:defRPr sz="5333" b="1">
                <a:solidFill>
                  <a:schemeClr val="tx1"/>
                </a:solidFill>
              </a:defRPr>
            </a:lvl1pPr>
          </a:lstStyle>
          <a:p>
            <a:r>
              <a:rPr lang="en-US" dirty="0"/>
              <a:t>MASTER TITLE STYLE</a:t>
            </a:r>
          </a:p>
        </p:txBody>
      </p:sp>
      <p:sp>
        <p:nvSpPr>
          <p:cNvPr id="3" name="Subtitle 2"/>
          <p:cNvSpPr>
            <a:spLocks noGrp="1"/>
          </p:cNvSpPr>
          <p:nvPr>
            <p:ph type="subTitle" idx="1"/>
          </p:nvPr>
        </p:nvSpPr>
        <p:spPr>
          <a:xfrm>
            <a:off x="565729" y="4000496"/>
            <a:ext cx="8730671" cy="711200"/>
          </a:xfrm>
        </p:spPr>
        <p:txBody>
          <a:bodyPr>
            <a:normAutofit/>
          </a:bodyPr>
          <a:lstStyle>
            <a:lvl1pPr marL="0" indent="0" algn="l">
              <a:lnSpc>
                <a:spcPts val="2667"/>
              </a:lnSpc>
              <a:buNone/>
              <a:defRPr sz="24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14" name="Picture 13" descr="A picture containing drawing&#10;&#10;Description automatically generated">
            <a:extLst>
              <a:ext uri="{FF2B5EF4-FFF2-40B4-BE49-F238E27FC236}">
                <a16:creationId xmlns:a16="http://schemas.microsoft.com/office/drawing/2014/main" id="{8B39F932-C2E6-F044-ADAD-76D2B473AD3A}"/>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50400" y="152400"/>
            <a:ext cx="2370387" cy="563880"/>
          </a:xfrm>
          <a:prstGeom prst="rect">
            <a:avLst/>
          </a:prstGeom>
          <a:noFill/>
        </p:spPr>
      </p:pic>
      <p:sp>
        <p:nvSpPr>
          <p:cNvPr id="6" name="Slide Number Placeholder 5">
            <a:extLst>
              <a:ext uri="{FF2B5EF4-FFF2-40B4-BE49-F238E27FC236}">
                <a16:creationId xmlns:a16="http://schemas.microsoft.com/office/drawing/2014/main" id="{2284FFB7-1943-674E-BD61-9C4BEDED52D9}"/>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372164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530225" y="530226"/>
            <a:ext cx="5128895" cy="5794375"/>
          </a:xfrm>
          <a:solidFill>
            <a:schemeClr val="bg1">
              <a:lumMod val="95000"/>
            </a:schemeClr>
          </a:solidFill>
        </p:spPr>
        <p:txBody>
          <a:bodyPr vert="horz" lIns="91440" tIns="45720" rIns="91440" bIns="45720" rtlCol="0" anchor="ctr">
            <a:normAutofit/>
          </a:bodyPr>
          <a:lstStyle>
            <a:lvl1pPr marL="380990" indent="-380990" algn="ctr">
              <a:buFont typeface="Arial" panose="020B0604020202020204" pitchFamily="34" charset="0"/>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1" y="1168749"/>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0" name="Content Placeholder 2"/>
          <p:cNvSpPr>
            <a:spLocks noGrp="1"/>
          </p:cNvSpPr>
          <p:nvPr>
            <p:ph idx="17"/>
          </p:nvPr>
        </p:nvSpPr>
        <p:spPr>
          <a:xfrm>
            <a:off x="5892800" y="1838961"/>
            <a:ext cx="5486401" cy="4491991"/>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489A8C7C-9055-0B46-AE48-A86D6DD5DA55}"/>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18506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1" y="1"/>
            <a:ext cx="5659119" cy="6858000"/>
          </a:xfrm>
          <a:solidFill>
            <a:schemeClr val="bg1">
              <a:lumMod val="95000"/>
            </a:schemeClr>
          </a:solidFill>
        </p:spPr>
        <p:txBody>
          <a:bodyPr anchor="ctr">
            <a:normAutofit/>
          </a:bodyPr>
          <a:lstStyle>
            <a:lvl1pPr marL="0" indent="0" algn="ctr">
              <a:lnSpc>
                <a:spcPct val="200000"/>
              </a:lnSpc>
              <a:spcBef>
                <a:spcPts val="0"/>
              </a:spcBef>
              <a:buNone/>
              <a:defRPr sz="2400" b="0">
                <a:solidFill>
                  <a:schemeClr val="tx2"/>
                </a:solidFill>
                <a:latin typeface="+mj-lt"/>
              </a:defRPr>
            </a:lvl1pPr>
          </a:lstStyle>
          <a:p>
            <a:r>
              <a:rPr lang="en-US" dirty="0"/>
              <a:t>Click icon to add picture</a:t>
            </a:r>
          </a:p>
        </p:txBody>
      </p:sp>
      <p:sp>
        <p:nvSpPr>
          <p:cNvPr id="28" name="Content Placeholder 2"/>
          <p:cNvSpPr>
            <a:spLocks noGrp="1"/>
          </p:cNvSpPr>
          <p:nvPr>
            <p:ph idx="17"/>
          </p:nvPr>
        </p:nvSpPr>
        <p:spPr>
          <a:xfrm>
            <a:off x="5892800" y="1838960"/>
            <a:ext cx="5486401" cy="4692504"/>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1" y="1168749"/>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26" name="TextBox 25"/>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8" name="Footer Placeholder 4">
            <a:extLst>
              <a:ext uri="{FF2B5EF4-FFF2-40B4-BE49-F238E27FC236}">
                <a16:creationId xmlns:a16="http://schemas.microsoft.com/office/drawing/2014/main" id="{037BECF4-7840-E747-8718-42E7A24F84F8}"/>
              </a:ext>
            </a:extLst>
          </p:cNvPr>
          <p:cNvSpPr txBox="1">
            <a:spLocks/>
          </p:cNvSpPr>
          <p:nvPr userDrawn="1"/>
        </p:nvSpPr>
        <p:spPr>
          <a:xfrm>
            <a:off x="-1" y="6531464"/>
            <a:ext cx="4368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 ideyaLabs | </a:t>
            </a:r>
            <a:r>
              <a:rPr lang="en-US" dirty="0">
                <a:solidFill>
                  <a:schemeClr val="tx2"/>
                </a:solidFill>
                <a:hlinkClick r:id="rId2"/>
              </a:rPr>
              <a:t>www.ideyaLabs.com</a:t>
            </a:r>
            <a:r>
              <a:rPr lang="en-US" dirty="0">
                <a:solidFill>
                  <a:schemeClr val="tx2"/>
                </a:solidFill>
              </a:rPr>
              <a:t>  | Confidential</a:t>
            </a:r>
            <a:endParaRPr lang="en-US" dirty="0"/>
          </a:p>
        </p:txBody>
      </p:sp>
      <p:sp>
        <p:nvSpPr>
          <p:cNvPr id="9" name="Slide Number Placeholder 5">
            <a:extLst>
              <a:ext uri="{FF2B5EF4-FFF2-40B4-BE49-F238E27FC236}">
                <a16:creationId xmlns:a16="http://schemas.microsoft.com/office/drawing/2014/main" id="{4DD26DAE-8064-0747-AB4E-8D2824DDA34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56218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CC47E4F-3076-2742-9C39-64C673F9EAB5}"/>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9658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87352" y="76199"/>
            <a:ext cx="10972800" cy="881383"/>
          </a:xfrm>
        </p:spPr>
        <p:txBody>
          <a:bodyPr anchor="b">
            <a:normAutofit/>
          </a:bodyPr>
          <a:lstStyle>
            <a:lvl1pPr algn="l">
              <a:defRPr lang="en-US" sz="3733" b="1" kern="1200" dirty="0">
                <a:solidFill>
                  <a:schemeClr val="tx1"/>
                </a:solidFill>
                <a:latin typeface="+mj-lt"/>
                <a:ea typeface="+mj-ea"/>
                <a:cs typeface="+mj-cs"/>
              </a:defRPr>
            </a:lvl1pPr>
          </a:lstStyle>
          <a:p>
            <a:r>
              <a:rPr lang="en-US" dirty="0"/>
              <a:t>Click to Edit Master Title</a:t>
            </a:r>
          </a:p>
        </p:txBody>
      </p:sp>
      <p:cxnSp>
        <p:nvCxnSpPr>
          <p:cNvPr id="13" name="Straight Connector 12"/>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EA59-AF71-AE44-A4D3-655E67C62091}"/>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4131847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6DEA0D20-6F3E-2543-A934-2D7495283A51}"/>
              </a:ext>
            </a:extLst>
          </p:cNvPr>
          <p:cNvSpPr txBox="1">
            <a:spLocks/>
          </p:cNvSpPr>
          <p:nvPr userDrawn="1"/>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a:t>
            </a:fld>
            <a:endParaRPr lang="en-US" dirty="0"/>
          </a:p>
        </p:txBody>
      </p:sp>
    </p:spTree>
    <p:extLst>
      <p:ext uri="{BB962C8B-B14F-4D97-AF65-F5344CB8AC3E}">
        <p14:creationId xmlns:p14="http://schemas.microsoft.com/office/powerpoint/2010/main" val="2455447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CF202501-B548-1142-A9EB-A00D2005E96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989671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76E2974E-2FCB-A141-8E80-A7E461B2588B}"/>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1926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92C7DDC-2040-8B48-9F32-586D06228307}"/>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034914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0"/>
            <a:ext cx="10317315" cy="10184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029720F-02C8-BE41-B787-A8910429C60B}"/>
              </a:ext>
            </a:extLst>
          </p:cNvPr>
          <p:cNvSpPr txBox="1">
            <a:spLocks/>
          </p:cNvSpPr>
          <p:nvPr userDrawn="1"/>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a:t>
            </a:fld>
            <a:endParaRPr lang="en-US" dirty="0"/>
          </a:p>
        </p:txBody>
      </p:sp>
    </p:spTree>
    <p:extLst>
      <p:ext uri="{BB962C8B-B14F-4D97-AF65-F5344CB8AC3E}">
        <p14:creationId xmlns:p14="http://schemas.microsoft.com/office/powerpoint/2010/main" val="643266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0"/>
            <a:ext cx="10972800" cy="5105400"/>
          </a:xfrm>
        </p:spPr>
        <p:txBody>
          <a:bodyPr/>
          <a:lstStyle>
            <a:lvl1pPr>
              <a:spcBef>
                <a:spcPts val="300"/>
              </a:spcBef>
              <a:spcAft>
                <a:spcPts val="300"/>
              </a:spcAft>
              <a:defRPr/>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latin typeface="Arial" pitchFamily="34" charset="0"/>
            </a:endParaRPr>
          </a:p>
        </p:txBody>
      </p:sp>
      <p:sp>
        <p:nvSpPr>
          <p:cNvPr id="5" name="Slide Number Placeholder 5"/>
          <p:cNvSpPr>
            <a:spLocks noGrp="1"/>
          </p:cNvSpPr>
          <p:nvPr>
            <p:ph type="sldNum" sz="quarter" idx="11"/>
          </p:nvPr>
        </p:nvSpPr>
        <p:spPr>
          <a:xfrm>
            <a:off x="8737600" y="6447158"/>
            <a:ext cx="2844800" cy="365125"/>
          </a:xfrm>
          <a:prstGeom prst="rect">
            <a:avLst/>
          </a:prstGeom>
        </p:spPr>
        <p:txBody>
          <a:bodyPr/>
          <a:lstStyle>
            <a:lvl1pPr>
              <a:defRPr/>
            </a:lvl1pPr>
          </a:lstStyle>
          <a:p>
            <a:pPr>
              <a:defRPr/>
            </a:pPr>
            <a:fld id="{1187AF18-6046-45D9-BEFD-ED259AD17538}" type="slidenum">
              <a:rPr lang="en-US" smtClean="0"/>
              <a:pPr>
                <a:defRPr/>
              </a:pPr>
              <a:t>‹#›</a:t>
            </a:fld>
            <a:endParaRPr lang="en-US"/>
          </a:p>
        </p:txBody>
      </p:sp>
    </p:spTree>
    <p:extLst>
      <p:ext uri="{BB962C8B-B14F-4D97-AF65-F5344CB8AC3E}">
        <p14:creationId xmlns:p14="http://schemas.microsoft.com/office/powerpoint/2010/main" val="127937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a:spLocks noGrp="1"/>
          </p:cNvSpPr>
          <p:nvPr>
            <p:ph idx="13"/>
          </p:nvPr>
        </p:nvSpPr>
        <p:spPr>
          <a:xfrm>
            <a:off x="385350" y="1306096"/>
            <a:ext cx="11180116"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CD386BD-34B7-B047-A989-C4362D51F1B3}"/>
              </a:ext>
            </a:extLst>
          </p:cNvPr>
          <p:cNvSpPr txBox="1">
            <a:spLocks/>
          </p:cNvSpPr>
          <p:nvPr userDrawn="1"/>
        </p:nvSpPr>
        <p:spPr>
          <a:xfrm>
            <a:off x="-95002" y="6550777"/>
            <a:ext cx="4368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 ideyaLabs | </a:t>
            </a:r>
            <a:r>
              <a:rPr lang="en-US" dirty="0">
                <a:solidFill>
                  <a:schemeClr val="tx2"/>
                </a:solidFill>
                <a:hlinkClick r:id="rId2"/>
              </a:rPr>
              <a:t>www.ideyaLabs.com</a:t>
            </a:r>
            <a:r>
              <a:rPr lang="en-US" dirty="0">
                <a:solidFill>
                  <a:schemeClr val="tx2"/>
                </a:solidFill>
              </a:rPr>
              <a:t>  | Confidential</a:t>
            </a:r>
            <a:endParaRPr lang="en-US" dirty="0"/>
          </a:p>
        </p:txBody>
      </p:sp>
      <p:sp>
        <p:nvSpPr>
          <p:cNvPr id="8" name="Slide Number Placeholder 5">
            <a:extLst>
              <a:ext uri="{FF2B5EF4-FFF2-40B4-BE49-F238E27FC236}">
                <a16:creationId xmlns:a16="http://schemas.microsoft.com/office/drawing/2014/main" id="{AB685498-F3E2-D040-87CA-39D54A397E6E}"/>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340156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rot="19547933">
            <a:off x="9109551" y="4838516"/>
            <a:ext cx="131917" cy="38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hasCustomPrompt="1"/>
          </p:nvPr>
        </p:nvSpPr>
        <p:spPr>
          <a:xfrm>
            <a:off x="559379" y="2336452"/>
            <a:ext cx="8991021" cy="1695451"/>
          </a:xfrm>
        </p:spPr>
        <p:txBody>
          <a:bodyPr anchor="b">
            <a:noAutofit/>
          </a:bodyPr>
          <a:lstStyle>
            <a:lvl1pPr algn="l">
              <a:lnSpc>
                <a:spcPts val="5600"/>
              </a:lnSpc>
              <a:defRPr sz="5333" b="1">
                <a:solidFill>
                  <a:schemeClr val="tx1"/>
                </a:solidFill>
              </a:defRPr>
            </a:lvl1pPr>
          </a:lstStyle>
          <a:p>
            <a:r>
              <a:rPr lang="en-US" dirty="0"/>
              <a:t>MASTER TITLE STYLE</a:t>
            </a:r>
          </a:p>
        </p:txBody>
      </p:sp>
      <p:sp>
        <p:nvSpPr>
          <p:cNvPr id="3" name="Subtitle 2"/>
          <p:cNvSpPr>
            <a:spLocks noGrp="1"/>
          </p:cNvSpPr>
          <p:nvPr>
            <p:ph type="subTitle" idx="1"/>
          </p:nvPr>
        </p:nvSpPr>
        <p:spPr>
          <a:xfrm>
            <a:off x="565729" y="4000496"/>
            <a:ext cx="8730671" cy="711200"/>
          </a:xfrm>
        </p:spPr>
        <p:txBody>
          <a:bodyPr>
            <a:normAutofit/>
          </a:bodyPr>
          <a:lstStyle>
            <a:lvl1pPr marL="0" indent="0" algn="l">
              <a:lnSpc>
                <a:spcPts val="2667"/>
              </a:lnSpc>
              <a:buNone/>
              <a:defRPr sz="240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53613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a:spLocks noGrp="1"/>
          </p:cNvSpPr>
          <p:nvPr>
            <p:ph idx="13"/>
          </p:nvPr>
        </p:nvSpPr>
        <p:spPr>
          <a:xfrm>
            <a:off x="385350" y="1270000"/>
            <a:ext cx="11180116"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167314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a:spLocks noGrp="1"/>
          </p:cNvSpPr>
          <p:nvPr>
            <p:ph idx="13"/>
          </p:nvPr>
        </p:nvSpPr>
        <p:spPr>
          <a:xfrm>
            <a:off x="385350" y="1270000"/>
            <a:ext cx="11180116"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3107769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4"/>
          </p:nvPr>
        </p:nvSpPr>
        <p:spPr>
          <a:xfrm>
            <a:off x="385350" y="1270001"/>
            <a:ext cx="11180116" cy="617255"/>
          </a:xfrm>
        </p:spPr>
        <p:txBody>
          <a:bodyPr>
            <a:no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0" name="TextBox 29"/>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1" name="Content Placeholder 2"/>
          <p:cNvSpPr>
            <a:spLocks noGrp="1"/>
          </p:cNvSpPr>
          <p:nvPr>
            <p:ph idx="15"/>
          </p:nvPr>
        </p:nvSpPr>
        <p:spPr>
          <a:xfrm>
            <a:off x="385350" y="1862667"/>
            <a:ext cx="11180116" cy="4631267"/>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530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9803" y="1986921"/>
            <a:ext cx="8996947" cy="1616625"/>
          </a:xfrm>
        </p:spPr>
        <p:txBody>
          <a:bodyPr anchor="b">
            <a:noAutofit/>
          </a:bodyPr>
          <a:lstStyle>
            <a:lvl1pPr algn="l">
              <a:lnSpc>
                <a:spcPts val="5600"/>
              </a:lnSpc>
              <a:defRPr sz="5333" b="1" cap="all">
                <a:solidFill>
                  <a:schemeClr val="bg1"/>
                </a:solidFill>
              </a:defRPr>
            </a:lvl1pPr>
          </a:lstStyle>
          <a:p>
            <a:r>
              <a:rPr lang="en-US" dirty="0"/>
              <a:t>Section Header title style</a:t>
            </a:r>
          </a:p>
        </p:txBody>
      </p:sp>
      <p:sp>
        <p:nvSpPr>
          <p:cNvPr id="10" name="TextBox 9">
            <a:hlinkClick r:id="rId2"/>
          </p:cNvPr>
          <p:cNvSpPr txBox="1"/>
          <p:nvPr userDrawn="1"/>
        </p:nvSpPr>
        <p:spPr>
          <a:xfrm>
            <a:off x="559803" y="6229230"/>
            <a:ext cx="1422400" cy="482312"/>
          </a:xfrm>
          <a:prstGeom prst="rect">
            <a:avLst/>
          </a:prstGeom>
          <a:noFill/>
        </p:spPr>
        <p:txBody>
          <a:bodyPr wrap="square" rtlCol="0" anchor="ctr">
            <a:spAutoFit/>
          </a:bodyPr>
          <a:lstStyle/>
          <a:p>
            <a:r>
              <a:rPr lang="en-US" sz="1267" dirty="0">
                <a:solidFill>
                  <a:schemeClr val="bg1"/>
                </a:solidFill>
              </a:rPr>
              <a:t>www.ideyaLabs.com</a:t>
            </a:r>
          </a:p>
        </p:txBody>
      </p:sp>
      <p:sp>
        <p:nvSpPr>
          <p:cNvPr id="12" name="Subtitle 2"/>
          <p:cNvSpPr>
            <a:spLocks noGrp="1"/>
          </p:cNvSpPr>
          <p:nvPr>
            <p:ph type="subTitle" idx="10" hasCustomPrompt="1"/>
          </p:nvPr>
        </p:nvSpPr>
        <p:spPr>
          <a:xfrm>
            <a:off x="565729" y="3575473"/>
            <a:ext cx="8730671" cy="711200"/>
          </a:xfrm>
        </p:spPr>
        <p:txBody>
          <a:bodyPr>
            <a:normAutofit/>
          </a:bodyPr>
          <a:lstStyle>
            <a:lvl1pPr marL="0" indent="0" algn="l">
              <a:lnSpc>
                <a:spcPts val="2667"/>
              </a:lnSpc>
              <a:buNone/>
              <a:defRPr sz="2400">
                <a:solidFill>
                  <a:schemeClr val="accent5">
                    <a:lumMod val="40000"/>
                    <a:lumOff val="6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Section subtitle style</a:t>
            </a:r>
          </a:p>
        </p:txBody>
      </p:sp>
      <p:sp>
        <p:nvSpPr>
          <p:cNvPr id="19" name="Rectangle 2"/>
          <p:cNvSpPr/>
          <p:nvPr userDrawn="1"/>
        </p:nvSpPr>
        <p:spPr>
          <a:xfrm>
            <a:off x="10965393" y="1828801"/>
            <a:ext cx="1226609" cy="2209801"/>
          </a:xfrm>
          <a:custGeom>
            <a:avLst/>
            <a:gdLst>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2553821 h 2553821"/>
              <a:gd name="connsiteX4" fmla="*/ 0 w 2553821"/>
              <a:gd name="connsiteY4" fmla="*/ 0 h 2553821"/>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0 h 2553821"/>
              <a:gd name="connsiteX0" fmla="*/ 0 w 855530"/>
              <a:gd name="connsiteY0" fmla="*/ 862750 h 2553821"/>
              <a:gd name="connsiteX1" fmla="*/ 855530 w 855530"/>
              <a:gd name="connsiteY1" fmla="*/ 0 h 2553821"/>
              <a:gd name="connsiteX2" fmla="*/ 855530 w 855530"/>
              <a:gd name="connsiteY2" fmla="*/ 2553821 h 2553821"/>
              <a:gd name="connsiteX3" fmla="*/ 0 w 855530"/>
              <a:gd name="connsiteY3" fmla="*/ 862750 h 2553821"/>
              <a:gd name="connsiteX0" fmla="*/ 0 w 746993"/>
              <a:gd name="connsiteY0" fmla="*/ 1287686 h 2553821"/>
              <a:gd name="connsiteX1" fmla="*/ 746993 w 746993"/>
              <a:gd name="connsiteY1" fmla="*/ 0 h 2553821"/>
              <a:gd name="connsiteX2" fmla="*/ 746993 w 746993"/>
              <a:gd name="connsiteY2" fmla="*/ 2553821 h 2553821"/>
              <a:gd name="connsiteX3" fmla="*/ 0 w 746993"/>
              <a:gd name="connsiteY3" fmla="*/ 1287686 h 2553821"/>
              <a:gd name="connsiteX0" fmla="*/ 0 w 659205"/>
              <a:gd name="connsiteY0" fmla="*/ 1472169 h 2553821"/>
              <a:gd name="connsiteX1" fmla="*/ 659205 w 659205"/>
              <a:gd name="connsiteY1" fmla="*/ 0 h 2553821"/>
              <a:gd name="connsiteX2" fmla="*/ 659205 w 659205"/>
              <a:gd name="connsiteY2" fmla="*/ 2553821 h 2553821"/>
              <a:gd name="connsiteX3" fmla="*/ 0 w 659205"/>
              <a:gd name="connsiteY3" fmla="*/ 1472169 h 2553821"/>
              <a:gd name="connsiteX0" fmla="*/ 0 w 673171"/>
              <a:gd name="connsiteY0" fmla="*/ 1464482 h 2553821"/>
              <a:gd name="connsiteX1" fmla="*/ 673171 w 673171"/>
              <a:gd name="connsiteY1" fmla="*/ 0 h 2553821"/>
              <a:gd name="connsiteX2" fmla="*/ 673171 w 673171"/>
              <a:gd name="connsiteY2" fmla="*/ 2553821 h 2553821"/>
              <a:gd name="connsiteX3" fmla="*/ 0 w 673171"/>
              <a:gd name="connsiteY3" fmla="*/ 1464482 h 2553821"/>
              <a:gd name="connsiteX0" fmla="*/ 0 w 595497"/>
              <a:gd name="connsiteY0" fmla="*/ 1179305 h 2553821"/>
              <a:gd name="connsiteX1" fmla="*/ 595497 w 595497"/>
              <a:gd name="connsiteY1" fmla="*/ 0 h 2553821"/>
              <a:gd name="connsiteX2" fmla="*/ 595497 w 595497"/>
              <a:gd name="connsiteY2" fmla="*/ 2553821 h 2553821"/>
              <a:gd name="connsiteX3" fmla="*/ 0 w 595497"/>
              <a:gd name="connsiteY3" fmla="*/ 1179305 h 2553821"/>
              <a:gd name="connsiteX0" fmla="*/ 0 w 601097"/>
              <a:gd name="connsiteY0" fmla="*/ 1165695 h 2553821"/>
              <a:gd name="connsiteX1" fmla="*/ 601097 w 601097"/>
              <a:gd name="connsiteY1" fmla="*/ 0 h 2553821"/>
              <a:gd name="connsiteX2" fmla="*/ 601097 w 601097"/>
              <a:gd name="connsiteY2" fmla="*/ 2553821 h 2553821"/>
              <a:gd name="connsiteX3" fmla="*/ 0 w 601097"/>
              <a:gd name="connsiteY3" fmla="*/ 1165695 h 2553821"/>
              <a:gd name="connsiteX0" fmla="*/ 0 w 578696"/>
              <a:gd name="connsiteY0" fmla="*/ 1062781 h 2553821"/>
              <a:gd name="connsiteX1" fmla="*/ 578696 w 578696"/>
              <a:gd name="connsiteY1" fmla="*/ 0 h 2553821"/>
              <a:gd name="connsiteX2" fmla="*/ 578696 w 578696"/>
              <a:gd name="connsiteY2" fmla="*/ 2553821 h 2553821"/>
              <a:gd name="connsiteX3" fmla="*/ 0 w 578696"/>
              <a:gd name="connsiteY3" fmla="*/ 1062781 h 2553821"/>
              <a:gd name="connsiteX0" fmla="*/ 0 w 554895"/>
              <a:gd name="connsiteY0" fmla="*/ 1241062 h 2553821"/>
              <a:gd name="connsiteX1" fmla="*/ 554895 w 554895"/>
              <a:gd name="connsiteY1" fmla="*/ 0 h 2553821"/>
              <a:gd name="connsiteX2" fmla="*/ 554895 w 554895"/>
              <a:gd name="connsiteY2" fmla="*/ 2553821 h 2553821"/>
              <a:gd name="connsiteX3" fmla="*/ 0 w 554895"/>
              <a:gd name="connsiteY3" fmla="*/ 1241062 h 2553821"/>
              <a:gd name="connsiteX0" fmla="*/ 0 w 554895"/>
              <a:gd name="connsiteY0" fmla="*/ 1241062 h 2553821"/>
              <a:gd name="connsiteX1" fmla="*/ 554895 w 554895"/>
              <a:gd name="connsiteY1" fmla="*/ 0 h 2553821"/>
              <a:gd name="connsiteX2" fmla="*/ 554895 w 554895"/>
              <a:gd name="connsiteY2" fmla="*/ 2553821 h 2553821"/>
              <a:gd name="connsiteX3" fmla="*/ 0 w 554895"/>
              <a:gd name="connsiteY3" fmla="*/ 1241062 h 2553821"/>
              <a:gd name="connsiteX0" fmla="*/ 0 w 535294"/>
              <a:gd name="connsiteY0" fmla="*/ 1200700 h 2553821"/>
              <a:gd name="connsiteX1" fmla="*/ 535294 w 535294"/>
              <a:gd name="connsiteY1" fmla="*/ 0 h 2553821"/>
              <a:gd name="connsiteX2" fmla="*/ 535294 w 535294"/>
              <a:gd name="connsiteY2" fmla="*/ 2553821 h 2553821"/>
              <a:gd name="connsiteX3" fmla="*/ 0 w 535294"/>
              <a:gd name="connsiteY3" fmla="*/ 1200700 h 2553821"/>
              <a:gd name="connsiteX0" fmla="*/ 0 w 540894"/>
              <a:gd name="connsiteY0" fmla="*/ 1211706 h 2553821"/>
              <a:gd name="connsiteX1" fmla="*/ 540894 w 540894"/>
              <a:gd name="connsiteY1" fmla="*/ 0 h 2553821"/>
              <a:gd name="connsiteX2" fmla="*/ 540894 w 540894"/>
              <a:gd name="connsiteY2" fmla="*/ 2553821 h 2553821"/>
              <a:gd name="connsiteX3" fmla="*/ 0 w 540894"/>
              <a:gd name="connsiteY3" fmla="*/ 1211706 h 2553821"/>
            </a:gdLst>
            <a:ahLst/>
            <a:cxnLst>
              <a:cxn ang="0">
                <a:pos x="connsiteX0" y="connsiteY0"/>
              </a:cxn>
              <a:cxn ang="0">
                <a:pos x="connsiteX1" y="connsiteY1"/>
              </a:cxn>
              <a:cxn ang="0">
                <a:pos x="connsiteX2" y="connsiteY2"/>
              </a:cxn>
              <a:cxn ang="0">
                <a:pos x="connsiteX3" y="connsiteY3"/>
              </a:cxn>
            </a:cxnLst>
            <a:rect l="l" t="t" r="r" b="b"/>
            <a:pathLst>
              <a:path w="540894" h="2553821">
                <a:moveTo>
                  <a:pt x="0" y="1211706"/>
                </a:moveTo>
                <a:lnTo>
                  <a:pt x="540894" y="0"/>
                </a:lnTo>
                <a:lnTo>
                  <a:pt x="540894" y="2553821"/>
                </a:lnTo>
                <a:lnTo>
                  <a:pt x="0" y="121170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227063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797051"/>
            <a:ext cx="111061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28" name="Content Placeholder 2"/>
          <p:cNvSpPr>
            <a:spLocks noGrp="1"/>
          </p:cNvSpPr>
          <p:nvPr>
            <p:ph idx="14"/>
          </p:nvPr>
        </p:nvSpPr>
        <p:spPr>
          <a:xfrm>
            <a:off x="385351" y="1981200"/>
            <a:ext cx="10993851" cy="45212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349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Content Placeholder 2"/>
          <p:cNvSpPr>
            <a:spLocks noGrp="1"/>
          </p:cNvSpPr>
          <p:nvPr>
            <p:ph idx="14"/>
          </p:nvPr>
        </p:nvSpPr>
        <p:spPr>
          <a:xfrm>
            <a:off x="385352" y="1981200"/>
            <a:ext cx="9139649" cy="45212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0" y="1797051"/>
            <a:ext cx="9245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67898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3" name="Content Placeholder 2"/>
          <p:cNvSpPr>
            <a:spLocks noGrp="1"/>
          </p:cNvSpPr>
          <p:nvPr>
            <p:ph idx="17"/>
          </p:nvPr>
        </p:nvSpPr>
        <p:spPr>
          <a:xfrm>
            <a:off x="6197600" y="1270000"/>
            <a:ext cx="5609051"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Content Placeholder 2"/>
          <p:cNvSpPr>
            <a:spLocks noGrp="1"/>
          </p:cNvSpPr>
          <p:nvPr>
            <p:ph idx="13"/>
          </p:nvPr>
        </p:nvSpPr>
        <p:spPr>
          <a:xfrm>
            <a:off x="385351" y="1270000"/>
            <a:ext cx="5609051"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7352" y="76199"/>
            <a:ext cx="10972800" cy="879479"/>
          </a:xfrm>
        </p:spPr>
        <p:txBody>
          <a:bodyPr anchor="b">
            <a:normAutofit/>
          </a:bodyPr>
          <a:lstStyle>
            <a:lvl1pPr algn="l">
              <a:defRPr sz="3733" b="1">
                <a:solidFill>
                  <a:schemeClr val="tx1"/>
                </a:solidFill>
              </a:defRPr>
            </a:lvl1pPr>
          </a:lstStyle>
          <a:p>
            <a:r>
              <a:rPr lang="en-US" dirty="0"/>
              <a:t>Click to Edit Master Title</a:t>
            </a:r>
          </a:p>
        </p:txBody>
      </p:sp>
      <p:cxnSp>
        <p:nvCxnSpPr>
          <p:cNvPr id="17" name="Straight Connector 16"/>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2584201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7352" y="76199"/>
            <a:ext cx="10972800" cy="881383"/>
          </a:xfrm>
        </p:spPr>
        <p:txBody>
          <a:bodyPr anchor="b">
            <a:normAutofit/>
          </a:bodyPr>
          <a:lstStyle>
            <a:lvl1pPr algn="l">
              <a:defRPr sz="3733" b="1"/>
            </a:lvl1pPr>
          </a:lstStyle>
          <a:p>
            <a:r>
              <a:rPr lang="en-US" dirty="0"/>
              <a:t>Click to Edit Master Title</a:t>
            </a:r>
          </a:p>
        </p:txBody>
      </p:sp>
      <p:cxnSp>
        <p:nvCxnSpPr>
          <p:cNvPr id="15" name="Straight Connector 14"/>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0"/>
          <p:cNvSpPr>
            <a:spLocks noGrp="1"/>
          </p:cNvSpPr>
          <p:nvPr>
            <p:ph type="body" sz="quarter" idx="19"/>
          </p:nvPr>
        </p:nvSpPr>
        <p:spPr>
          <a:xfrm>
            <a:off x="385351" y="1270001"/>
            <a:ext cx="10981267"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3" name="TextBox 32"/>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4" name="Content Placeholder 2"/>
          <p:cNvSpPr>
            <a:spLocks noGrp="1"/>
          </p:cNvSpPr>
          <p:nvPr>
            <p:ph idx="17"/>
          </p:nvPr>
        </p:nvSpPr>
        <p:spPr>
          <a:xfrm>
            <a:off x="6197600" y="1905000"/>
            <a:ext cx="5609051" cy="4572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2"/>
          <p:cNvSpPr>
            <a:spLocks noGrp="1"/>
          </p:cNvSpPr>
          <p:nvPr>
            <p:ph idx="13"/>
          </p:nvPr>
        </p:nvSpPr>
        <p:spPr>
          <a:xfrm>
            <a:off x="385351" y="1905000"/>
            <a:ext cx="5609051" cy="4572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2478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alf Image &amp; Title">
    <p:bg>
      <p:bgPr>
        <a:solidFill>
          <a:schemeClr val="bg1"/>
        </a:solidFill>
        <a:effectLst/>
      </p:bgPr>
    </p:bg>
    <p:spTree>
      <p:nvGrpSpPr>
        <p:cNvPr id="1" name=""/>
        <p:cNvGrpSpPr/>
        <p:nvPr/>
      </p:nvGrpSpPr>
      <p:grpSpPr>
        <a:xfrm>
          <a:off x="0" y="0"/>
          <a:ext cx="0" cy="0"/>
          <a:chOff x="0" y="0"/>
          <a:chExt cx="0" cy="0"/>
        </a:xfrm>
      </p:grpSpPr>
      <p:sp>
        <p:nvSpPr>
          <p:cNvPr id="27" name="Content Placeholder 2"/>
          <p:cNvSpPr>
            <a:spLocks noGrp="1"/>
          </p:cNvSpPr>
          <p:nvPr>
            <p:ph idx="17"/>
          </p:nvPr>
        </p:nvSpPr>
        <p:spPr>
          <a:xfrm>
            <a:off x="5892800" y="1238251"/>
            <a:ext cx="5486401" cy="50927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p:nvPr>
        </p:nvSpPr>
        <p:spPr>
          <a:xfrm>
            <a:off x="530225" y="530226"/>
            <a:ext cx="5128895" cy="5794375"/>
          </a:xfrm>
          <a:solidFill>
            <a:schemeClr val="bg1">
              <a:lumMod val="95000"/>
            </a:schemeClr>
          </a:solidFill>
        </p:spPr>
        <p:txBody>
          <a:bodyPr vert="horz" lIns="91440" tIns="45720" rIns="91440" bIns="45720" rtlCol="0" anchor="ctr">
            <a:normAutofit/>
          </a:bodyPr>
          <a:lstStyle>
            <a:lvl1pPr marL="457189" indent="-457189" algn="ctr">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26" name="TextBox 25"/>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172578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4"/>
          </p:nvPr>
        </p:nvSpPr>
        <p:spPr>
          <a:xfrm>
            <a:off x="385350" y="1270001"/>
            <a:ext cx="11180116" cy="617255"/>
          </a:xfrm>
        </p:spPr>
        <p:txBody>
          <a:bodyPr>
            <a:no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0" name="TextBox 29"/>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1" name="Content Placeholder 2"/>
          <p:cNvSpPr>
            <a:spLocks noGrp="1"/>
          </p:cNvSpPr>
          <p:nvPr>
            <p:ph idx="15"/>
          </p:nvPr>
        </p:nvSpPr>
        <p:spPr>
          <a:xfrm>
            <a:off x="385350" y="1862667"/>
            <a:ext cx="11180116" cy="4631267"/>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1E14B4E6-2ACF-A449-BBAF-F62254AF9C27}"/>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6301621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530225" y="530226"/>
            <a:ext cx="5128895" cy="5794375"/>
          </a:xfrm>
          <a:solidFill>
            <a:schemeClr val="bg1">
              <a:lumMod val="95000"/>
            </a:schemeClr>
          </a:solidFill>
        </p:spPr>
        <p:txBody>
          <a:bodyPr vert="horz" lIns="91440" tIns="45720" rIns="91440" bIns="45720" rtlCol="0" anchor="ctr">
            <a:normAutofit/>
          </a:bodyPr>
          <a:lstStyle>
            <a:lvl1pPr marL="380990" indent="-380990" algn="ctr">
              <a:buFont typeface="Arial" panose="020B0604020202020204" pitchFamily="34" charset="0"/>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1" y="1168749"/>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28" name="TextBox 27"/>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0" name="Content Placeholder 2"/>
          <p:cNvSpPr>
            <a:spLocks noGrp="1"/>
          </p:cNvSpPr>
          <p:nvPr>
            <p:ph idx="17"/>
          </p:nvPr>
        </p:nvSpPr>
        <p:spPr>
          <a:xfrm>
            <a:off x="5892800" y="1838961"/>
            <a:ext cx="5486401" cy="4491991"/>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01652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1" y="1"/>
            <a:ext cx="5659119" cy="6858000"/>
          </a:xfrm>
          <a:solidFill>
            <a:schemeClr val="bg1">
              <a:lumMod val="95000"/>
            </a:schemeClr>
          </a:solidFill>
        </p:spPr>
        <p:txBody>
          <a:bodyPr anchor="ctr">
            <a:normAutofit/>
          </a:bodyPr>
          <a:lstStyle>
            <a:lvl1pPr marL="0" indent="0" algn="ctr">
              <a:lnSpc>
                <a:spcPct val="200000"/>
              </a:lnSpc>
              <a:spcBef>
                <a:spcPts val="0"/>
              </a:spcBef>
              <a:buNone/>
              <a:defRPr sz="2400" b="0">
                <a:solidFill>
                  <a:schemeClr val="tx2"/>
                </a:solidFill>
                <a:latin typeface="+mj-lt"/>
              </a:defRPr>
            </a:lvl1pPr>
          </a:lstStyle>
          <a:p>
            <a:r>
              <a:rPr lang="en-US" dirty="0"/>
              <a:t>Click icon to add picture</a:t>
            </a:r>
          </a:p>
        </p:txBody>
      </p:sp>
      <p:sp>
        <p:nvSpPr>
          <p:cNvPr id="28" name="Content Placeholder 2"/>
          <p:cNvSpPr>
            <a:spLocks noGrp="1"/>
          </p:cNvSpPr>
          <p:nvPr>
            <p:ph idx="17"/>
          </p:nvPr>
        </p:nvSpPr>
        <p:spPr>
          <a:xfrm>
            <a:off x="5892800" y="1838960"/>
            <a:ext cx="5486401" cy="4692504"/>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1" y="1168749"/>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26" name="TextBox 25"/>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4210752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3" name="TextBox 22"/>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1438090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Box 14"/>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16" name="Title 1"/>
          <p:cNvSpPr>
            <a:spLocks noGrp="1"/>
          </p:cNvSpPr>
          <p:nvPr>
            <p:ph type="title" hasCustomPrompt="1"/>
          </p:nvPr>
        </p:nvSpPr>
        <p:spPr>
          <a:xfrm>
            <a:off x="387352" y="76199"/>
            <a:ext cx="10972800" cy="881383"/>
          </a:xfrm>
        </p:spPr>
        <p:txBody>
          <a:bodyPr anchor="b">
            <a:normAutofit/>
          </a:bodyPr>
          <a:lstStyle>
            <a:lvl1pPr algn="l">
              <a:defRPr lang="en-US" sz="3733" b="1" kern="1200" dirty="0">
                <a:solidFill>
                  <a:schemeClr val="tx1"/>
                </a:solidFill>
                <a:latin typeface="+mj-lt"/>
                <a:ea typeface="+mj-ea"/>
                <a:cs typeface="+mj-cs"/>
              </a:defRPr>
            </a:lvl1pPr>
          </a:lstStyle>
          <a:p>
            <a:r>
              <a:rPr lang="en-US" dirty="0"/>
              <a:t>Click to Edit Master Title</a:t>
            </a:r>
          </a:p>
        </p:txBody>
      </p:sp>
      <p:cxnSp>
        <p:nvCxnSpPr>
          <p:cNvPr id="13" name="Straight Connector 12"/>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853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67049A2-617D-4058-AAA4-E2BC351D607C}" type="slidenum">
              <a:rPr lang="en-US" smtClean="0"/>
              <a:t>‹#›</a:t>
            </a:fld>
            <a:endParaRPr lang="en-US" dirty="0"/>
          </a:p>
        </p:txBody>
      </p:sp>
    </p:spTree>
    <p:extLst>
      <p:ext uri="{BB962C8B-B14F-4D97-AF65-F5344CB8AC3E}">
        <p14:creationId xmlns:p14="http://schemas.microsoft.com/office/powerpoint/2010/main" val="326146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67049A2-617D-4058-AAA4-E2BC351D607C}" type="slidenum">
              <a:rPr lang="en-US" smtClean="0"/>
              <a:t>‹#›</a:t>
            </a:fld>
            <a:endParaRPr lang="en-US" dirty="0"/>
          </a:p>
        </p:txBody>
      </p:sp>
    </p:spTree>
    <p:extLst>
      <p:ext uri="{BB962C8B-B14F-4D97-AF65-F5344CB8AC3E}">
        <p14:creationId xmlns:p14="http://schemas.microsoft.com/office/powerpoint/2010/main" val="485671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67049A2-617D-4058-AAA4-E2BC351D607C}" type="slidenum">
              <a:rPr lang="en-US" smtClean="0"/>
              <a:t>‹#›</a:t>
            </a:fld>
            <a:endParaRPr lang="en-US" dirty="0"/>
          </a:p>
        </p:txBody>
      </p:sp>
    </p:spTree>
    <p:extLst>
      <p:ext uri="{BB962C8B-B14F-4D97-AF65-F5344CB8AC3E}">
        <p14:creationId xmlns:p14="http://schemas.microsoft.com/office/powerpoint/2010/main" val="982350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67049A2-617D-4058-AAA4-E2BC351D607C}" type="slidenum">
              <a:rPr lang="en-US" smtClean="0"/>
              <a:t>‹#›</a:t>
            </a:fld>
            <a:endParaRPr lang="en-US" dirty="0"/>
          </a:p>
        </p:txBody>
      </p:sp>
    </p:spTree>
    <p:extLst>
      <p:ext uri="{BB962C8B-B14F-4D97-AF65-F5344CB8AC3E}">
        <p14:creationId xmlns:p14="http://schemas.microsoft.com/office/powerpoint/2010/main" val="6554830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9" name="Title 1"/>
          <p:cNvSpPr>
            <a:spLocks noGrp="1"/>
          </p:cNvSpPr>
          <p:nvPr>
            <p:ph type="title"/>
          </p:nvPr>
        </p:nvSpPr>
        <p:spPr>
          <a:xfrm>
            <a:off x="0" y="-8069"/>
            <a:ext cx="9753600" cy="968156"/>
          </a:xfrm>
        </p:spPr>
        <p:txBody>
          <a:bodyPr>
            <a:normAutofit/>
          </a:bodyPr>
          <a:lstStyle>
            <a:lvl1pPr algn="l">
              <a:defRPr sz="4267">
                <a:solidFill>
                  <a:schemeClr val="tx1"/>
                </a:solidFill>
              </a:defRPr>
            </a:lvl1pPr>
          </a:lstStyle>
          <a:p>
            <a:r>
              <a:rPr lang="en-US"/>
              <a:t>Click to edit Master title style</a:t>
            </a:r>
            <a:endParaRPr lang="en-US" dirty="0"/>
          </a:p>
        </p:txBody>
      </p:sp>
      <p:sp>
        <p:nvSpPr>
          <p:cNvPr id="4" name="Slide Number Placeholder 1"/>
          <p:cNvSpPr>
            <a:spLocks noGrp="1"/>
          </p:cNvSpPr>
          <p:nvPr>
            <p:ph type="sldNum" sz="quarter" idx="10"/>
          </p:nvPr>
        </p:nvSpPr>
        <p:spPr>
          <a:xfrm>
            <a:off x="11617258" y="6439696"/>
            <a:ext cx="562829" cy="401637"/>
          </a:xfrm>
          <a:prstGeom prst="rect">
            <a:avLst/>
          </a:prstGeom>
        </p:spPr>
        <p:txBody>
          <a:bodyPr/>
          <a:lstStyle>
            <a:lvl1pPr>
              <a:defRPr/>
            </a:lvl1pPr>
          </a:lstStyle>
          <a:p>
            <a:pPr>
              <a:defRPr/>
            </a:pPr>
            <a:fld id="{DB94CCA8-3A1D-43DD-B9EC-63EF34EAE5A2}" type="slidenum">
              <a:rPr lang="en-US" altLang="en-US"/>
              <a:pPr>
                <a:defRPr/>
              </a:pPr>
              <a:t>‹#›</a:t>
            </a:fld>
            <a:endParaRPr lang="en-US" altLang="en-US" dirty="0"/>
          </a:p>
        </p:txBody>
      </p:sp>
    </p:spTree>
    <p:extLst>
      <p:ext uri="{BB962C8B-B14F-4D97-AF65-F5344CB8AC3E}">
        <p14:creationId xmlns:p14="http://schemas.microsoft.com/office/powerpoint/2010/main" val="18433222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rot="19547933">
            <a:off x="9109552" y="4838517"/>
            <a:ext cx="131917" cy="38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sp>
        <p:nvSpPr>
          <p:cNvPr id="2" name="Title 1"/>
          <p:cNvSpPr>
            <a:spLocks noGrp="1"/>
          </p:cNvSpPr>
          <p:nvPr>
            <p:ph type="ctrTitle" hasCustomPrompt="1"/>
          </p:nvPr>
        </p:nvSpPr>
        <p:spPr>
          <a:xfrm>
            <a:off x="559380" y="2336453"/>
            <a:ext cx="8991021" cy="1695451"/>
          </a:xfrm>
        </p:spPr>
        <p:txBody>
          <a:bodyPr anchor="b">
            <a:noAutofit/>
          </a:bodyPr>
          <a:lstStyle>
            <a:lvl1pPr algn="l">
              <a:lnSpc>
                <a:spcPts val="5600"/>
              </a:lnSpc>
              <a:defRPr sz="5333" b="1">
                <a:solidFill>
                  <a:schemeClr val="tx1"/>
                </a:solidFill>
              </a:defRPr>
            </a:lvl1pPr>
          </a:lstStyle>
          <a:p>
            <a:r>
              <a:rPr lang="en-US" dirty="0"/>
              <a:t>MASTER TITLE STYLE</a:t>
            </a:r>
          </a:p>
        </p:txBody>
      </p:sp>
      <p:sp>
        <p:nvSpPr>
          <p:cNvPr id="3" name="Subtitle 2"/>
          <p:cNvSpPr>
            <a:spLocks noGrp="1"/>
          </p:cNvSpPr>
          <p:nvPr>
            <p:ph type="subTitle" idx="1"/>
          </p:nvPr>
        </p:nvSpPr>
        <p:spPr>
          <a:xfrm>
            <a:off x="565730" y="4000496"/>
            <a:ext cx="8730671" cy="711200"/>
          </a:xfrm>
        </p:spPr>
        <p:txBody>
          <a:bodyPr>
            <a:normAutofit/>
          </a:bodyPr>
          <a:lstStyle>
            <a:lvl1pPr marL="0" indent="0" algn="l">
              <a:lnSpc>
                <a:spcPts val="2667"/>
              </a:lnSpc>
              <a:buNone/>
              <a:defRPr sz="2400">
                <a:solidFill>
                  <a:schemeClr val="tx2"/>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4554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9803" y="1986921"/>
            <a:ext cx="8996947" cy="1616625"/>
          </a:xfrm>
        </p:spPr>
        <p:txBody>
          <a:bodyPr anchor="b">
            <a:noAutofit/>
          </a:bodyPr>
          <a:lstStyle>
            <a:lvl1pPr algn="l">
              <a:lnSpc>
                <a:spcPts val="5600"/>
              </a:lnSpc>
              <a:defRPr sz="5333" b="1" cap="all">
                <a:solidFill>
                  <a:schemeClr val="bg1"/>
                </a:solidFill>
              </a:defRPr>
            </a:lvl1pPr>
          </a:lstStyle>
          <a:p>
            <a:r>
              <a:rPr lang="en-US" dirty="0"/>
              <a:t>Section Header title style</a:t>
            </a:r>
          </a:p>
        </p:txBody>
      </p:sp>
      <p:sp>
        <p:nvSpPr>
          <p:cNvPr id="10" name="TextBox 9">
            <a:hlinkClick r:id="rId2"/>
          </p:cNvPr>
          <p:cNvSpPr txBox="1"/>
          <p:nvPr userDrawn="1"/>
        </p:nvSpPr>
        <p:spPr>
          <a:xfrm>
            <a:off x="559803" y="6229230"/>
            <a:ext cx="1422400" cy="482312"/>
          </a:xfrm>
          <a:prstGeom prst="rect">
            <a:avLst/>
          </a:prstGeom>
          <a:noFill/>
        </p:spPr>
        <p:txBody>
          <a:bodyPr wrap="square" rtlCol="0" anchor="ctr">
            <a:spAutoFit/>
          </a:bodyPr>
          <a:lstStyle/>
          <a:p>
            <a:r>
              <a:rPr lang="en-US" sz="1267" dirty="0">
                <a:solidFill>
                  <a:schemeClr val="bg1"/>
                </a:solidFill>
              </a:rPr>
              <a:t>www.ideyaLabs.com</a:t>
            </a:r>
          </a:p>
        </p:txBody>
      </p:sp>
      <p:sp>
        <p:nvSpPr>
          <p:cNvPr id="12" name="Subtitle 2"/>
          <p:cNvSpPr>
            <a:spLocks noGrp="1"/>
          </p:cNvSpPr>
          <p:nvPr>
            <p:ph type="subTitle" idx="10" hasCustomPrompt="1"/>
          </p:nvPr>
        </p:nvSpPr>
        <p:spPr>
          <a:xfrm>
            <a:off x="565729" y="3575473"/>
            <a:ext cx="8730671" cy="711200"/>
          </a:xfrm>
        </p:spPr>
        <p:txBody>
          <a:bodyPr>
            <a:normAutofit/>
          </a:bodyPr>
          <a:lstStyle>
            <a:lvl1pPr marL="0" indent="0" algn="l">
              <a:lnSpc>
                <a:spcPts val="2667"/>
              </a:lnSpc>
              <a:buNone/>
              <a:defRPr sz="2400">
                <a:solidFill>
                  <a:schemeClr val="accent5">
                    <a:lumMod val="40000"/>
                    <a:lumOff val="6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Section subtitle style</a:t>
            </a:r>
          </a:p>
        </p:txBody>
      </p:sp>
      <p:sp>
        <p:nvSpPr>
          <p:cNvPr id="7" name="Slide Number Placeholder 5">
            <a:extLst>
              <a:ext uri="{FF2B5EF4-FFF2-40B4-BE49-F238E27FC236}">
                <a16:creationId xmlns:a16="http://schemas.microsoft.com/office/drawing/2014/main" id="{53352F7D-29DF-C241-BE45-F3B1002EECD5}"/>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78059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2"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a:spLocks noGrp="1"/>
          </p:cNvSpPr>
          <p:nvPr>
            <p:ph idx="13"/>
          </p:nvPr>
        </p:nvSpPr>
        <p:spPr>
          <a:xfrm>
            <a:off x="385351" y="1270000"/>
            <a:ext cx="11180116" cy="52070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23222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62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2"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4"/>
          </p:nvPr>
        </p:nvSpPr>
        <p:spPr>
          <a:xfrm>
            <a:off x="385351" y="1270002"/>
            <a:ext cx="11180116" cy="617255"/>
          </a:xfrm>
        </p:spPr>
        <p:txBody>
          <a:bodyPr>
            <a:no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0" name="TextBox 29"/>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1" name="Content Placeholder 2"/>
          <p:cNvSpPr>
            <a:spLocks noGrp="1"/>
          </p:cNvSpPr>
          <p:nvPr>
            <p:ph idx="15"/>
          </p:nvPr>
        </p:nvSpPr>
        <p:spPr>
          <a:xfrm>
            <a:off x="385351" y="1862668"/>
            <a:ext cx="11180116" cy="4631267"/>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6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sp>
        <p:nvSpPr>
          <p:cNvPr id="2" name="Title 1"/>
          <p:cNvSpPr>
            <a:spLocks noGrp="1"/>
          </p:cNvSpPr>
          <p:nvPr>
            <p:ph type="title" hasCustomPrompt="1"/>
          </p:nvPr>
        </p:nvSpPr>
        <p:spPr>
          <a:xfrm>
            <a:off x="559804" y="1986922"/>
            <a:ext cx="8996947" cy="1616625"/>
          </a:xfrm>
        </p:spPr>
        <p:txBody>
          <a:bodyPr anchor="b">
            <a:noAutofit/>
          </a:bodyPr>
          <a:lstStyle>
            <a:lvl1pPr algn="l">
              <a:lnSpc>
                <a:spcPts val="5600"/>
              </a:lnSpc>
              <a:defRPr sz="5333" b="1" cap="all">
                <a:solidFill>
                  <a:schemeClr val="bg1"/>
                </a:solidFill>
              </a:defRPr>
            </a:lvl1pPr>
          </a:lstStyle>
          <a:p>
            <a:r>
              <a:rPr lang="en-US" dirty="0"/>
              <a:t>Section Header title style</a:t>
            </a:r>
          </a:p>
        </p:txBody>
      </p:sp>
      <p:sp>
        <p:nvSpPr>
          <p:cNvPr id="12" name="Subtitle 2"/>
          <p:cNvSpPr>
            <a:spLocks noGrp="1"/>
          </p:cNvSpPr>
          <p:nvPr>
            <p:ph type="subTitle" idx="10" hasCustomPrompt="1"/>
          </p:nvPr>
        </p:nvSpPr>
        <p:spPr>
          <a:xfrm>
            <a:off x="565730" y="3575473"/>
            <a:ext cx="8730671" cy="711200"/>
          </a:xfrm>
        </p:spPr>
        <p:txBody>
          <a:bodyPr>
            <a:normAutofit/>
          </a:bodyPr>
          <a:lstStyle>
            <a:lvl1pPr marL="0" indent="0" algn="l">
              <a:lnSpc>
                <a:spcPts val="2667"/>
              </a:lnSpc>
              <a:buNone/>
              <a:defRPr sz="2400">
                <a:solidFill>
                  <a:schemeClr val="accent5">
                    <a:lumMod val="40000"/>
                    <a:lumOff val="60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Click to edit Section subtitle style</a:t>
            </a:r>
          </a:p>
        </p:txBody>
      </p:sp>
      <p:sp>
        <p:nvSpPr>
          <p:cNvPr id="3" name="Rectangle 2"/>
          <p:cNvSpPr/>
          <p:nvPr userDrawn="1"/>
        </p:nvSpPr>
        <p:spPr>
          <a:xfrm>
            <a:off x="7924802" y="0"/>
            <a:ext cx="4267201" cy="4038600"/>
          </a:xfrm>
          <a:custGeom>
            <a:avLst/>
            <a:gdLst>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2553821 h 2553821"/>
              <a:gd name="connsiteX4" fmla="*/ 0 w 2553821"/>
              <a:gd name="connsiteY4" fmla="*/ 0 h 2553821"/>
              <a:gd name="connsiteX0" fmla="*/ 0 w 2553821"/>
              <a:gd name="connsiteY0" fmla="*/ 0 h 2553821"/>
              <a:gd name="connsiteX1" fmla="*/ 2553821 w 2553821"/>
              <a:gd name="connsiteY1" fmla="*/ 0 h 2553821"/>
              <a:gd name="connsiteX2" fmla="*/ 2553821 w 2553821"/>
              <a:gd name="connsiteY2" fmla="*/ 2553821 h 2553821"/>
              <a:gd name="connsiteX3" fmla="*/ 0 w 2553821"/>
              <a:gd name="connsiteY3" fmla="*/ 0 h 2553821"/>
            </a:gdLst>
            <a:ahLst/>
            <a:cxnLst>
              <a:cxn ang="0">
                <a:pos x="connsiteX0" y="connsiteY0"/>
              </a:cxn>
              <a:cxn ang="0">
                <a:pos x="connsiteX1" y="connsiteY1"/>
              </a:cxn>
              <a:cxn ang="0">
                <a:pos x="connsiteX2" y="connsiteY2"/>
              </a:cxn>
              <a:cxn ang="0">
                <a:pos x="connsiteX3" y="connsiteY3"/>
              </a:cxn>
            </a:cxnLst>
            <a:rect l="l" t="t" r="r" b="b"/>
            <a:pathLst>
              <a:path w="2553821" h="2553821">
                <a:moveTo>
                  <a:pt x="0" y="0"/>
                </a:moveTo>
                <a:lnTo>
                  <a:pt x="2553821" y="0"/>
                </a:lnTo>
                <a:lnTo>
                  <a:pt x="2553821" y="255382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pic>
        <p:nvPicPr>
          <p:cNvPr id="11" name="Picture 10" descr="A picture containing drawing&#10;&#10;Description automatically generated">
            <a:extLst>
              <a:ext uri="{FF2B5EF4-FFF2-40B4-BE49-F238E27FC236}">
                <a16:creationId xmlns:a16="http://schemas.microsoft.com/office/drawing/2014/main" id="{B3CA8592-D15C-3445-A10D-D74CF9A6E994}"/>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02800" y="45717"/>
            <a:ext cx="2370387" cy="563880"/>
          </a:xfrm>
          <a:prstGeom prst="rect">
            <a:avLst/>
          </a:prstGeom>
          <a:noFill/>
        </p:spPr>
      </p:pic>
    </p:spTree>
    <p:extLst>
      <p:ext uri="{BB962C8B-B14F-4D97-AF65-F5344CB8AC3E}">
        <p14:creationId xmlns:p14="http://schemas.microsoft.com/office/powerpoint/2010/main" val="23196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2" y="1797051"/>
            <a:ext cx="111061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28" name="Content Placeholder 2"/>
          <p:cNvSpPr>
            <a:spLocks noGrp="1"/>
          </p:cNvSpPr>
          <p:nvPr>
            <p:ph idx="14"/>
          </p:nvPr>
        </p:nvSpPr>
        <p:spPr>
          <a:xfrm>
            <a:off x="385352" y="1981200"/>
            <a:ext cx="10993851" cy="45212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2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Content Placeholder 2"/>
          <p:cNvSpPr>
            <a:spLocks noGrp="1"/>
          </p:cNvSpPr>
          <p:nvPr>
            <p:ph idx="14"/>
          </p:nvPr>
        </p:nvSpPr>
        <p:spPr>
          <a:xfrm>
            <a:off x="385353" y="1981200"/>
            <a:ext cx="9139649" cy="45212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0" y="1797051"/>
            <a:ext cx="9245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35006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3" name="Content Placeholder 2"/>
          <p:cNvSpPr>
            <a:spLocks noGrp="1"/>
          </p:cNvSpPr>
          <p:nvPr>
            <p:ph idx="17"/>
          </p:nvPr>
        </p:nvSpPr>
        <p:spPr>
          <a:xfrm>
            <a:off x="6197601" y="1270000"/>
            <a:ext cx="5609051" cy="52070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Content Placeholder 2"/>
          <p:cNvSpPr>
            <a:spLocks noGrp="1"/>
          </p:cNvSpPr>
          <p:nvPr>
            <p:ph idx="13"/>
          </p:nvPr>
        </p:nvSpPr>
        <p:spPr>
          <a:xfrm>
            <a:off x="385352" y="1270000"/>
            <a:ext cx="5609051" cy="52070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7352" y="76201"/>
            <a:ext cx="10972800" cy="879479"/>
          </a:xfrm>
        </p:spPr>
        <p:txBody>
          <a:bodyPr anchor="b">
            <a:normAutofit/>
          </a:bodyPr>
          <a:lstStyle>
            <a:lvl1pPr algn="l">
              <a:defRPr sz="3733" b="1">
                <a:solidFill>
                  <a:schemeClr val="tx1"/>
                </a:solidFill>
              </a:defRPr>
            </a:lvl1pPr>
          </a:lstStyle>
          <a:p>
            <a:r>
              <a:rPr lang="en-US" dirty="0"/>
              <a:t>Click to Edit Master Title</a:t>
            </a:r>
          </a:p>
        </p:txBody>
      </p:sp>
      <p:cxnSp>
        <p:nvCxnSpPr>
          <p:cNvPr id="17" name="Straight Connector 16"/>
          <p:cNvCxnSpPr/>
          <p:nvPr userDrawn="1"/>
        </p:nvCxnSpPr>
        <p:spPr>
          <a:xfrm>
            <a:off x="2"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24475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7352" y="76201"/>
            <a:ext cx="10972800" cy="881383"/>
          </a:xfrm>
        </p:spPr>
        <p:txBody>
          <a:bodyPr anchor="b">
            <a:normAutofit/>
          </a:bodyPr>
          <a:lstStyle>
            <a:lvl1pPr algn="l">
              <a:defRPr sz="3733" b="1"/>
            </a:lvl1pPr>
          </a:lstStyle>
          <a:p>
            <a:r>
              <a:rPr lang="en-US" dirty="0"/>
              <a:t>Click to Edit Master Title</a:t>
            </a:r>
          </a:p>
        </p:txBody>
      </p:sp>
      <p:cxnSp>
        <p:nvCxnSpPr>
          <p:cNvPr id="15" name="Straight Connector 14"/>
          <p:cNvCxnSpPr/>
          <p:nvPr userDrawn="1"/>
        </p:nvCxnSpPr>
        <p:spPr>
          <a:xfrm>
            <a:off x="2"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0"/>
          <p:cNvSpPr>
            <a:spLocks noGrp="1"/>
          </p:cNvSpPr>
          <p:nvPr>
            <p:ph type="body" sz="quarter" idx="19"/>
          </p:nvPr>
        </p:nvSpPr>
        <p:spPr>
          <a:xfrm>
            <a:off x="385352" y="1270002"/>
            <a:ext cx="10981267"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3" name="TextBox 32"/>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4" name="Content Placeholder 2"/>
          <p:cNvSpPr>
            <a:spLocks noGrp="1"/>
          </p:cNvSpPr>
          <p:nvPr>
            <p:ph idx="17"/>
          </p:nvPr>
        </p:nvSpPr>
        <p:spPr>
          <a:xfrm>
            <a:off x="6197601" y="1905000"/>
            <a:ext cx="5609051" cy="45720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2"/>
          <p:cNvSpPr>
            <a:spLocks noGrp="1"/>
          </p:cNvSpPr>
          <p:nvPr>
            <p:ph idx="13"/>
          </p:nvPr>
        </p:nvSpPr>
        <p:spPr>
          <a:xfrm>
            <a:off x="385352" y="1905000"/>
            <a:ext cx="5609051" cy="45720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6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Half Image &amp; Title">
    <p:bg>
      <p:bgPr>
        <a:solidFill>
          <a:schemeClr val="bg1"/>
        </a:solidFill>
        <a:effectLst/>
      </p:bgPr>
    </p:bg>
    <p:spTree>
      <p:nvGrpSpPr>
        <p:cNvPr id="1" name=""/>
        <p:cNvGrpSpPr/>
        <p:nvPr/>
      </p:nvGrpSpPr>
      <p:grpSpPr>
        <a:xfrm>
          <a:off x="0" y="0"/>
          <a:ext cx="0" cy="0"/>
          <a:chOff x="0" y="0"/>
          <a:chExt cx="0" cy="0"/>
        </a:xfrm>
      </p:grpSpPr>
      <p:sp>
        <p:nvSpPr>
          <p:cNvPr id="27" name="Content Placeholder 2"/>
          <p:cNvSpPr>
            <a:spLocks noGrp="1"/>
          </p:cNvSpPr>
          <p:nvPr>
            <p:ph idx="17"/>
          </p:nvPr>
        </p:nvSpPr>
        <p:spPr>
          <a:xfrm>
            <a:off x="5892801" y="1238251"/>
            <a:ext cx="5486401" cy="5092700"/>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p:nvPr>
        </p:nvSpPr>
        <p:spPr>
          <a:xfrm>
            <a:off x="530226" y="530227"/>
            <a:ext cx="5128895" cy="5794375"/>
          </a:xfrm>
          <a:solidFill>
            <a:schemeClr val="bg1">
              <a:lumMod val="95000"/>
            </a:schemeClr>
          </a:solidFill>
        </p:spPr>
        <p:txBody>
          <a:bodyPr vert="horz" lIns="91440" tIns="45720" rIns="91440" bIns="45720" rtlCol="0" anchor="ctr">
            <a:normAutofit/>
          </a:bodyPr>
          <a:lstStyle>
            <a:lvl1pPr marL="457178" indent="-457178" algn="ctr">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26" name="TextBox 25"/>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199582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530226" y="530227"/>
            <a:ext cx="5128895" cy="5794375"/>
          </a:xfrm>
          <a:solidFill>
            <a:schemeClr val="bg1">
              <a:lumMod val="95000"/>
            </a:schemeClr>
          </a:solidFill>
        </p:spPr>
        <p:txBody>
          <a:bodyPr vert="horz" lIns="91440" tIns="45720" rIns="91440" bIns="45720" rtlCol="0" anchor="ctr">
            <a:normAutofit/>
          </a:bodyPr>
          <a:lstStyle>
            <a:lvl1pPr marL="380981" indent="-380981" algn="ctr">
              <a:buFont typeface="Arial" panose="020B0604020202020204" pitchFamily="34" charset="0"/>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2" y="1168750"/>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28" name="TextBox 27"/>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30" name="Content Placeholder 2"/>
          <p:cNvSpPr>
            <a:spLocks noGrp="1"/>
          </p:cNvSpPr>
          <p:nvPr>
            <p:ph idx="17"/>
          </p:nvPr>
        </p:nvSpPr>
        <p:spPr>
          <a:xfrm>
            <a:off x="5892801" y="1838962"/>
            <a:ext cx="5486401" cy="4491991"/>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52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Half Image &amp; Titl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2" y="1"/>
            <a:ext cx="5659119" cy="6858000"/>
          </a:xfrm>
          <a:solidFill>
            <a:schemeClr val="bg1">
              <a:lumMod val="95000"/>
            </a:schemeClr>
          </a:solidFill>
        </p:spPr>
        <p:txBody>
          <a:bodyPr anchor="ctr">
            <a:normAutofit/>
          </a:bodyPr>
          <a:lstStyle>
            <a:lvl1pPr marL="0" indent="0" algn="ctr">
              <a:lnSpc>
                <a:spcPct val="200000"/>
              </a:lnSpc>
              <a:spcBef>
                <a:spcPts val="0"/>
              </a:spcBef>
              <a:buNone/>
              <a:defRPr sz="2400" b="0">
                <a:solidFill>
                  <a:schemeClr val="tx2"/>
                </a:solidFill>
                <a:latin typeface="+mj-lt"/>
              </a:defRPr>
            </a:lvl1pPr>
          </a:lstStyle>
          <a:p>
            <a:r>
              <a:rPr lang="en-US" dirty="0"/>
              <a:t>Click icon to add picture</a:t>
            </a:r>
          </a:p>
        </p:txBody>
      </p:sp>
      <p:sp>
        <p:nvSpPr>
          <p:cNvPr id="28" name="Content Placeholder 2"/>
          <p:cNvSpPr>
            <a:spLocks noGrp="1"/>
          </p:cNvSpPr>
          <p:nvPr>
            <p:ph idx="17"/>
          </p:nvPr>
        </p:nvSpPr>
        <p:spPr>
          <a:xfrm>
            <a:off x="5892801" y="1838960"/>
            <a:ext cx="5486401" cy="4692504"/>
          </a:xfrm>
        </p:spPr>
        <p:txBody>
          <a:bodyPr lIns="91440">
            <a:normAutofit/>
          </a:bodyPr>
          <a:lstStyle>
            <a:lvl1pPr marL="311135" indent="-311135">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71" indent="-253988">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11" indent="-203190">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50" indent="-190490">
              <a:spcBef>
                <a:spcPts val="0"/>
              </a:spcBef>
              <a:spcAft>
                <a:spcPts val="133"/>
              </a:spcAft>
              <a:buClr>
                <a:schemeClr val="accent2"/>
              </a:buClr>
              <a:buFont typeface="Calibri" panose="020F0502020204030204" pitchFamily="34" charset="0"/>
              <a:buChar char="−"/>
              <a:defRPr sz="1867">
                <a:solidFill>
                  <a:schemeClr val="bg2"/>
                </a:solidFill>
              </a:defRPr>
            </a:lvl4pPr>
            <a:lvl5pPr marL="1161994" indent="-158743">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11" name="Text Placeholder 10"/>
          <p:cNvSpPr>
            <a:spLocks noGrp="1"/>
          </p:cNvSpPr>
          <p:nvPr>
            <p:ph type="body" sz="quarter" idx="16"/>
          </p:nvPr>
        </p:nvSpPr>
        <p:spPr>
          <a:xfrm>
            <a:off x="5892802" y="1168750"/>
            <a:ext cx="5486399"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26" name="TextBox 25"/>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359784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1" y="1797051"/>
            <a:ext cx="111061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1" y="6534786"/>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28" name="Content Placeholder 2"/>
          <p:cNvSpPr>
            <a:spLocks noGrp="1"/>
          </p:cNvSpPr>
          <p:nvPr>
            <p:ph idx="14"/>
          </p:nvPr>
        </p:nvSpPr>
        <p:spPr>
          <a:xfrm>
            <a:off x="385351" y="1981200"/>
            <a:ext cx="10993851" cy="45212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FF6047F8-332F-1540-8F27-13637786AE3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3063157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3" name="TextBox 22"/>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Tree>
    <p:extLst>
      <p:ext uri="{BB962C8B-B14F-4D97-AF65-F5344CB8AC3E}">
        <p14:creationId xmlns:p14="http://schemas.microsoft.com/office/powerpoint/2010/main" val="232901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Box 14"/>
          <p:cNvSpPr txBox="1"/>
          <p:nvPr userDrawn="1"/>
        </p:nvSpPr>
        <p:spPr>
          <a:xfrm>
            <a:off x="1" y="6534787"/>
            <a:ext cx="441327" cy="297454"/>
          </a:xfrm>
          <a:prstGeom prst="rect">
            <a:avLst/>
          </a:prstGeom>
          <a:noFill/>
        </p:spPr>
        <p:txBody>
          <a:bodyPr wrap="square" lIns="0" rIns="0" rtlCol="0">
            <a:spAutoFit/>
          </a:bodyPr>
          <a:lstStyle/>
          <a:p>
            <a:pPr algn="ctr"/>
            <a:fld id="{C212118D-E768-4C60-A5D2-EB296F8888BD}" type="slidenum">
              <a:rPr lang="en-US" sz="1333" kern="1200" smtClean="0">
                <a:solidFill>
                  <a:schemeClr val="bg1"/>
                </a:solidFill>
                <a:latin typeface="+mn-lt"/>
                <a:ea typeface="+mn-ea"/>
                <a:cs typeface="+mn-cs"/>
              </a:rPr>
              <a:pPr algn="ctr"/>
              <a:t>‹#›</a:t>
            </a:fld>
            <a:endParaRPr lang="en-US" sz="1333" kern="1200" dirty="0">
              <a:solidFill>
                <a:schemeClr val="bg1"/>
              </a:solidFill>
              <a:latin typeface="+mn-lt"/>
              <a:ea typeface="+mn-ea"/>
              <a:cs typeface="+mn-cs"/>
            </a:endParaRPr>
          </a:p>
        </p:txBody>
      </p:sp>
      <p:sp>
        <p:nvSpPr>
          <p:cNvPr id="16" name="Title 1"/>
          <p:cNvSpPr>
            <a:spLocks noGrp="1"/>
          </p:cNvSpPr>
          <p:nvPr>
            <p:ph type="title" hasCustomPrompt="1"/>
          </p:nvPr>
        </p:nvSpPr>
        <p:spPr>
          <a:xfrm>
            <a:off x="387352" y="76201"/>
            <a:ext cx="10972800" cy="881383"/>
          </a:xfrm>
        </p:spPr>
        <p:txBody>
          <a:bodyPr anchor="b">
            <a:normAutofit/>
          </a:bodyPr>
          <a:lstStyle>
            <a:lvl1pPr algn="l">
              <a:defRPr lang="en-US" sz="3733" b="1" kern="1200" dirty="0">
                <a:solidFill>
                  <a:schemeClr val="tx1"/>
                </a:solidFill>
                <a:latin typeface="+mj-lt"/>
                <a:ea typeface="+mj-ea"/>
                <a:cs typeface="+mj-cs"/>
              </a:defRPr>
            </a:lvl1pPr>
          </a:lstStyle>
          <a:p>
            <a:r>
              <a:rPr lang="en-US" dirty="0"/>
              <a:t>Click to Edit Master Title</a:t>
            </a:r>
          </a:p>
        </p:txBody>
      </p:sp>
      <p:cxnSp>
        <p:nvCxnSpPr>
          <p:cNvPr id="13" name="Straight Connector 12"/>
          <p:cNvCxnSpPr/>
          <p:nvPr userDrawn="1"/>
        </p:nvCxnSpPr>
        <p:spPr>
          <a:xfrm>
            <a:off x="2"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8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4AAFF4A7-14B4-1D4A-80A7-3AC7A9EC25D1}"/>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61267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FEE2074F-CAE8-5E4C-A3BB-6DB00FCD1EE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5444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9021816-9FF4-2B42-A69C-32CE739FF36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5519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FAFC894F-6864-BF40-B898-DE9BED8AC035}"/>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51410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0"/>
            <a:ext cx="10972800" cy="5105400"/>
          </a:xfrm>
        </p:spPr>
        <p:txBody>
          <a:bodyPr/>
          <a:lstStyle>
            <a:lvl1pPr>
              <a:spcBef>
                <a:spcPts val="300"/>
              </a:spcBef>
              <a:spcAft>
                <a:spcPts val="300"/>
              </a:spcAft>
              <a:defRPr/>
            </a:lvl1pPr>
            <a:lvl2pPr>
              <a:spcBef>
                <a:spcPts val="300"/>
              </a:spcBef>
              <a:spcAft>
                <a:spcPts val="300"/>
              </a:spcAft>
              <a:defRPr/>
            </a:lvl2pPr>
            <a:lvl3pPr>
              <a:spcBef>
                <a:spcPts val="300"/>
              </a:spcBef>
              <a:spcAft>
                <a:spcPts val="300"/>
              </a:spcAft>
              <a:defRPr/>
            </a:lvl3pPr>
            <a:lvl4pPr>
              <a:spcBef>
                <a:spcPts val="300"/>
              </a:spcBef>
              <a:spcAft>
                <a:spcPts val="300"/>
              </a:spcAft>
              <a:defRPr/>
            </a:lvl4pPr>
            <a:lvl5pPr>
              <a:spcBef>
                <a:spcPts val="30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latin typeface="Arial" pitchFamily="34" charset="0"/>
            </a:endParaRPr>
          </a:p>
        </p:txBody>
      </p:sp>
      <p:sp>
        <p:nvSpPr>
          <p:cNvPr id="5" name="Slide Number Placeholder 5"/>
          <p:cNvSpPr>
            <a:spLocks noGrp="1"/>
          </p:cNvSpPr>
          <p:nvPr>
            <p:ph type="sldNum" sz="quarter" idx="11"/>
          </p:nvPr>
        </p:nvSpPr>
        <p:spPr>
          <a:xfrm>
            <a:off x="8737600" y="6447158"/>
            <a:ext cx="2844800" cy="365125"/>
          </a:xfrm>
          <a:prstGeom prst="rect">
            <a:avLst/>
          </a:prstGeom>
        </p:spPr>
        <p:txBody>
          <a:bodyPr/>
          <a:lstStyle>
            <a:lvl1pPr>
              <a:defRPr/>
            </a:lvl1pPr>
          </a:lstStyle>
          <a:p>
            <a:pPr>
              <a:defRPr/>
            </a:pPr>
            <a:fld id="{1187AF18-6046-45D9-BEFD-ED259AD17538}" type="slidenum">
              <a:rPr lang="en-US" smtClean="0"/>
              <a:pPr>
                <a:defRPr/>
              </a:pPr>
              <a:t>‹#›</a:t>
            </a:fld>
            <a:endParaRPr lang="en-US"/>
          </a:p>
        </p:txBody>
      </p:sp>
    </p:spTree>
    <p:extLst>
      <p:ext uri="{BB962C8B-B14F-4D97-AF65-F5344CB8AC3E}">
        <p14:creationId xmlns:p14="http://schemas.microsoft.com/office/powerpoint/2010/main" val="386156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Content Placeholder 2"/>
          <p:cNvSpPr>
            <a:spLocks noGrp="1"/>
          </p:cNvSpPr>
          <p:nvPr>
            <p:ph idx="14"/>
          </p:nvPr>
        </p:nvSpPr>
        <p:spPr>
          <a:xfrm>
            <a:off x="385352" y="1981200"/>
            <a:ext cx="9139649" cy="45212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5351" y="787400"/>
            <a:ext cx="10972800" cy="879952"/>
          </a:xfrm>
        </p:spPr>
        <p:txBody>
          <a:bodyPr anchor="b">
            <a:normAutofit/>
          </a:bodyPr>
          <a:lstStyle>
            <a:lvl1pPr algn="l">
              <a:defRPr sz="3733" b="1"/>
            </a:lvl1pPr>
          </a:lstStyle>
          <a:p>
            <a:r>
              <a:rPr lang="en-US" dirty="0"/>
              <a:t>Click to Edit Master Title </a:t>
            </a:r>
          </a:p>
        </p:txBody>
      </p:sp>
      <p:cxnSp>
        <p:nvCxnSpPr>
          <p:cNvPr id="22" name="Straight Connector 21"/>
          <p:cNvCxnSpPr/>
          <p:nvPr userDrawn="1"/>
        </p:nvCxnSpPr>
        <p:spPr>
          <a:xfrm>
            <a:off x="0" y="1797051"/>
            <a:ext cx="9245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Picture 2" descr="C:\Users\Varun.SANJEEV\Desktop\Xoriant short 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43544" y="6334896"/>
            <a:ext cx="468593" cy="42784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2F64C38A-9DAE-5F4B-AAD9-2E630E81E744}"/>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338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3" name="Content Placeholder 2"/>
          <p:cNvSpPr>
            <a:spLocks noGrp="1"/>
          </p:cNvSpPr>
          <p:nvPr>
            <p:ph idx="17"/>
          </p:nvPr>
        </p:nvSpPr>
        <p:spPr>
          <a:xfrm>
            <a:off x="6197600" y="1270000"/>
            <a:ext cx="5609051"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Content Placeholder 2"/>
          <p:cNvSpPr>
            <a:spLocks noGrp="1"/>
          </p:cNvSpPr>
          <p:nvPr>
            <p:ph idx="13"/>
          </p:nvPr>
        </p:nvSpPr>
        <p:spPr>
          <a:xfrm>
            <a:off x="385351" y="1270000"/>
            <a:ext cx="5609051" cy="5207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7352" y="76199"/>
            <a:ext cx="10972800" cy="879479"/>
          </a:xfrm>
        </p:spPr>
        <p:txBody>
          <a:bodyPr anchor="b">
            <a:normAutofit/>
          </a:bodyPr>
          <a:lstStyle>
            <a:lvl1pPr algn="l">
              <a:defRPr sz="3733" b="1">
                <a:solidFill>
                  <a:schemeClr val="tx1"/>
                </a:solidFill>
              </a:defRPr>
            </a:lvl1pPr>
          </a:lstStyle>
          <a:p>
            <a:r>
              <a:rPr lang="en-US" dirty="0"/>
              <a:t>Click to Edit Master Title</a:t>
            </a:r>
          </a:p>
        </p:txBody>
      </p:sp>
      <p:cxnSp>
        <p:nvCxnSpPr>
          <p:cNvPr id="17" name="Straight Connector 16"/>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E1E26EE7-84FA-D54E-9510-B3DFAB205830}"/>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358795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7352" y="76199"/>
            <a:ext cx="10972800" cy="881383"/>
          </a:xfrm>
        </p:spPr>
        <p:txBody>
          <a:bodyPr anchor="b">
            <a:normAutofit/>
          </a:bodyPr>
          <a:lstStyle>
            <a:lvl1pPr algn="l">
              <a:defRPr sz="3733" b="1"/>
            </a:lvl1pPr>
          </a:lstStyle>
          <a:p>
            <a:r>
              <a:rPr lang="en-US" dirty="0"/>
              <a:t>Click to Edit Master Title</a:t>
            </a:r>
          </a:p>
        </p:txBody>
      </p:sp>
      <p:cxnSp>
        <p:nvCxnSpPr>
          <p:cNvPr id="15" name="Straight Connector 14"/>
          <p:cNvCxnSpPr/>
          <p:nvPr userDrawn="1"/>
        </p:nvCxnSpPr>
        <p:spPr>
          <a:xfrm>
            <a:off x="1" y="1085851"/>
            <a:ext cx="114014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0"/>
          <p:cNvSpPr>
            <a:spLocks noGrp="1"/>
          </p:cNvSpPr>
          <p:nvPr>
            <p:ph type="body" sz="quarter" idx="19"/>
          </p:nvPr>
        </p:nvSpPr>
        <p:spPr>
          <a:xfrm>
            <a:off x="385351" y="1270001"/>
            <a:ext cx="10981267" cy="617255"/>
          </a:xfrm>
        </p:spPr>
        <p:txBody>
          <a:bodyPr>
            <a:normAutofit/>
          </a:bodyPr>
          <a:lstStyle>
            <a:lvl1pPr marL="0" indent="0">
              <a:lnSpc>
                <a:spcPts val="3333"/>
              </a:lnSpc>
              <a:buNone/>
              <a:defRPr sz="2933">
                <a:solidFill>
                  <a:schemeClr val="accent4"/>
                </a:solidFill>
              </a:defRPr>
            </a:lvl1pPr>
          </a:lstStyle>
          <a:p>
            <a:pPr lvl="0"/>
            <a:r>
              <a:rPr lang="en-US"/>
              <a:t>Click to edit Master text styles</a:t>
            </a:r>
          </a:p>
        </p:txBody>
      </p:sp>
      <p:sp>
        <p:nvSpPr>
          <p:cNvPr id="34" name="Content Placeholder 2"/>
          <p:cNvSpPr>
            <a:spLocks noGrp="1"/>
          </p:cNvSpPr>
          <p:nvPr>
            <p:ph idx="17"/>
          </p:nvPr>
        </p:nvSpPr>
        <p:spPr>
          <a:xfrm>
            <a:off x="6197600" y="1905000"/>
            <a:ext cx="5609051" cy="4572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2"/>
          <p:cNvSpPr>
            <a:spLocks noGrp="1"/>
          </p:cNvSpPr>
          <p:nvPr>
            <p:ph idx="13"/>
          </p:nvPr>
        </p:nvSpPr>
        <p:spPr>
          <a:xfrm>
            <a:off x="385351" y="1905000"/>
            <a:ext cx="5609051" cy="45720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a:extLst>
              <a:ext uri="{FF2B5EF4-FFF2-40B4-BE49-F238E27FC236}">
                <a16:creationId xmlns:a16="http://schemas.microsoft.com/office/drawing/2014/main" id="{38FC7A82-7AA7-ED47-A6A9-AAA079BE0B16}"/>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100405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alf Image &amp; Title">
    <p:bg>
      <p:bgPr>
        <a:solidFill>
          <a:schemeClr val="bg1"/>
        </a:solidFill>
        <a:effectLst/>
      </p:bgPr>
    </p:bg>
    <p:spTree>
      <p:nvGrpSpPr>
        <p:cNvPr id="1" name=""/>
        <p:cNvGrpSpPr/>
        <p:nvPr/>
      </p:nvGrpSpPr>
      <p:grpSpPr>
        <a:xfrm>
          <a:off x="0" y="0"/>
          <a:ext cx="0" cy="0"/>
          <a:chOff x="0" y="0"/>
          <a:chExt cx="0" cy="0"/>
        </a:xfrm>
      </p:grpSpPr>
      <p:sp>
        <p:nvSpPr>
          <p:cNvPr id="27" name="Content Placeholder 2"/>
          <p:cNvSpPr>
            <a:spLocks noGrp="1"/>
          </p:cNvSpPr>
          <p:nvPr>
            <p:ph idx="17"/>
          </p:nvPr>
        </p:nvSpPr>
        <p:spPr>
          <a:xfrm>
            <a:off x="5892800" y="1238251"/>
            <a:ext cx="5486401" cy="5092700"/>
          </a:xfrm>
        </p:spPr>
        <p:txBody>
          <a:bodyPr lIns="91440">
            <a:normAutofit/>
          </a:bodyPr>
          <a:lstStyle>
            <a:lvl1pPr marL="311143" indent="-311143">
              <a:spcBef>
                <a:spcPts val="0"/>
              </a:spcBef>
              <a:spcAft>
                <a:spcPts val="400"/>
              </a:spcAft>
              <a:buClr>
                <a:schemeClr val="accent2"/>
              </a:buClr>
              <a:buSzPct val="80000"/>
              <a:buFont typeface="Wingdings 3" panose="05040102010807070707" pitchFamily="18" charset="2"/>
              <a:buChar char=""/>
              <a:defRPr sz="2667">
                <a:solidFill>
                  <a:schemeClr val="bg2"/>
                </a:solidFill>
              </a:defRPr>
            </a:lvl1pPr>
            <a:lvl2pPr marL="584185" indent="-253994">
              <a:spcBef>
                <a:spcPts val="0"/>
              </a:spcBef>
              <a:spcAft>
                <a:spcPts val="133"/>
              </a:spcAft>
              <a:buClr>
                <a:schemeClr val="accent2"/>
              </a:buClr>
              <a:buSzPct val="100000"/>
              <a:buFont typeface="Calibri" panose="020F0502020204030204" pitchFamily="34" charset="0"/>
              <a:buChar char="─"/>
              <a:defRPr sz="2400">
                <a:solidFill>
                  <a:schemeClr val="bg2"/>
                </a:solidFill>
              </a:defRPr>
            </a:lvl2pPr>
            <a:lvl3pPr marL="793731" indent="-203195">
              <a:spcBef>
                <a:spcPts val="0"/>
              </a:spcBef>
              <a:spcAft>
                <a:spcPts val="133"/>
              </a:spcAft>
              <a:buClr>
                <a:schemeClr val="accent2"/>
              </a:buClr>
              <a:buSzPct val="70000"/>
              <a:buFont typeface="Wingdings 3" panose="05040102010807070707" pitchFamily="18" charset="2"/>
              <a:buChar char=""/>
              <a:defRPr sz="2133">
                <a:solidFill>
                  <a:schemeClr val="bg2"/>
                </a:solidFill>
              </a:defRPr>
            </a:lvl3pPr>
            <a:lvl4pPr marL="990575" indent="-190495">
              <a:spcBef>
                <a:spcPts val="0"/>
              </a:spcBef>
              <a:spcAft>
                <a:spcPts val="133"/>
              </a:spcAft>
              <a:buClr>
                <a:schemeClr val="accent2"/>
              </a:buClr>
              <a:buFont typeface="Calibri" panose="020F0502020204030204" pitchFamily="34" charset="0"/>
              <a:buChar char="−"/>
              <a:defRPr sz="1867">
                <a:solidFill>
                  <a:schemeClr val="bg2"/>
                </a:solidFill>
              </a:defRPr>
            </a:lvl4pPr>
            <a:lvl5pPr marL="1162022" indent="-158747">
              <a:spcBef>
                <a:spcPts val="0"/>
              </a:spcBef>
              <a:spcAft>
                <a:spcPts val="133"/>
              </a:spcAft>
              <a:buClr>
                <a:schemeClr val="accent2"/>
              </a:buClr>
              <a:buFont typeface="Calibri" panose="020F050202020403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p:nvPr>
        </p:nvSpPr>
        <p:spPr>
          <a:xfrm>
            <a:off x="530225" y="530226"/>
            <a:ext cx="5128895" cy="5794375"/>
          </a:xfrm>
          <a:solidFill>
            <a:schemeClr val="bg1">
              <a:lumMod val="95000"/>
            </a:schemeClr>
          </a:solidFill>
        </p:spPr>
        <p:txBody>
          <a:bodyPr vert="horz" lIns="91440" tIns="45720" rIns="91440" bIns="45720" rtlCol="0" anchor="ctr">
            <a:normAutofit/>
          </a:bodyPr>
          <a:lstStyle>
            <a:lvl1pPr marL="457189" indent="-457189" algn="ctr">
              <a:buNone/>
              <a:defRPr lang="en-US" sz="2400" b="0" dirty="0">
                <a:solidFill>
                  <a:schemeClr val="tx2"/>
                </a:solidFill>
                <a:latin typeface="+mj-lt"/>
              </a:defRPr>
            </a:lvl1pPr>
          </a:lstStyle>
          <a:p>
            <a:pPr marL="0" lvl="0" indent="0" algn="ctr">
              <a:lnSpc>
                <a:spcPct val="200000"/>
              </a:lnSpc>
              <a:spcBef>
                <a:spcPts val="0"/>
              </a:spcBef>
            </a:pPr>
            <a:r>
              <a:rPr lang="en-US" dirty="0"/>
              <a:t>Click icon to add picture</a:t>
            </a:r>
          </a:p>
        </p:txBody>
      </p:sp>
      <p:sp>
        <p:nvSpPr>
          <p:cNvPr id="2" name="Title 1"/>
          <p:cNvSpPr>
            <a:spLocks noGrp="1"/>
          </p:cNvSpPr>
          <p:nvPr>
            <p:ph type="title" hasCustomPrompt="1"/>
          </p:nvPr>
        </p:nvSpPr>
        <p:spPr>
          <a:xfrm>
            <a:off x="5892800" y="351367"/>
            <a:ext cx="5486400" cy="812800"/>
          </a:xfrm>
        </p:spPr>
        <p:txBody>
          <a:bodyPr anchor="t">
            <a:normAutofit/>
          </a:bodyPr>
          <a:lstStyle>
            <a:lvl1pPr algn="l">
              <a:defRPr sz="3733" b="1"/>
            </a:lvl1pPr>
          </a:lstStyle>
          <a:p>
            <a:r>
              <a:rPr lang="en-US" dirty="0"/>
              <a:t>Click to Edit Master Title </a:t>
            </a:r>
          </a:p>
        </p:txBody>
      </p:sp>
      <p:sp>
        <p:nvSpPr>
          <p:cNvPr id="8" name="Slide Number Placeholder 5">
            <a:extLst>
              <a:ext uri="{FF2B5EF4-FFF2-40B4-BE49-F238E27FC236}">
                <a16:creationId xmlns:a16="http://schemas.microsoft.com/office/drawing/2014/main" id="{A518D56E-1572-7F4E-9EDB-0837BB19481F}"/>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spTree>
    <p:extLst>
      <p:ext uri="{BB962C8B-B14F-4D97-AF65-F5344CB8AC3E}">
        <p14:creationId xmlns:p14="http://schemas.microsoft.com/office/powerpoint/2010/main" val="291789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www.ideyalabs.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hyperlink" Target="http://www.ideyalabs.com/"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hyperlink" Target="http://www.ideyalabs.com/" TargetMode="Externa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drawing&#10;&#10;Description automatically generated">
            <a:extLst>
              <a:ext uri="{FF2B5EF4-FFF2-40B4-BE49-F238E27FC236}">
                <a16:creationId xmlns:a16="http://schemas.microsoft.com/office/drawing/2014/main" id="{795060EF-4DD8-2B46-9DCD-4DFAFC394FB8}"/>
              </a:ext>
            </a:extLst>
          </p:cNvPr>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702800" y="45717"/>
            <a:ext cx="2370387" cy="563880"/>
          </a:xfrm>
          <a:prstGeom prst="rect">
            <a:avLst/>
          </a:prstGeom>
          <a:noFill/>
        </p:spPr>
      </p:pic>
      <p:sp>
        <p:nvSpPr>
          <p:cNvPr id="8" name="Footer Placeholder 4">
            <a:extLst>
              <a:ext uri="{FF2B5EF4-FFF2-40B4-BE49-F238E27FC236}">
                <a16:creationId xmlns:a16="http://schemas.microsoft.com/office/drawing/2014/main" id="{37033E7B-7752-DD49-8650-3339CDFF3C6F}"/>
              </a:ext>
            </a:extLst>
          </p:cNvPr>
          <p:cNvSpPr txBox="1">
            <a:spLocks/>
          </p:cNvSpPr>
          <p:nvPr userDrawn="1"/>
        </p:nvSpPr>
        <p:spPr>
          <a:xfrm>
            <a:off x="-95002" y="6550777"/>
            <a:ext cx="4368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 ideyaLabs | </a:t>
            </a:r>
            <a:r>
              <a:rPr lang="en-US" dirty="0">
                <a:solidFill>
                  <a:schemeClr val="tx2"/>
                </a:solidFill>
                <a:hlinkClick r:id="rId22"/>
              </a:rPr>
              <a:t>www.ideyaLabs.com</a:t>
            </a:r>
            <a:r>
              <a:rPr lang="en-US" dirty="0">
                <a:solidFill>
                  <a:schemeClr val="tx2"/>
                </a:solidFill>
              </a:rPr>
              <a:t>  | Confidential</a:t>
            </a:r>
            <a:endParaRPr lang="en-US" dirty="0"/>
          </a:p>
        </p:txBody>
      </p:sp>
      <p:sp>
        <p:nvSpPr>
          <p:cNvPr id="9" name="Slide Number Placeholder 4">
            <a:extLst>
              <a:ext uri="{FF2B5EF4-FFF2-40B4-BE49-F238E27FC236}">
                <a16:creationId xmlns:a16="http://schemas.microsoft.com/office/drawing/2014/main" id="{1DD54922-E5E9-904C-ADB3-742E7C800995}"/>
              </a:ext>
            </a:extLst>
          </p:cNvPr>
          <p:cNvSpPr txBox="1">
            <a:spLocks/>
          </p:cNvSpPr>
          <p:nvPr userDrawn="1"/>
        </p:nvSpPr>
        <p:spPr>
          <a:xfrm>
            <a:off x="9347200" y="648603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187AF18-6046-45D9-BEFD-ED259AD17538}" type="slidenum">
              <a:rPr lang="en-US" smtClean="0"/>
              <a:pPr algn="r">
                <a:defRPr/>
              </a:pPr>
              <a:t>‹#›</a:t>
            </a:fld>
            <a:endParaRPr lang="en-US" dirty="0"/>
          </a:p>
        </p:txBody>
      </p:sp>
    </p:spTree>
    <p:extLst>
      <p:ext uri="{BB962C8B-B14F-4D97-AF65-F5344CB8AC3E}">
        <p14:creationId xmlns:p14="http://schemas.microsoft.com/office/powerpoint/2010/main" val="1299397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 id="2147483678" r:id="rId17"/>
    <p:sldLayoutId id="2147483679" r:id="rId18"/>
    <p:sldLayoutId id="2147483763" r:id="rId19"/>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FDC82E44-F244-CD47-986B-E0FFCB029D3B}"/>
              </a:ext>
            </a:extLst>
          </p:cNvPr>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9702800" y="45717"/>
            <a:ext cx="2370387" cy="563880"/>
          </a:xfrm>
          <a:prstGeom prst="rect">
            <a:avLst/>
          </a:prstGeom>
          <a:noFill/>
        </p:spPr>
      </p:pic>
      <p:sp>
        <p:nvSpPr>
          <p:cNvPr id="9" name="Footer Placeholder 4">
            <a:extLst>
              <a:ext uri="{FF2B5EF4-FFF2-40B4-BE49-F238E27FC236}">
                <a16:creationId xmlns:a16="http://schemas.microsoft.com/office/drawing/2014/main" id="{599C8F08-655B-9C4C-8435-EBD5835CFB15}"/>
              </a:ext>
            </a:extLst>
          </p:cNvPr>
          <p:cNvSpPr txBox="1">
            <a:spLocks/>
          </p:cNvSpPr>
          <p:nvPr userDrawn="1"/>
        </p:nvSpPr>
        <p:spPr>
          <a:xfrm>
            <a:off x="-95002" y="6550777"/>
            <a:ext cx="4368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 ideyaLabs | </a:t>
            </a:r>
            <a:r>
              <a:rPr lang="en-US" dirty="0">
                <a:solidFill>
                  <a:schemeClr val="tx2"/>
                </a:solidFill>
                <a:hlinkClick r:id="rId22"/>
              </a:rPr>
              <a:t>www.ideyaLabs.com</a:t>
            </a:r>
            <a:r>
              <a:rPr lang="en-US" dirty="0">
                <a:solidFill>
                  <a:schemeClr val="tx2"/>
                </a:solidFill>
              </a:rPr>
              <a:t>  | Confidential</a:t>
            </a:r>
            <a:endParaRPr lang="en-US" dirty="0"/>
          </a:p>
        </p:txBody>
      </p:sp>
    </p:spTree>
    <p:extLst>
      <p:ext uri="{BB962C8B-B14F-4D97-AF65-F5344CB8AC3E}">
        <p14:creationId xmlns:p14="http://schemas.microsoft.com/office/powerpoint/2010/main" val="254109770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5" r:id="rId14"/>
    <p:sldLayoutId id="2147483716" r:id="rId15"/>
    <p:sldLayoutId id="2147483717" r:id="rId16"/>
    <p:sldLayoutId id="2147483718" r:id="rId17"/>
    <p:sldLayoutId id="2147483719" r:id="rId18"/>
    <p:sldLayoutId id="2147483720" r:id="rId19"/>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67049A2-617D-4058-AAA4-E2BC351D607C}" type="slidenum">
              <a:rPr lang="en-US" smtClean="0"/>
              <a:t>‹#›</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1CC740F3-7A18-F345-BE4E-CC2612F2AF1C}"/>
              </a:ext>
            </a:extLst>
          </p:cNvPr>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9702800" y="45717"/>
            <a:ext cx="2370387" cy="563880"/>
          </a:xfrm>
          <a:prstGeom prst="rect">
            <a:avLst/>
          </a:prstGeom>
          <a:noFill/>
        </p:spPr>
      </p:pic>
      <p:sp>
        <p:nvSpPr>
          <p:cNvPr id="8" name="Footer Placeholder 4">
            <a:extLst>
              <a:ext uri="{FF2B5EF4-FFF2-40B4-BE49-F238E27FC236}">
                <a16:creationId xmlns:a16="http://schemas.microsoft.com/office/drawing/2014/main" id="{1E334EFF-FBEB-5442-8757-7DF88A8992E0}"/>
              </a:ext>
            </a:extLst>
          </p:cNvPr>
          <p:cNvSpPr txBox="1">
            <a:spLocks/>
          </p:cNvSpPr>
          <p:nvPr userDrawn="1"/>
        </p:nvSpPr>
        <p:spPr>
          <a:xfrm>
            <a:off x="-95002" y="6550777"/>
            <a:ext cx="4368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 ideyaLabs | </a:t>
            </a:r>
            <a:r>
              <a:rPr lang="en-US" dirty="0">
                <a:solidFill>
                  <a:schemeClr val="tx2"/>
                </a:solidFill>
                <a:hlinkClick r:id="rId21"/>
              </a:rPr>
              <a:t>www.ideyaLabs.com</a:t>
            </a:r>
            <a:r>
              <a:rPr lang="en-US" dirty="0">
                <a:solidFill>
                  <a:schemeClr val="tx2"/>
                </a:solidFill>
              </a:rPr>
              <a:t>  | Confidential</a:t>
            </a:r>
            <a:endParaRPr lang="en-US" dirty="0"/>
          </a:p>
        </p:txBody>
      </p:sp>
    </p:spTree>
    <p:extLst>
      <p:ext uri="{BB962C8B-B14F-4D97-AF65-F5344CB8AC3E}">
        <p14:creationId xmlns:p14="http://schemas.microsoft.com/office/powerpoint/2010/main" val="373463298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8" r:id="rId13"/>
    <p:sldLayoutId id="2147483759" r:id="rId14"/>
    <p:sldLayoutId id="2147483760" r:id="rId15"/>
    <p:sldLayoutId id="2147483761" r:id="rId16"/>
    <p:sldLayoutId id="2147483762" r:id="rId17"/>
    <p:sldLayoutId id="214748376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1219140" rtl="0" eaLnBrk="1" latinLnBrk="0" hangingPunct="1">
        <a:spcBef>
          <a:spcPct val="0"/>
        </a:spcBef>
        <a:buNone/>
        <a:defRPr sz="5867"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50" indent="-380981" algn="l" defTabSz="121914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25" indent="-304784" algn="l" defTabSz="12191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06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jpg"/><Relationship Id="rId17" Type="http://schemas.openxmlformats.org/officeDocument/2006/relationships/image" Target="../media/image81.png"/><Relationship Id="rId2" Type="http://schemas.openxmlformats.org/officeDocument/2006/relationships/image" Target="../media/image66.jpeg"/><Relationship Id="rId16" Type="http://schemas.openxmlformats.org/officeDocument/2006/relationships/image" Target="../media/image80.png"/><Relationship Id="rId1" Type="http://schemas.openxmlformats.org/officeDocument/2006/relationships/slideLayout" Target="../slideLayouts/slideLayout4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40.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115.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74.png"/><Relationship Id="rId2" Type="http://schemas.openxmlformats.org/officeDocument/2006/relationships/image" Target="../media/image101.png"/><Relationship Id="rId16" Type="http://schemas.openxmlformats.org/officeDocument/2006/relationships/image" Target="../media/image114.png"/><Relationship Id="rId1" Type="http://schemas.openxmlformats.org/officeDocument/2006/relationships/slideLayout" Target="../slideLayouts/slideLayout40.xml"/><Relationship Id="rId6" Type="http://schemas.openxmlformats.org/officeDocument/2006/relationships/image" Target="../media/image105.png"/><Relationship Id="rId11" Type="http://schemas.openxmlformats.org/officeDocument/2006/relationships/image" Target="../media/image73.png"/><Relationship Id="rId5" Type="http://schemas.openxmlformats.org/officeDocument/2006/relationships/image" Target="../media/image104.png"/><Relationship Id="rId15" Type="http://schemas.openxmlformats.org/officeDocument/2006/relationships/image" Target="../media/image113.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2.png"/></Relationships>
</file>

<file path=ppt/slides/_rels/slide1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image" Target="../media/image116.png"/><Relationship Id="rId16" Type="http://schemas.openxmlformats.org/officeDocument/2006/relationships/image" Target="../media/image130.png"/><Relationship Id="rId1" Type="http://schemas.openxmlformats.org/officeDocument/2006/relationships/slideLayout" Target="../slideLayouts/slideLayout4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36.png"/><Relationship Id="rId3" Type="http://schemas.openxmlformats.org/officeDocument/2006/relationships/image" Target="../media/image90.png"/><Relationship Id="rId7" Type="http://schemas.openxmlformats.org/officeDocument/2006/relationships/image" Target="../media/image96.png"/><Relationship Id="rId12" Type="http://schemas.openxmlformats.org/officeDocument/2006/relationships/image" Target="../media/image135.png"/><Relationship Id="rId2" Type="http://schemas.openxmlformats.org/officeDocument/2006/relationships/image" Target="../media/image87.png"/><Relationship Id="rId1" Type="http://schemas.openxmlformats.org/officeDocument/2006/relationships/slideLayout" Target="../slideLayouts/slideLayout40.xml"/><Relationship Id="rId6" Type="http://schemas.openxmlformats.org/officeDocument/2006/relationships/image" Target="../media/image95.png"/><Relationship Id="rId11" Type="http://schemas.openxmlformats.org/officeDocument/2006/relationships/image" Target="../media/image134.png"/><Relationship Id="rId5" Type="http://schemas.openxmlformats.org/officeDocument/2006/relationships/image" Target="../media/image94.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91.png"/><Relationship Id="rId9" Type="http://schemas.openxmlformats.org/officeDocument/2006/relationships/image" Target="../media/image98.png"/><Relationship Id="rId14" Type="http://schemas.openxmlformats.org/officeDocument/2006/relationships/image" Target="../media/image1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0.xml"/><Relationship Id="rId5" Type="http://schemas.openxmlformats.org/officeDocument/2006/relationships/image" Target="../media/image142.png"/><Relationship Id="rId4" Type="http://schemas.openxmlformats.org/officeDocument/2006/relationships/image" Target="../media/image1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hyperlink" Target="https://www.ideyalabs.com/locations" TargetMode="External"/><Relationship Id="rId3" Type="http://schemas.openxmlformats.org/officeDocument/2006/relationships/image" Target="../media/image4.png"/><Relationship Id="rId21" Type="http://schemas.openxmlformats.org/officeDocument/2006/relationships/image" Target="../media/image21.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slideLayout" Target="../slideLayouts/slideLayout50.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9.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svg"/><Relationship Id="rId7" Type="http://schemas.openxmlformats.org/officeDocument/2006/relationships/image" Target="../media/image150.svg"/><Relationship Id="rId2" Type="http://schemas.openxmlformats.org/officeDocument/2006/relationships/image" Target="../media/image145.png"/><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52.svg"/></Relationships>
</file>

<file path=ppt/slides/_rels/slide21.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156.jpeg"/><Relationship Id="rId5" Type="http://schemas.openxmlformats.org/officeDocument/2006/relationships/image" Target="../media/image155.png"/><Relationship Id="rId4" Type="http://schemas.openxmlformats.org/officeDocument/2006/relationships/image" Target="../media/image154.jpeg"/></Relationships>
</file>

<file path=ppt/slides/_rels/slide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1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1.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svg"/><Relationship Id="rId7" Type="http://schemas.openxmlformats.org/officeDocument/2006/relationships/image" Target="../media/image150.svg"/><Relationship Id="rId2" Type="http://schemas.openxmlformats.org/officeDocument/2006/relationships/image" Target="../media/image145.png"/><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52.svg"/></Relationships>
</file>

<file path=ppt/slides/_rels/slide2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156.jpeg"/><Relationship Id="rId5" Type="http://schemas.openxmlformats.org/officeDocument/2006/relationships/image" Target="../media/image155.png"/><Relationship Id="rId4" Type="http://schemas.openxmlformats.org/officeDocument/2006/relationships/image" Target="../media/image154.jpeg"/></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1.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hyperlink" Target="http://www.ideyalabs.com/" TargetMode="External"/><Relationship Id="rId2" Type="http://schemas.openxmlformats.org/officeDocument/2006/relationships/notesSlide" Target="../notesSlides/notesSlide2.xml"/><Relationship Id="rId1" Type="http://schemas.openxmlformats.org/officeDocument/2006/relationships/slideLayout" Target="../slideLayouts/slideLayout41.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1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image" Target="../media/image1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51.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svg"/><Relationship Id="rId7" Type="http://schemas.openxmlformats.org/officeDocument/2006/relationships/image" Target="../media/image150.sv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52.svg"/></Relationships>
</file>

<file path=ppt/slides/_rels/slide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jpg"/><Relationship Id="rId17" Type="http://schemas.openxmlformats.org/officeDocument/2006/relationships/image" Target="../media/image81.png"/><Relationship Id="rId2" Type="http://schemas.openxmlformats.org/officeDocument/2006/relationships/image" Target="../media/image66.jpeg"/><Relationship Id="rId16"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51.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63.sv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svg"/><Relationship Id="rId4" Type="http://schemas.openxmlformats.org/officeDocument/2006/relationships/image" Target="../media/image161.svg"/><Relationship Id="rId9" Type="http://schemas.openxmlformats.org/officeDocument/2006/relationships/image" Target="../media/image166.png"/><Relationship Id="rId14" Type="http://schemas.openxmlformats.org/officeDocument/2006/relationships/image" Target="../media/image171.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emf"/><Relationship Id="rId1" Type="http://schemas.openxmlformats.org/officeDocument/2006/relationships/slideLayout" Target="../slideLayouts/slideLayout12.xml"/><Relationship Id="rId5" Type="http://schemas.openxmlformats.org/officeDocument/2006/relationships/image" Target="../media/image175.jpg"/><Relationship Id="rId4" Type="http://schemas.openxmlformats.org/officeDocument/2006/relationships/image" Target="../media/image174.png"/></Relationships>
</file>

<file path=ppt/slides/_rels/slide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emf"/><Relationship Id="rId1" Type="http://schemas.openxmlformats.org/officeDocument/2006/relationships/slideLayout" Target="../slideLayouts/slideLayout1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image" Target="../media/image116.png"/><Relationship Id="rId16"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8.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image" Target="../media/image183.png"/><Relationship Id="rId16" Type="http://schemas.openxmlformats.org/officeDocument/2006/relationships/image" Target="../media/image197.sv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svg"/></Relationships>
</file>

<file path=ppt/slides/_rels/slide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43.png"/><Relationship Id="rId1" Type="http://schemas.openxmlformats.org/officeDocument/2006/relationships/slideLayout" Target="../slideLayouts/slideLayout3.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45.png"/><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99.png"/><Relationship Id="rId7" Type="http://schemas.openxmlformats.org/officeDocument/2006/relationships/image" Target="../media/image15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jpeg"/><Relationship Id="rId10" Type="http://schemas.openxmlformats.org/officeDocument/2006/relationships/image" Target="../media/image201.svg"/><Relationship Id="rId4" Type="http://schemas.openxmlformats.org/officeDocument/2006/relationships/image" Target="../media/image153.png"/><Relationship Id="rId9" Type="http://schemas.openxmlformats.org/officeDocument/2006/relationships/image" Target="../media/image200.png"/></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3.svg"/><Relationship Id="rId4" Type="http://schemas.openxmlformats.org/officeDocument/2006/relationships/image" Target="../media/image20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115.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74.png"/><Relationship Id="rId2" Type="http://schemas.openxmlformats.org/officeDocument/2006/relationships/image" Target="../media/image101.png"/><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73.png"/><Relationship Id="rId5" Type="http://schemas.openxmlformats.org/officeDocument/2006/relationships/image" Target="../media/image104.png"/><Relationship Id="rId15" Type="http://schemas.openxmlformats.org/officeDocument/2006/relationships/image" Target="../media/image113.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66.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72.emf"/><Relationship Id="rId1" Type="http://schemas.openxmlformats.org/officeDocument/2006/relationships/slideLayout" Target="../slideLayouts/slideLayout12.xml"/><Relationship Id="rId5" Type="http://schemas.openxmlformats.org/officeDocument/2006/relationships/image" Target="../media/image211.png"/><Relationship Id="rId4" Type="http://schemas.openxmlformats.org/officeDocument/2006/relationships/image" Target="../media/image173.png"/></Relationships>
</file>

<file path=ppt/slides/_rels/slide6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72.emf"/><Relationship Id="rId1" Type="http://schemas.openxmlformats.org/officeDocument/2006/relationships/slideLayout" Target="../slideLayouts/slideLayout12.xml"/><Relationship Id="rId5" Type="http://schemas.openxmlformats.org/officeDocument/2006/relationships/image" Target="../media/image174.png"/><Relationship Id="rId4" Type="http://schemas.openxmlformats.org/officeDocument/2006/relationships/image" Target="../media/image173.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microsoft.com/office/2007/relationships/hdphoto" Target="../media/hdphoto1.wdp"/><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8.png"/><Relationship Id="rId16" Type="http://schemas.openxmlformats.org/officeDocument/2006/relationships/image" Target="../media/image60.jpe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microsoft.com/office/2007/relationships/hdphoto" Target="../media/hdphoto2.wdp"/><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4.xml.rels><?xml version="1.0" encoding="UTF-8" standalone="yes"?>
<Relationships xmlns="http://schemas.openxmlformats.org/package/2006/relationships"><Relationship Id="rId13" Type="http://schemas.openxmlformats.org/officeDocument/2006/relationships/image" Target="../media/image229.png"/><Relationship Id="rId18" Type="http://schemas.openxmlformats.org/officeDocument/2006/relationships/image" Target="../media/image234.png"/><Relationship Id="rId26" Type="http://schemas.openxmlformats.org/officeDocument/2006/relationships/image" Target="../media/image242.png"/><Relationship Id="rId39" Type="http://schemas.openxmlformats.org/officeDocument/2006/relationships/image" Target="../media/image255.png"/><Relationship Id="rId21" Type="http://schemas.openxmlformats.org/officeDocument/2006/relationships/image" Target="../media/image237.png"/><Relationship Id="rId34" Type="http://schemas.openxmlformats.org/officeDocument/2006/relationships/image" Target="../media/image250.png"/><Relationship Id="rId42" Type="http://schemas.openxmlformats.org/officeDocument/2006/relationships/image" Target="../media/image258.png"/><Relationship Id="rId7" Type="http://schemas.openxmlformats.org/officeDocument/2006/relationships/image" Target="../media/image223.jpeg"/><Relationship Id="rId2" Type="http://schemas.openxmlformats.org/officeDocument/2006/relationships/image" Target="../media/image218.jpeg"/><Relationship Id="rId16" Type="http://schemas.openxmlformats.org/officeDocument/2006/relationships/image" Target="../media/image232.jpeg"/><Relationship Id="rId29"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2.png"/><Relationship Id="rId11" Type="http://schemas.openxmlformats.org/officeDocument/2006/relationships/image" Target="../media/image227.jpeg"/><Relationship Id="rId24" Type="http://schemas.openxmlformats.org/officeDocument/2006/relationships/image" Target="../media/image240.png"/><Relationship Id="rId32" Type="http://schemas.openxmlformats.org/officeDocument/2006/relationships/image" Target="../media/image248.png"/><Relationship Id="rId37" Type="http://schemas.openxmlformats.org/officeDocument/2006/relationships/image" Target="../media/image253.jpeg"/><Relationship Id="rId40" Type="http://schemas.openxmlformats.org/officeDocument/2006/relationships/image" Target="../media/image256.png"/><Relationship Id="rId45" Type="http://schemas.openxmlformats.org/officeDocument/2006/relationships/image" Target="../media/image261.png"/><Relationship Id="rId5" Type="http://schemas.openxmlformats.org/officeDocument/2006/relationships/image" Target="../media/image221.png"/><Relationship Id="rId15" Type="http://schemas.openxmlformats.org/officeDocument/2006/relationships/image" Target="../media/image231.png"/><Relationship Id="rId23" Type="http://schemas.openxmlformats.org/officeDocument/2006/relationships/image" Target="../media/image239.png"/><Relationship Id="rId28" Type="http://schemas.openxmlformats.org/officeDocument/2006/relationships/image" Target="../media/image244.png"/><Relationship Id="rId36" Type="http://schemas.openxmlformats.org/officeDocument/2006/relationships/image" Target="../media/image252.jpeg"/><Relationship Id="rId10" Type="http://schemas.openxmlformats.org/officeDocument/2006/relationships/image" Target="../media/image226.png"/><Relationship Id="rId19" Type="http://schemas.openxmlformats.org/officeDocument/2006/relationships/image" Target="../media/image235.png"/><Relationship Id="rId31" Type="http://schemas.openxmlformats.org/officeDocument/2006/relationships/image" Target="../media/image247.png"/><Relationship Id="rId44" Type="http://schemas.openxmlformats.org/officeDocument/2006/relationships/image" Target="../media/image260.jpeg"/><Relationship Id="rId4" Type="http://schemas.openxmlformats.org/officeDocument/2006/relationships/image" Target="../media/image220.png"/><Relationship Id="rId9" Type="http://schemas.openxmlformats.org/officeDocument/2006/relationships/image" Target="../media/image225.jpeg"/><Relationship Id="rId14" Type="http://schemas.openxmlformats.org/officeDocument/2006/relationships/image" Target="../media/image230.png"/><Relationship Id="rId22" Type="http://schemas.openxmlformats.org/officeDocument/2006/relationships/image" Target="../media/image238.png"/><Relationship Id="rId27" Type="http://schemas.openxmlformats.org/officeDocument/2006/relationships/image" Target="../media/image243.jpeg"/><Relationship Id="rId30" Type="http://schemas.openxmlformats.org/officeDocument/2006/relationships/image" Target="../media/image246.png"/><Relationship Id="rId35" Type="http://schemas.openxmlformats.org/officeDocument/2006/relationships/image" Target="../media/image251.png"/><Relationship Id="rId43" Type="http://schemas.openxmlformats.org/officeDocument/2006/relationships/image" Target="../media/image259.png"/><Relationship Id="rId8" Type="http://schemas.openxmlformats.org/officeDocument/2006/relationships/image" Target="../media/image224.png"/><Relationship Id="rId3" Type="http://schemas.openxmlformats.org/officeDocument/2006/relationships/image" Target="../media/image219.png"/><Relationship Id="rId12" Type="http://schemas.openxmlformats.org/officeDocument/2006/relationships/image" Target="../media/image228.png"/><Relationship Id="rId17" Type="http://schemas.openxmlformats.org/officeDocument/2006/relationships/image" Target="../media/image233.png"/><Relationship Id="rId25" Type="http://schemas.openxmlformats.org/officeDocument/2006/relationships/image" Target="../media/image241.jpeg"/><Relationship Id="rId33" Type="http://schemas.openxmlformats.org/officeDocument/2006/relationships/image" Target="../media/image249.png"/><Relationship Id="rId38" Type="http://schemas.openxmlformats.org/officeDocument/2006/relationships/image" Target="../media/image254.png"/><Relationship Id="rId20" Type="http://schemas.openxmlformats.org/officeDocument/2006/relationships/image" Target="../media/image236.jpeg"/><Relationship Id="rId41" Type="http://schemas.openxmlformats.org/officeDocument/2006/relationships/image" Target="../media/image257.png"/></Relationships>
</file>

<file path=ppt/slides/_rels/slide7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1.png"/><Relationship Id="rId17" Type="http://schemas.openxmlformats.org/officeDocument/2006/relationships/image" Target="../media/image276.png"/><Relationship Id="rId2" Type="http://schemas.openxmlformats.org/officeDocument/2006/relationships/notesSlide" Target="../notesSlides/notesSlide19.xml"/><Relationship Id="rId16"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70.png"/><Relationship Id="rId5" Type="http://schemas.openxmlformats.org/officeDocument/2006/relationships/diagramQuickStyle" Target="../diagrams/quickStyle1.xml"/><Relationship Id="rId15" Type="http://schemas.openxmlformats.org/officeDocument/2006/relationships/image" Target="../media/image274.png"/><Relationship Id="rId10" Type="http://schemas.openxmlformats.org/officeDocument/2006/relationships/image" Target="../media/image269.png"/><Relationship Id="rId4" Type="http://schemas.openxmlformats.org/officeDocument/2006/relationships/diagramLayout" Target="../diagrams/layout1.xml"/><Relationship Id="rId9" Type="http://schemas.openxmlformats.org/officeDocument/2006/relationships/image" Target="../media/image268.png"/><Relationship Id="rId14" Type="http://schemas.openxmlformats.org/officeDocument/2006/relationships/image" Target="../media/image273.png"/></Relationships>
</file>

<file path=ppt/slides/_rels/slide7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9.png"/></Relationships>
</file>

<file path=ppt/slides/_rels/slide7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2.png"/></Relationships>
</file>

<file path=ppt/slides/_rels/slide7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3.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285.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6.png"/></Relationships>
</file>

<file path=ppt/slides/_rels/slide82.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294.png"/><Relationship Id="rId1" Type="http://schemas.openxmlformats.org/officeDocument/2006/relationships/slideLayout" Target="../slideLayouts/slideLayout13.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3.xml"/><Relationship Id="rId4" Type="http://schemas.microsoft.com/office/2007/relationships/hdphoto" Target="../media/hdphoto5.wdp"/></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3.xml"/><Relationship Id="rId4" Type="http://schemas.microsoft.com/office/2007/relationships/hdphoto" Target="../media/hdphoto5.wdp"/></Relationships>
</file>

<file path=ppt/slides/_rels/slide87.xml.rels><?xml version="1.0" encoding="UTF-8" standalone="yes"?>
<Relationships xmlns="http://schemas.openxmlformats.org/package/2006/relationships"><Relationship Id="rId3" Type="http://schemas.openxmlformats.org/officeDocument/2006/relationships/hyperlink" Target="http://www.ideyalabs.com/" TargetMode="External"/><Relationship Id="rId2"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301.svg"/><Relationship Id="rId5" Type="http://schemas.openxmlformats.org/officeDocument/2006/relationships/image" Target="../media/image300.png"/><Relationship Id="rId4" Type="http://schemas.openxmlformats.org/officeDocument/2006/relationships/hyperlink" Target="mailto:Prasads@ideyalab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microsoft.com/office/2007/relationships/hdphoto" Target="../media/hdphoto1.wdp"/><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8.png"/><Relationship Id="rId16" Type="http://schemas.openxmlformats.org/officeDocument/2006/relationships/image" Target="../media/image60.jpeg"/><Relationship Id="rId20" Type="http://schemas.openxmlformats.org/officeDocument/2006/relationships/image" Target="../media/image64.png"/><Relationship Id="rId1" Type="http://schemas.openxmlformats.org/officeDocument/2006/relationships/slideLayout" Target="../slideLayouts/slideLayout40.xml"/><Relationship Id="rId6" Type="http://schemas.openxmlformats.org/officeDocument/2006/relationships/image" Target="../media/image50.png"/><Relationship Id="rId11" Type="http://schemas.openxmlformats.org/officeDocument/2006/relationships/image" Target="../media/image55.png"/><Relationship Id="rId5" Type="http://schemas.microsoft.com/office/2007/relationships/hdphoto" Target="../media/hdphoto2.wdp"/><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39233" y="1942664"/>
            <a:ext cx="6513534" cy="1604011"/>
          </a:xfrm>
        </p:spPr>
        <p:txBody>
          <a:bodyPr/>
          <a:lstStyle/>
          <a:p>
            <a:pPr algn="ctr"/>
            <a:r>
              <a:rPr lang="en-US" dirty="0"/>
              <a:t>ABOUT US</a:t>
            </a:r>
          </a:p>
        </p:txBody>
      </p:sp>
    </p:spTree>
    <p:extLst>
      <p:ext uri="{BB962C8B-B14F-4D97-AF65-F5344CB8AC3E}">
        <p14:creationId xmlns:p14="http://schemas.microsoft.com/office/powerpoint/2010/main" val="1126159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A64D651-3C5C-471D-9541-CD9DF15EA5EF}"/>
              </a:ext>
            </a:extLst>
          </p:cNvPr>
          <p:cNvSpPr/>
          <p:nvPr/>
        </p:nvSpPr>
        <p:spPr>
          <a:xfrm>
            <a:off x="361466" y="1223188"/>
            <a:ext cx="11432428" cy="6849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rgbClr val="FFFFFF"/>
              </a:solidFill>
              <a:latin typeface="Calibri"/>
            </a:endParaRPr>
          </a:p>
        </p:txBody>
      </p:sp>
      <p:sp>
        <p:nvSpPr>
          <p:cNvPr id="2" name="Title 1"/>
          <p:cNvSpPr>
            <a:spLocks noGrp="1"/>
          </p:cNvSpPr>
          <p:nvPr>
            <p:ph type="title"/>
          </p:nvPr>
        </p:nvSpPr>
        <p:spPr>
          <a:xfrm>
            <a:off x="385351" y="76200"/>
            <a:ext cx="10972800" cy="879952"/>
          </a:xfrm>
        </p:spPr>
        <p:txBody>
          <a:bodyPr/>
          <a:lstStyle/>
          <a:p>
            <a:r>
              <a:rPr lang="en-US" dirty="0"/>
              <a:t>Frontend - UI Development Expertise</a:t>
            </a:r>
            <a:endParaRPr lang="en-US" dirty="0">
              <a:highlight>
                <a:srgbClr val="FFFF00"/>
              </a:highlight>
            </a:endParaRPr>
          </a:p>
        </p:txBody>
      </p:sp>
      <p:sp>
        <p:nvSpPr>
          <p:cNvPr id="3" name="Text Placeholder 2"/>
          <p:cNvSpPr>
            <a:spLocks noGrp="1"/>
          </p:cNvSpPr>
          <p:nvPr>
            <p:ph type="body" sz="quarter" idx="14"/>
          </p:nvPr>
        </p:nvSpPr>
        <p:spPr>
          <a:xfrm>
            <a:off x="488173" y="1375128"/>
            <a:ext cx="10869980" cy="400110"/>
          </a:xfrm>
          <a:noFill/>
          <a:ln>
            <a:noFill/>
          </a:ln>
        </p:spPr>
        <p:txBody>
          <a:bodyPr wrap="square" rtlCol="0">
            <a:spAutoFit/>
          </a:bodyPr>
          <a:lstStyle/>
          <a:p>
            <a:pPr algn="ctr" defTabSz="914377">
              <a:lnSpc>
                <a:spcPct val="100000"/>
              </a:lnSpc>
              <a:spcBef>
                <a:spcPts val="0"/>
              </a:spcBef>
              <a:defRPr/>
            </a:pPr>
            <a:r>
              <a:rPr lang="en-IN" sz="2000" b="1" dirty="0">
                <a:solidFill>
                  <a:schemeClr val="bg1"/>
                </a:solidFill>
                <a:latin typeface="Calibri"/>
              </a:rPr>
              <a:t>Globally 100 + Engineers including UI Engineers, UX Designers and UI Architects</a:t>
            </a:r>
          </a:p>
        </p:txBody>
      </p:sp>
      <p:sp>
        <p:nvSpPr>
          <p:cNvPr id="22" name="Content Placeholder 2">
            <a:extLst>
              <a:ext uri="{FF2B5EF4-FFF2-40B4-BE49-F238E27FC236}">
                <a16:creationId xmlns:a16="http://schemas.microsoft.com/office/drawing/2014/main" id="{237C7A8A-E1B8-462E-95EE-DCFFFD37376A}"/>
              </a:ext>
            </a:extLst>
          </p:cNvPr>
          <p:cNvSpPr txBox="1">
            <a:spLocks/>
          </p:cNvSpPr>
          <p:nvPr/>
        </p:nvSpPr>
        <p:spPr>
          <a:xfrm>
            <a:off x="381969" y="5148256"/>
            <a:ext cx="11313956"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pPr>
            <a:r>
              <a:rPr lang="en-US" sz="1867" dirty="0">
                <a:solidFill>
                  <a:srgbClr val="44464B"/>
                </a:solidFill>
                <a:latin typeface="Calibri"/>
              </a:rPr>
              <a:t>KEY TOOLS</a:t>
            </a:r>
          </a:p>
        </p:txBody>
      </p:sp>
      <p:sp>
        <p:nvSpPr>
          <p:cNvPr id="4" name="Rectangle 3">
            <a:extLst>
              <a:ext uri="{FF2B5EF4-FFF2-40B4-BE49-F238E27FC236}">
                <a16:creationId xmlns:a16="http://schemas.microsoft.com/office/drawing/2014/main" id="{7BF602A6-6161-4E08-82AD-F379A9CBC1FB}"/>
              </a:ext>
            </a:extLst>
          </p:cNvPr>
          <p:cNvSpPr/>
          <p:nvPr/>
        </p:nvSpPr>
        <p:spPr>
          <a:xfrm>
            <a:off x="4388819" y="2064508"/>
            <a:ext cx="7559399" cy="2862322"/>
          </a:xfrm>
          <a:prstGeom prst="rect">
            <a:avLst/>
          </a:prstGeom>
        </p:spPr>
        <p:txBody>
          <a:bodyPr wrap="square">
            <a:spAutoFit/>
          </a:bodyPr>
          <a:lstStyle/>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Dedicated Practice with a Team of 100+ experts across multiple platforms and tools.</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Expertise in the front–end technologies like HTML5, CSS3, jQuery with JS frameworks like </a:t>
            </a:r>
            <a:r>
              <a:rPr lang="en-US" sz="2000" b="1" dirty="0">
                <a:solidFill>
                  <a:srgbClr val="44464B"/>
                </a:solidFill>
                <a:latin typeface="Calibri"/>
              </a:rPr>
              <a:t>Angular, React</a:t>
            </a:r>
            <a:r>
              <a:rPr lang="en-US" sz="2000" dirty="0">
                <a:solidFill>
                  <a:srgbClr val="44464B"/>
                </a:solidFill>
                <a:latin typeface="Calibri"/>
              </a:rPr>
              <a:t>, D3, Backbone.</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Creating responsive designs &amp; cross-platform layouts using latest CSS3 frameworks.</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Building fast, responsive single-page and rich JavaScript applications for both web &amp; mobile platforms.</a:t>
            </a:r>
          </a:p>
        </p:txBody>
      </p:sp>
      <p:sp>
        <p:nvSpPr>
          <p:cNvPr id="42" name="Content Placeholder 2">
            <a:extLst>
              <a:ext uri="{FF2B5EF4-FFF2-40B4-BE49-F238E27FC236}">
                <a16:creationId xmlns:a16="http://schemas.microsoft.com/office/drawing/2014/main" id="{9EC8A1D9-6F30-4A21-A396-2E4C4039A70F}"/>
              </a:ext>
            </a:extLst>
          </p:cNvPr>
          <p:cNvSpPr txBox="1">
            <a:spLocks/>
          </p:cNvSpPr>
          <p:nvPr/>
        </p:nvSpPr>
        <p:spPr>
          <a:xfrm>
            <a:off x="381968" y="2171964"/>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pPr>
            <a:r>
              <a:rPr lang="en-US" sz="1867" dirty="0">
                <a:solidFill>
                  <a:srgbClr val="44464B"/>
                </a:solidFill>
                <a:latin typeface="Calibri"/>
              </a:rPr>
              <a:t>KEY ENGAGEMENTS</a:t>
            </a:r>
          </a:p>
        </p:txBody>
      </p:sp>
      <p:pic>
        <p:nvPicPr>
          <p:cNvPr id="43" name="Picture 42">
            <a:extLst>
              <a:ext uri="{FF2B5EF4-FFF2-40B4-BE49-F238E27FC236}">
                <a16:creationId xmlns:a16="http://schemas.microsoft.com/office/drawing/2014/main" id="{55BA6A4F-6907-41BA-86AB-245E8A3C7235}"/>
              </a:ext>
            </a:extLst>
          </p:cNvPr>
          <p:cNvPicPr>
            <a:picLocks noChangeAspect="1"/>
          </p:cNvPicPr>
          <p:nvPr/>
        </p:nvPicPr>
        <p:blipFill>
          <a:blip r:embed="rId2" cstate="print">
            <a:extLst>
              <a:ext uri="{28A0092B-C50C-407E-A947-70E740481C1C}">
                <a14:useLocalDpi xmlns:a14="http://schemas.microsoft.com/office/drawing/2010/main" val="0"/>
              </a:ext>
            </a:extLst>
          </a:blip>
          <a:srcRect t="10864" b="31650"/>
          <a:stretch>
            <a:fillRect/>
          </a:stretch>
        </p:blipFill>
        <p:spPr bwMode="auto">
          <a:xfrm>
            <a:off x="1976898" y="3476007"/>
            <a:ext cx="1019849" cy="584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493B2DCB-F306-4DD7-84B8-AA02D4DB09A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203" y="3613862"/>
            <a:ext cx="1339972" cy="260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a:extLst>
              <a:ext uri="{FF2B5EF4-FFF2-40B4-BE49-F238E27FC236}">
                <a16:creationId xmlns:a16="http://schemas.microsoft.com/office/drawing/2014/main" id="{CB609A15-0EB0-47EB-A3C6-496926723A6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0662" y="2702100"/>
            <a:ext cx="960199" cy="50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a:extLst>
              <a:ext uri="{FF2B5EF4-FFF2-40B4-BE49-F238E27FC236}">
                <a16:creationId xmlns:a16="http://schemas.microsoft.com/office/drawing/2014/main" id="{4F7D057D-5652-4589-A23D-4BC08CD26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9983" y="3483504"/>
            <a:ext cx="556301" cy="556301"/>
          </a:xfrm>
          <a:prstGeom prst="rect">
            <a:avLst/>
          </a:prstGeom>
        </p:spPr>
      </p:pic>
      <p:pic>
        <p:nvPicPr>
          <p:cNvPr id="65" name="Picture 64">
            <a:extLst>
              <a:ext uri="{FF2B5EF4-FFF2-40B4-BE49-F238E27FC236}">
                <a16:creationId xmlns:a16="http://schemas.microsoft.com/office/drawing/2014/main" id="{584F0A74-F386-42ED-8F7A-9E206C90A2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783" y="4418983"/>
            <a:ext cx="1109503" cy="286421"/>
          </a:xfrm>
          <a:prstGeom prst="rect">
            <a:avLst/>
          </a:prstGeom>
        </p:spPr>
      </p:pic>
      <p:pic>
        <p:nvPicPr>
          <p:cNvPr id="36" name="Picture 10" descr="Image result for HTML 5 icon png">
            <a:extLst>
              <a:ext uri="{FF2B5EF4-FFF2-40B4-BE49-F238E27FC236}">
                <a16:creationId xmlns:a16="http://schemas.microsoft.com/office/drawing/2014/main" id="{D690FBC5-BBE7-4DA2-BBCF-36BE35A2A1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74386" y="5709366"/>
            <a:ext cx="667751" cy="6677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Image result for CSS HTML icon png">
            <a:extLst>
              <a:ext uri="{FF2B5EF4-FFF2-40B4-BE49-F238E27FC236}">
                <a16:creationId xmlns:a16="http://schemas.microsoft.com/office/drawing/2014/main" id="{6CC531E6-B901-4CAD-B442-82C036CE47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6957" y="5709366"/>
            <a:ext cx="476033" cy="6677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Android logo png transparent background">
            <a:extLst>
              <a:ext uri="{FF2B5EF4-FFF2-40B4-BE49-F238E27FC236}">
                <a16:creationId xmlns:a16="http://schemas.microsoft.com/office/drawing/2014/main" id="{652F4EFB-EE5B-41F2-8174-8EBEB8570C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43532" y="5737723"/>
            <a:ext cx="611035" cy="6110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mage result for kendoUI">
            <a:extLst>
              <a:ext uri="{FF2B5EF4-FFF2-40B4-BE49-F238E27FC236}">
                <a16:creationId xmlns:a16="http://schemas.microsoft.com/office/drawing/2014/main" id="{F29D7D46-8C4C-4D6C-BB3A-F9F2B61C3B4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9208"/>
          <a:stretch/>
        </p:blipFill>
        <p:spPr bwMode="auto">
          <a:xfrm>
            <a:off x="8427537" y="5736115"/>
            <a:ext cx="676552" cy="6142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FD017432-B44C-45A4-BC7E-ACC753EE1E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963" y="5763059"/>
            <a:ext cx="560364" cy="560364"/>
          </a:xfrm>
          <a:prstGeom prst="rect">
            <a:avLst/>
          </a:prstGeom>
        </p:spPr>
      </p:pic>
      <p:pic>
        <p:nvPicPr>
          <p:cNvPr id="63" name="Picture 62">
            <a:extLst>
              <a:ext uri="{FF2B5EF4-FFF2-40B4-BE49-F238E27FC236}">
                <a16:creationId xmlns:a16="http://schemas.microsoft.com/office/drawing/2014/main" id="{C011EEB8-2201-4108-8778-4556D7ED57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584" y="5736251"/>
            <a:ext cx="613977" cy="613979"/>
          </a:xfrm>
          <a:prstGeom prst="rect">
            <a:avLst/>
          </a:prstGeom>
        </p:spPr>
      </p:pic>
      <p:pic>
        <p:nvPicPr>
          <p:cNvPr id="64" name="Picture 2" descr="Image result for facebook react tools">
            <a:extLst>
              <a:ext uri="{FF2B5EF4-FFF2-40B4-BE49-F238E27FC236}">
                <a16:creationId xmlns:a16="http://schemas.microsoft.com/office/drawing/2014/main" id="{9EE4AD31-0D34-4F7E-B42B-2C2F26F45C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17723" y="5739031"/>
            <a:ext cx="608419" cy="6084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BCD176F8-7000-4D3B-81DD-BEEA95CC93AE}"/>
              </a:ext>
            </a:extLst>
          </p:cNvPr>
          <p:cNvPicPr>
            <a:picLocks noChangeAspect="1"/>
          </p:cNvPicPr>
          <p:nvPr/>
        </p:nvPicPr>
        <p:blipFill rotWithShape="1">
          <a:blip r:embed="rId14">
            <a:extLst>
              <a:ext uri="{28A0092B-C50C-407E-A947-70E740481C1C}">
                <a14:useLocalDpi xmlns:a14="http://schemas.microsoft.com/office/drawing/2010/main" val="0"/>
              </a:ext>
            </a:extLst>
          </a:blip>
          <a:srcRect l="11668" t="18132" r="11742" b="12885"/>
          <a:stretch/>
        </p:blipFill>
        <p:spPr>
          <a:xfrm>
            <a:off x="707488" y="5740303"/>
            <a:ext cx="672699" cy="605875"/>
          </a:xfrm>
          <a:prstGeom prst="rect">
            <a:avLst/>
          </a:prstGeom>
        </p:spPr>
      </p:pic>
      <p:pic>
        <p:nvPicPr>
          <p:cNvPr id="70" name="Picture 69">
            <a:extLst>
              <a:ext uri="{FF2B5EF4-FFF2-40B4-BE49-F238E27FC236}">
                <a16:creationId xmlns:a16="http://schemas.microsoft.com/office/drawing/2014/main" id="{93CFFC21-DDC9-40A2-9EDB-026F00DF3CA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945" y="5747910"/>
            <a:ext cx="703299" cy="590661"/>
          </a:xfrm>
          <a:prstGeom prst="rect">
            <a:avLst/>
          </a:prstGeom>
        </p:spPr>
      </p:pic>
      <p:pic>
        <p:nvPicPr>
          <p:cNvPr id="71" name="Picture 70">
            <a:extLst>
              <a:ext uri="{FF2B5EF4-FFF2-40B4-BE49-F238E27FC236}">
                <a16:creationId xmlns:a16="http://schemas.microsoft.com/office/drawing/2014/main" id="{3D020508-808B-40AA-9E00-24CA8B36FDED}"/>
              </a:ext>
            </a:extLst>
          </p:cNvPr>
          <p:cNvPicPr>
            <a:picLocks noChangeAspect="1"/>
          </p:cNvPicPr>
          <p:nvPr/>
        </p:nvPicPr>
        <p:blipFill rotWithShape="1">
          <a:blip r:embed="rId16">
            <a:extLst>
              <a:ext uri="{28A0092B-C50C-407E-A947-70E740481C1C}">
                <a14:useLocalDpi xmlns:a14="http://schemas.microsoft.com/office/drawing/2010/main" val="0"/>
              </a:ext>
            </a:extLst>
          </a:blip>
          <a:srcRect l="20588" t="9868" r="20812" b="9317"/>
          <a:stretch/>
        </p:blipFill>
        <p:spPr>
          <a:xfrm>
            <a:off x="9605486" y="5776479"/>
            <a:ext cx="562063" cy="533523"/>
          </a:xfrm>
          <a:prstGeom prst="rect">
            <a:avLst/>
          </a:prstGeom>
        </p:spPr>
      </p:pic>
      <p:pic>
        <p:nvPicPr>
          <p:cNvPr id="72" name="Picture 2" descr="Image result for blue hexagon logo">
            <a:extLst>
              <a:ext uri="{FF2B5EF4-FFF2-40B4-BE49-F238E27FC236}">
                <a16:creationId xmlns:a16="http://schemas.microsoft.com/office/drawing/2014/main" id="{2B6E2829-B841-4813-ABF2-216EBC584B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386" y="2792193"/>
            <a:ext cx="2379249" cy="4238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Image result for yaanatech logo">
            <a:extLst>
              <a:ext uri="{FF2B5EF4-FFF2-40B4-BE49-F238E27FC236}">
                <a16:creationId xmlns:a16="http://schemas.microsoft.com/office/drawing/2014/main" id="{4AD710D1-5E4C-445E-8A83-4D58CD88AF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2259" y="4312667"/>
            <a:ext cx="1815887" cy="45134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
            <a:extLst>
              <a:ext uri="{FF2B5EF4-FFF2-40B4-BE49-F238E27FC236}">
                <a16:creationId xmlns:a16="http://schemas.microsoft.com/office/drawing/2014/main" id="{31F257C6-9FB1-224C-A951-28422E41BD1F}"/>
              </a:ext>
            </a:extLst>
          </p:cNvPr>
          <p:cNvSpPr txBox="1">
            <a:spLocks/>
          </p:cNvSpPr>
          <p:nvPr/>
        </p:nvSpPr>
        <p:spPr>
          <a:xfrm>
            <a:off x="11044238" y="6447158"/>
            <a:ext cx="5381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10</a:t>
            </a:fld>
            <a:endParaRPr lang="en-US"/>
          </a:p>
        </p:txBody>
      </p:sp>
    </p:spTree>
    <p:extLst>
      <p:ext uri="{BB962C8B-B14F-4D97-AF65-F5344CB8AC3E}">
        <p14:creationId xmlns:p14="http://schemas.microsoft.com/office/powerpoint/2010/main" val="819082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C91-6CB6-4C96-BFAB-BD5959BBF4DD}"/>
              </a:ext>
            </a:extLst>
          </p:cNvPr>
          <p:cNvSpPr>
            <a:spLocks noGrp="1"/>
          </p:cNvSpPr>
          <p:nvPr>
            <p:ph type="title"/>
          </p:nvPr>
        </p:nvSpPr>
        <p:spPr>
          <a:xfrm>
            <a:off x="111434" y="123621"/>
            <a:ext cx="6908418" cy="879952"/>
          </a:xfrm>
        </p:spPr>
        <p:txBody>
          <a:bodyPr/>
          <a:lstStyle/>
          <a:p>
            <a:r>
              <a:rPr lang="en-US" dirty="0"/>
              <a:t>Backend Practice</a:t>
            </a:r>
            <a:endParaRPr lang="en-IN" dirty="0"/>
          </a:p>
        </p:txBody>
      </p:sp>
      <p:sp>
        <p:nvSpPr>
          <p:cNvPr id="4" name="TextBox 3">
            <a:extLst>
              <a:ext uri="{FF2B5EF4-FFF2-40B4-BE49-F238E27FC236}">
                <a16:creationId xmlns:a16="http://schemas.microsoft.com/office/drawing/2014/main" id="{2FEC24F6-EBCD-4651-BDF4-7FDC5EDA6220}"/>
              </a:ext>
            </a:extLst>
          </p:cNvPr>
          <p:cNvSpPr txBox="1"/>
          <p:nvPr/>
        </p:nvSpPr>
        <p:spPr>
          <a:xfrm>
            <a:off x="271980" y="1145403"/>
            <a:ext cx="11920021" cy="913199"/>
          </a:xfrm>
          <a:prstGeom prst="rect">
            <a:avLst/>
          </a:prstGeom>
          <a:noFill/>
        </p:spPr>
        <p:txBody>
          <a:bodyPr wrap="square" rtlCol="0">
            <a:spAutoFit/>
          </a:bodyPr>
          <a:lstStyle/>
          <a:p>
            <a:pPr>
              <a:defRPr/>
            </a:pPr>
            <a:r>
              <a:rPr lang="en-IN" sz="2667" dirty="0">
                <a:solidFill>
                  <a:srgbClr val="17A1CC"/>
                </a:solidFill>
                <a:latin typeface="Calibri"/>
              </a:rPr>
              <a:t>Globally 100+ Java, .NET, NodeJS technology professionals including Product Specialists, Solution Architects, Technical Architects, Certified professionals</a:t>
            </a:r>
          </a:p>
        </p:txBody>
      </p:sp>
      <p:sp>
        <p:nvSpPr>
          <p:cNvPr id="5" name="Content Placeholder 2">
            <a:extLst>
              <a:ext uri="{FF2B5EF4-FFF2-40B4-BE49-F238E27FC236}">
                <a16:creationId xmlns:a16="http://schemas.microsoft.com/office/drawing/2014/main" id="{B899A160-8EB4-496F-B1B7-6F87BFB19C12}"/>
              </a:ext>
            </a:extLst>
          </p:cNvPr>
          <p:cNvSpPr txBox="1">
            <a:spLocks/>
          </p:cNvSpPr>
          <p:nvPr/>
        </p:nvSpPr>
        <p:spPr>
          <a:xfrm>
            <a:off x="1" y="2413000"/>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defRPr/>
            </a:pPr>
            <a:r>
              <a:rPr lang="en-US" sz="1867" dirty="0">
                <a:solidFill>
                  <a:srgbClr val="44464B"/>
                </a:solidFill>
                <a:latin typeface="Calibri"/>
              </a:rPr>
              <a:t>KEY TECHNOLOGIES</a:t>
            </a:r>
          </a:p>
        </p:txBody>
      </p:sp>
      <p:pic>
        <p:nvPicPr>
          <p:cNvPr id="6" name="Picture 4" descr="https://upload.wikimedia.org/wikipedia/en/9/96/Hibernate.png">
            <a:extLst>
              <a:ext uri="{FF2B5EF4-FFF2-40B4-BE49-F238E27FC236}">
                <a16:creationId xmlns:a16="http://schemas.microsoft.com/office/drawing/2014/main" id="{783AF621-D8BB-43D8-8FD0-2D2289DEE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055" y="5065045"/>
            <a:ext cx="1532695" cy="480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tutorialsarea.com/cseit/Servlets/images/ServletsLogo.png">
            <a:extLst>
              <a:ext uri="{FF2B5EF4-FFF2-40B4-BE49-F238E27FC236}">
                <a16:creationId xmlns:a16="http://schemas.microsoft.com/office/drawing/2014/main" id="{FC75A27C-D14A-4270-9C5B-FB9EAFFE23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901" y="5539559"/>
            <a:ext cx="912763" cy="768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www.thereformat.com/images/js4560_450.png">
            <a:extLst>
              <a:ext uri="{FF2B5EF4-FFF2-40B4-BE49-F238E27FC236}">
                <a16:creationId xmlns:a16="http://schemas.microsoft.com/office/drawing/2014/main" id="{4FCB07AB-A463-4367-9E07-18FE4CDA54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289" y="5585713"/>
            <a:ext cx="675895" cy="6758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4.bp.blogspot.com/-2B11YR1daro/UyR6Rv64HBI/AAAAAAAAAYI/YsXQDYKPFqY/s1600/java8_logo_white.png">
            <a:extLst>
              <a:ext uri="{FF2B5EF4-FFF2-40B4-BE49-F238E27FC236}">
                <a16:creationId xmlns:a16="http://schemas.microsoft.com/office/drawing/2014/main" id="{D47E3081-2565-4703-AAE3-35E3843015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14" y="5438589"/>
            <a:ext cx="821087" cy="8767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upload.wikimedia.org/wikipedia/commons/thumb/a/a1/AJAX_logo_by_gengns.svg/2000px-AJAX_logo_by_gengns.svg.png">
            <a:extLst>
              <a:ext uri="{FF2B5EF4-FFF2-40B4-BE49-F238E27FC236}">
                <a16:creationId xmlns:a16="http://schemas.microsoft.com/office/drawing/2014/main" id="{4772A91B-AA52-47CF-BCBD-FBE26BAD4B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983" y="4174352"/>
            <a:ext cx="783772" cy="376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www.onjava.com/onjava/2007/08/16/graphics/logo.png">
            <a:extLst>
              <a:ext uri="{FF2B5EF4-FFF2-40B4-BE49-F238E27FC236}">
                <a16:creationId xmlns:a16="http://schemas.microsoft.com/office/drawing/2014/main" id="{A63DA5F7-C3BD-4518-9556-08407C1F91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9449" y="3998756"/>
            <a:ext cx="671936" cy="596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avaldes.com/wp-content/uploads/2014/11/Java.png?fcd5d2">
            <a:extLst>
              <a:ext uri="{FF2B5EF4-FFF2-40B4-BE49-F238E27FC236}">
                <a16:creationId xmlns:a16="http://schemas.microsoft.com/office/drawing/2014/main" id="{951EB411-FDCE-4DD2-B2DB-9942995D07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343" y="5043082"/>
            <a:ext cx="1092176" cy="4019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https://devops.sombras.es/wp-content/uploads/2016/05/apache.png">
            <a:extLst>
              <a:ext uri="{FF2B5EF4-FFF2-40B4-BE49-F238E27FC236}">
                <a16:creationId xmlns:a16="http://schemas.microsoft.com/office/drawing/2014/main" id="{4A75B200-3213-4093-B2EE-0F51988F0E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7672" y="4934527"/>
            <a:ext cx="1079840" cy="5997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1.bp.blogspot.com/-rRb-EptXVvM/Uu5yWvG-WwI/AAAAAAAAC8E/C73iIykO0mw/s1600/ejb-mini-logo.png">
            <a:extLst>
              <a:ext uri="{FF2B5EF4-FFF2-40B4-BE49-F238E27FC236}">
                <a16:creationId xmlns:a16="http://schemas.microsoft.com/office/drawing/2014/main" id="{D5FB1CDB-3AB5-4C29-A34F-8180E7F71CD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2280" y="4437242"/>
            <a:ext cx="661489" cy="952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appfuse.org/download/attachments/35/Logo_Spring_258x151.png?version=1&amp;modificationDate=1355066977000&amp;api=v2">
            <a:extLst>
              <a:ext uri="{FF2B5EF4-FFF2-40B4-BE49-F238E27FC236}">
                <a16:creationId xmlns:a16="http://schemas.microsoft.com/office/drawing/2014/main" id="{1D13CBEA-291D-4724-90CF-5547535CFFA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040" t="11459" r="11441" b="14368"/>
          <a:stretch/>
        </p:blipFill>
        <p:spPr bwMode="auto">
          <a:xfrm>
            <a:off x="2691107" y="3044643"/>
            <a:ext cx="1187914" cy="6652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eazycorner.com/wp-content/uploads/2015/08/j2ee-eazycorner.jpg">
            <a:extLst>
              <a:ext uri="{FF2B5EF4-FFF2-40B4-BE49-F238E27FC236}">
                <a16:creationId xmlns:a16="http://schemas.microsoft.com/office/drawing/2014/main" id="{F9A7CDD0-7C25-4A96-BB91-19F60A32F1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4846" y="3959131"/>
            <a:ext cx="1265168" cy="6652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meester.com/wp-content/uploads/Angular_logo.png">
            <a:extLst>
              <a:ext uri="{FF2B5EF4-FFF2-40B4-BE49-F238E27FC236}">
                <a16:creationId xmlns:a16="http://schemas.microsoft.com/office/drawing/2014/main" id="{9BDAAE0D-9478-4398-AF22-E445490DB39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473" t="4174" r="17158" b="20348"/>
          <a:stretch/>
        </p:blipFill>
        <p:spPr bwMode="auto">
          <a:xfrm>
            <a:off x="2225111" y="4016964"/>
            <a:ext cx="465996" cy="54956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a:extLst>
              <a:ext uri="{FF2B5EF4-FFF2-40B4-BE49-F238E27FC236}">
                <a16:creationId xmlns:a16="http://schemas.microsoft.com/office/drawing/2014/main" id="{EA003B04-6C26-4EB1-A1BC-4DB1B939A2E9}"/>
              </a:ext>
            </a:extLst>
          </p:cNvPr>
          <p:cNvSpPr/>
          <p:nvPr/>
        </p:nvSpPr>
        <p:spPr>
          <a:xfrm>
            <a:off x="4567615" y="2553088"/>
            <a:ext cx="7324012" cy="41271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3" name="TextBox 22">
            <a:extLst>
              <a:ext uri="{FF2B5EF4-FFF2-40B4-BE49-F238E27FC236}">
                <a16:creationId xmlns:a16="http://schemas.microsoft.com/office/drawing/2014/main" id="{7ED9DF08-54A8-4950-A050-BB0DA5C75D04}"/>
              </a:ext>
            </a:extLst>
          </p:cNvPr>
          <p:cNvSpPr txBox="1"/>
          <p:nvPr/>
        </p:nvSpPr>
        <p:spPr>
          <a:xfrm>
            <a:off x="5984617" y="2628064"/>
            <a:ext cx="4725007" cy="420564"/>
          </a:xfrm>
          <a:prstGeom prst="rect">
            <a:avLst/>
          </a:prstGeom>
          <a:noFill/>
        </p:spPr>
        <p:txBody>
          <a:bodyPr wrap="square" rtlCol="0">
            <a:spAutoFit/>
          </a:bodyPr>
          <a:lstStyle/>
          <a:p>
            <a:pPr algn="ctr">
              <a:spcBef>
                <a:spcPct val="0"/>
              </a:spcBef>
              <a:defRPr/>
            </a:pPr>
            <a:r>
              <a:rPr lang="en-US" sz="2133" b="1" dirty="0">
                <a:solidFill>
                  <a:srgbClr val="17A1CC">
                    <a:lumMod val="40000"/>
                    <a:lumOff val="60000"/>
                  </a:srgbClr>
                </a:solidFill>
                <a:latin typeface="Calibri"/>
              </a:rPr>
              <a:t>PRACTICE HIGHLIGHTS</a:t>
            </a:r>
          </a:p>
        </p:txBody>
      </p:sp>
      <p:sp>
        <p:nvSpPr>
          <p:cNvPr id="24" name="Rectangle 23">
            <a:extLst>
              <a:ext uri="{FF2B5EF4-FFF2-40B4-BE49-F238E27FC236}">
                <a16:creationId xmlns:a16="http://schemas.microsoft.com/office/drawing/2014/main" id="{43C74E34-AE47-466F-9409-FBA951E66C5C}"/>
              </a:ext>
            </a:extLst>
          </p:cNvPr>
          <p:cNvSpPr/>
          <p:nvPr/>
        </p:nvSpPr>
        <p:spPr>
          <a:xfrm>
            <a:off x="4353444" y="3275068"/>
            <a:ext cx="7720461" cy="3021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2" name="TextBox 21">
            <a:extLst>
              <a:ext uri="{FF2B5EF4-FFF2-40B4-BE49-F238E27FC236}">
                <a16:creationId xmlns:a16="http://schemas.microsoft.com/office/drawing/2014/main" id="{2F5A0CC9-B300-471C-9918-ECCB522AC5F0}"/>
              </a:ext>
            </a:extLst>
          </p:cNvPr>
          <p:cNvSpPr txBox="1"/>
          <p:nvPr/>
        </p:nvSpPr>
        <p:spPr>
          <a:xfrm>
            <a:off x="4434732" y="4140556"/>
            <a:ext cx="1949920" cy="1446935"/>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creative and innovative applications using Java, .NET, NodeJS technologies for different Domains</a:t>
            </a:r>
          </a:p>
        </p:txBody>
      </p:sp>
      <p:sp>
        <p:nvSpPr>
          <p:cNvPr id="25" name="TextBox 24">
            <a:extLst>
              <a:ext uri="{FF2B5EF4-FFF2-40B4-BE49-F238E27FC236}">
                <a16:creationId xmlns:a16="http://schemas.microsoft.com/office/drawing/2014/main" id="{E860B72B-CC05-41AE-A58E-DCEB67526178}"/>
              </a:ext>
            </a:extLst>
          </p:cNvPr>
          <p:cNvSpPr txBox="1"/>
          <p:nvPr/>
        </p:nvSpPr>
        <p:spPr>
          <a:xfrm>
            <a:off x="6451868" y="4149598"/>
            <a:ext cx="1948800" cy="769634"/>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Delivered 200+ projects using technologies</a:t>
            </a:r>
          </a:p>
        </p:txBody>
      </p:sp>
      <p:sp>
        <p:nvSpPr>
          <p:cNvPr id="26" name="TextBox 25">
            <a:extLst>
              <a:ext uri="{FF2B5EF4-FFF2-40B4-BE49-F238E27FC236}">
                <a16:creationId xmlns:a16="http://schemas.microsoft.com/office/drawing/2014/main" id="{53E9A544-B12A-4DDF-82AC-5760E9A4E195}"/>
              </a:ext>
            </a:extLst>
          </p:cNvPr>
          <p:cNvSpPr txBox="1"/>
          <p:nvPr/>
        </p:nvSpPr>
        <p:spPr>
          <a:xfrm>
            <a:off x="8235012" y="4156429"/>
            <a:ext cx="1948800" cy="1446935"/>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In-house, Natural Language based automation product named NLPro using Java</a:t>
            </a:r>
          </a:p>
        </p:txBody>
      </p:sp>
      <p:sp>
        <p:nvSpPr>
          <p:cNvPr id="27" name="TextBox 26">
            <a:extLst>
              <a:ext uri="{FF2B5EF4-FFF2-40B4-BE49-F238E27FC236}">
                <a16:creationId xmlns:a16="http://schemas.microsoft.com/office/drawing/2014/main" id="{BC43B121-B851-4485-BFC7-D1014EA31287}"/>
              </a:ext>
            </a:extLst>
          </p:cNvPr>
          <p:cNvSpPr txBox="1"/>
          <p:nvPr/>
        </p:nvSpPr>
        <p:spPr>
          <a:xfrm>
            <a:off x="10068741" y="4156368"/>
            <a:ext cx="1948800" cy="1898468"/>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Proven expertise in Application development, Application re-engineering and enhancement, migration, porting, maintenance</a:t>
            </a:r>
          </a:p>
        </p:txBody>
      </p:sp>
      <p:pic>
        <p:nvPicPr>
          <p:cNvPr id="28" name="Picture 5" descr="D:\Peter Jafrin\xoriant\xoriant-icons\9.png">
            <a:extLst>
              <a:ext uri="{FF2B5EF4-FFF2-40B4-BE49-F238E27FC236}">
                <a16:creationId xmlns:a16="http://schemas.microsoft.com/office/drawing/2014/main" id="{CBA290E8-E569-41AF-A4F6-C43312EBFB0F}"/>
              </a:ext>
            </a:extLst>
          </p:cNvPr>
          <p:cNvPicPr>
            <a:picLocks noChangeAspect="1" noChangeArrowheads="1"/>
          </p:cNvPicPr>
          <p:nvPr/>
        </p:nvPicPr>
        <p:blipFill>
          <a:blip r:embed="rId14" cstate="print">
            <a:biLevel thresh="50000"/>
            <a:extLst>
              <a:ext uri="{28A0092B-C50C-407E-A947-70E740481C1C}">
                <a14:useLocalDpi xmlns:a14="http://schemas.microsoft.com/office/drawing/2010/main" val="0"/>
              </a:ext>
            </a:extLst>
          </a:blip>
          <a:srcRect/>
          <a:stretch>
            <a:fillRect/>
          </a:stretch>
        </p:blipFill>
        <p:spPr bwMode="auto">
          <a:xfrm>
            <a:off x="5017967" y="3525953"/>
            <a:ext cx="444756" cy="403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D:\Peter Jafrin\xoriant\xoriant-icons\6.png">
            <a:extLst>
              <a:ext uri="{FF2B5EF4-FFF2-40B4-BE49-F238E27FC236}">
                <a16:creationId xmlns:a16="http://schemas.microsoft.com/office/drawing/2014/main" id="{7436E2A9-DFC2-4BA4-9ADE-4BB3DA2709B9}"/>
              </a:ext>
            </a:extLst>
          </p:cNvPr>
          <p:cNvPicPr>
            <a:picLocks noChangeAspect="1" noChangeArrowheads="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7019852" y="3544722"/>
            <a:ext cx="439045" cy="3664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D:\Peter Jafrin\xoriant\xoriant-icons\7.png">
            <a:extLst>
              <a:ext uri="{FF2B5EF4-FFF2-40B4-BE49-F238E27FC236}">
                <a16:creationId xmlns:a16="http://schemas.microsoft.com/office/drawing/2014/main" id="{0379773D-23EA-4BDF-907F-812FDE072024}"/>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val="0"/>
              </a:ext>
            </a:extLst>
          </a:blip>
          <a:srcRect/>
          <a:stretch>
            <a:fillRect/>
          </a:stretch>
        </p:blipFill>
        <p:spPr bwMode="auto">
          <a:xfrm>
            <a:off x="10819484" y="3494891"/>
            <a:ext cx="447312" cy="4660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6" descr="D:\Peter Jafrin\xoriant\xoriant-icons\graph-3.png">
            <a:extLst>
              <a:ext uri="{FF2B5EF4-FFF2-40B4-BE49-F238E27FC236}">
                <a16:creationId xmlns:a16="http://schemas.microsoft.com/office/drawing/2014/main" id="{F8338403-C227-46F9-8FEA-3889BE1F479E}"/>
              </a:ext>
            </a:extLst>
          </p:cNvPr>
          <p:cNvPicPr>
            <a:picLocks noChangeAspect="1" noChangeArrowheads="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8854965" y="3519578"/>
            <a:ext cx="562841" cy="4167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the Microsoft .NET Framework, and Why Is It Installed on My PC?">
            <a:extLst>
              <a:ext uri="{FF2B5EF4-FFF2-40B4-BE49-F238E27FC236}">
                <a16:creationId xmlns:a16="http://schemas.microsoft.com/office/drawing/2014/main" id="{AFA5E192-D656-2C4D-A7AA-4CD464B6977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434" y="3069737"/>
            <a:ext cx="973896" cy="835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close up of text over a white background">
            <a:extLst>
              <a:ext uri="{FF2B5EF4-FFF2-40B4-BE49-F238E27FC236}">
                <a16:creationId xmlns:a16="http://schemas.microsoft.com/office/drawing/2014/main" id="{87EF3AC3-24DE-0C47-8D6E-B6DF1A9131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52101" y="3062784"/>
            <a:ext cx="1058568" cy="81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296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Practice</a:t>
            </a:r>
          </a:p>
        </p:txBody>
      </p:sp>
      <p:pic>
        <p:nvPicPr>
          <p:cNvPr id="6" name="Picture 2" descr="https://download.tizen.org/misc/Tizen-Brand/01-Primary-Assets/Lockup/On-Light/01-RGB/Tizen-Lockup-On-Light-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2183" y="5888313"/>
            <a:ext cx="1256360" cy="416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Mayuri\PPTs\Outback Mobile Capabilities\qt-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42514" y="5028547"/>
            <a:ext cx="757401" cy="568056"/>
          </a:xfrm>
          <a:prstGeom prst="rect">
            <a:avLst/>
          </a:prstGeom>
          <a:noFill/>
          <a:effectLst/>
        </p:spPr>
      </p:pic>
      <p:pic>
        <p:nvPicPr>
          <p:cNvPr id="8" name="Picture 2" descr="Image result for Sencha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8206" y="3286940"/>
            <a:ext cx="1380845" cy="51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Blackberry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0398" y="5040951"/>
            <a:ext cx="573716" cy="5737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Microsoft firefox OS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9712" y="5825451"/>
            <a:ext cx="534155" cy="5341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PhoneGap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60960" y="4869245"/>
            <a:ext cx="798793" cy="798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5 icon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9873" y="4734895"/>
            <a:ext cx="726176" cy="726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CSS HTML icon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653" y="5388823"/>
            <a:ext cx="517684" cy="726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for windows phone logo png transparent backgroun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0487" y="5814426"/>
            <a:ext cx="585891" cy="5851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Image result for Android logo png transparent backgroun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8444" y="3302144"/>
            <a:ext cx="664496" cy="6644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Image result for Flurry logo png transparent backgroun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175" y="4266954"/>
            <a:ext cx="1886755" cy="4499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xamari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33600" y="3864036"/>
            <a:ext cx="1696203" cy="7114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439808" y="3415627"/>
            <a:ext cx="763336" cy="437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p:cNvSpPr txBox="1">
            <a:spLocks/>
          </p:cNvSpPr>
          <p:nvPr/>
        </p:nvSpPr>
        <p:spPr>
          <a:xfrm>
            <a:off x="0" y="2344049"/>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a:lnSpc>
                <a:spcPct val="110000"/>
              </a:lnSpc>
              <a:buNone/>
            </a:pPr>
            <a:r>
              <a:rPr lang="en-US" sz="1867" b="1" dirty="0"/>
              <a:t>KEY TECHNOLOGIES</a:t>
            </a:r>
          </a:p>
        </p:txBody>
      </p:sp>
      <p:sp>
        <p:nvSpPr>
          <p:cNvPr id="56" name="Freeform 6"/>
          <p:cNvSpPr>
            <a:spLocks/>
          </p:cNvSpPr>
          <p:nvPr/>
        </p:nvSpPr>
        <p:spPr bwMode="auto">
          <a:xfrm>
            <a:off x="5647632" y="2818707"/>
            <a:ext cx="5680435" cy="3226213"/>
          </a:xfrm>
          <a:custGeom>
            <a:avLst/>
            <a:gdLst>
              <a:gd name="T0" fmla="*/ 4 w 2721"/>
              <a:gd name="T1" fmla="*/ 0 h 1531"/>
              <a:gd name="T2" fmla="*/ 2717 w 2721"/>
              <a:gd name="T3" fmla="*/ 0 h 1531"/>
              <a:gd name="T4" fmla="*/ 2721 w 2721"/>
              <a:gd name="T5" fmla="*/ 4 h 1531"/>
              <a:gd name="T6" fmla="*/ 2721 w 2721"/>
              <a:gd name="T7" fmla="*/ 1527 h 1531"/>
              <a:gd name="T8" fmla="*/ 2717 w 2721"/>
              <a:gd name="T9" fmla="*/ 1531 h 1531"/>
              <a:gd name="T10" fmla="*/ 4 w 2721"/>
              <a:gd name="T11" fmla="*/ 1531 h 1531"/>
              <a:gd name="T12" fmla="*/ 0 w 2721"/>
              <a:gd name="T13" fmla="*/ 1527 h 1531"/>
              <a:gd name="T14" fmla="*/ 0 w 2721"/>
              <a:gd name="T15" fmla="*/ 4 h 1531"/>
              <a:gd name="T16" fmla="*/ 4 w 2721"/>
              <a:gd name="T17"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1" h="1531">
                <a:moveTo>
                  <a:pt x="4" y="0"/>
                </a:moveTo>
                <a:cubicBezTo>
                  <a:pt x="2717" y="0"/>
                  <a:pt x="2717" y="0"/>
                  <a:pt x="2717" y="0"/>
                </a:cubicBezTo>
                <a:cubicBezTo>
                  <a:pt x="2719" y="0"/>
                  <a:pt x="2721" y="2"/>
                  <a:pt x="2721" y="4"/>
                </a:cubicBezTo>
                <a:cubicBezTo>
                  <a:pt x="2721" y="1527"/>
                  <a:pt x="2721" y="1527"/>
                  <a:pt x="2721" y="1527"/>
                </a:cubicBezTo>
                <a:cubicBezTo>
                  <a:pt x="2721" y="1529"/>
                  <a:pt x="2719" y="1531"/>
                  <a:pt x="2717" y="1531"/>
                </a:cubicBezTo>
                <a:cubicBezTo>
                  <a:pt x="4" y="1531"/>
                  <a:pt x="4" y="1531"/>
                  <a:pt x="4" y="1531"/>
                </a:cubicBezTo>
                <a:cubicBezTo>
                  <a:pt x="1" y="1531"/>
                  <a:pt x="0" y="1529"/>
                  <a:pt x="0" y="1527"/>
                </a:cubicBezTo>
                <a:cubicBezTo>
                  <a:pt x="0" y="4"/>
                  <a:pt x="0" y="4"/>
                  <a:pt x="0" y="4"/>
                </a:cubicBezTo>
                <a:cubicBezTo>
                  <a:pt x="0" y="2"/>
                  <a:pt x="1"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Freeform 56"/>
          <p:cNvSpPr>
            <a:spLocks/>
          </p:cNvSpPr>
          <p:nvPr/>
        </p:nvSpPr>
        <p:spPr bwMode="auto">
          <a:xfrm>
            <a:off x="5384800" y="2388818"/>
            <a:ext cx="6321056" cy="3986583"/>
          </a:xfrm>
          <a:custGeom>
            <a:avLst/>
            <a:gdLst>
              <a:gd name="connsiteX0" fmla="*/ 420168 w 6321056"/>
              <a:gd name="connsiteY0" fmla="*/ 443537 h 3986583"/>
              <a:gd name="connsiteX1" fmla="*/ 412043 w 6321056"/>
              <a:gd name="connsiteY1" fmla="*/ 451663 h 3986583"/>
              <a:gd name="connsiteX2" fmla="*/ 412043 w 6321056"/>
              <a:gd name="connsiteY2" fmla="*/ 3545419 h 3986583"/>
              <a:gd name="connsiteX3" fmla="*/ 420168 w 6321056"/>
              <a:gd name="connsiteY3" fmla="*/ 3553544 h 3986583"/>
              <a:gd name="connsiteX4" fmla="*/ 5931070 w 6321056"/>
              <a:gd name="connsiteY4" fmla="*/ 3553544 h 3986583"/>
              <a:gd name="connsiteX5" fmla="*/ 5939195 w 6321056"/>
              <a:gd name="connsiteY5" fmla="*/ 3545419 h 3986583"/>
              <a:gd name="connsiteX6" fmla="*/ 5939195 w 6321056"/>
              <a:gd name="connsiteY6" fmla="*/ 451663 h 3986583"/>
              <a:gd name="connsiteX7" fmla="*/ 5931070 w 6321056"/>
              <a:gd name="connsiteY7" fmla="*/ 443537 h 3986583"/>
              <a:gd name="connsiteX8" fmla="*/ 420168 w 6321056"/>
              <a:gd name="connsiteY8" fmla="*/ 443537 h 3986583"/>
              <a:gd name="connsiteX9" fmla="*/ 113747 w 6321056"/>
              <a:gd name="connsiteY9" fmla="*/ 0 h 3986583"/>
              <a:gd name="connsiteX10" fmla="*/ 6207310 w 6321056"/>
              <a:gd name="connsiteY10" fmla="*/ 0 h 3986583"/>
              <a:gd name="connsiteX11" fmla="*/ 6321056 w 6321056"/>
              <a:gd name="connsiteY11" fmla="*/ 113786 h 3986583"/>
              <a:gd name="connsiteX12" fmla="*/ 6321056 w 6321056"/>
              <a:gd name="connsiteY12" fmla="*/ 3872797 h 3986583"/>
              <a:gd name="connsiteX13" fmla="*/ 6207310 w 6321056"/>
              <a:gd name="connsiteY13" fmla="*/ 3986583 h 3986583"/>
              <a:gd name="connsiteX14" fmla="*/ 113747 w 6321056"/>
              <a:gd name="connsiteY14" fmla="*/ 3986583 h 3986583"/>
              <a:gd name="connsiteX15" fmla="*/ 0 w 6321056"/>
              <a:gd name="connsiteY15" fmla="*/ 3872797 h 3986583"/>
              <a:gd name="connsiteX16" fmla="*/ 0 w 6321056"/>
              <a:gd name="connsiteY16" fmla="*/ 113786 h 3986583"/>
              <a:gd name="connsiteX17" fmla="*/ 113747 w 6321056"/>
              <a:gd name="connsiteY17" fmla="*/ 0 h 398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21056" h="3986583">
                <a:moveTo>
                  <a:pt x="420168" y="443537"/>
                </a:moveTo>
                <a:cubicBezTo>
                  <a:pt x="414074" y="443537"/>
                  <a:pt x="412043" y="447600"/>
                  <a:pt x="412043" y="451663"/>
                </a:cubicBezTo>
                <a:cubicBezTo>
                  <a:pt x="412043" y="451663"/>
                  <a:pt x="412043" y="451663"/>
                  <a:pt x="412043" y="3545419"/>
                </a:cubicBezTo>
                <a:cubicBezTo>
                  <a:pt x="412043" y="3549481"/>
                  <a:pt x="414074" y="3553544"/>
                  <a:pt x="420168" y="3553544"/>
                </a:cubicBezTo>
                <a:cubicBezTo>
                  <a:pt x="420168" y="3553544"/>
                  <a:pt x="420168" y="3553544"/>
                  <a:pt x="5931070" y="3553544"/>
                </a:cubicBezTo>
                <a:cubicBezTo>
                  <a:pt x="5935133" y="3553544"/>
                  <a:pt x="5939195" y="3549481"/>
                  <a:pt x="5939195" y="3545419"/>
                </a:cubicBezTo>
                <a:cubicBezTo>
                  <a:pt x="5939195" y="3545419"/>
                  <a:pt x="5939195" y="3545419"/>
                  <a:pt x="5939195" y="451663"/>
                </a:cubicBezTo>
                <a:cubicBezTo>
                  <a:pt x="5939195" y="447600"/>
                  <a:pt x="5935133" y="443537"/>
                  <a:pt x="5931070" y="443537"/>
                </a:cubicBezTo>
                <a:cubicBezTo>
                  <a:pt x="5931070" y="443537"/>
                  <a:pt x="5931070" y="443537"/>
                  <a:pt x="420168" y="443537"/>
                </a:cubicBezTo>
                <a:close/>
                <a:moveTo>
                  <a:pt x="113747" y="0"/>
                </a:moveTo>
                <a:cubicBezTo>
                  <a:pt x="6207310" y="0"/>
                  <a:pt x="6207310" y="0"/>
                  <a:pt x="6207310" y="0"/>
                </a:cubicBezTo>
                <a:cubicBezTo>
                  <a:pt x="6270277" y="0"/>
                  <a:pt x="6321056" y="50798"/>
                  <a:pt x="6321056" y="113786"/>
                </a:cubicBezTo>
                <a:cubicBezTo>
                  <a:pt x="6321056" y="3872797"/>
                  <a:pt x="6321056" y="3872797"/>
                  <a:pt x="6321056" y="3872797"/>
                </a:cubicBezTo>
                <a:cubicBezTo>
                  <a:pt x="6321056" y="3935786"/>
                  <a:pt x="6270277" y="3986583"/>
                  <a:pt x="6207310" y="3986583"/>
                </a:cubicBezTo>
                <a:cubicBezTo>
                  <a:pt x="113747" y="3986583"/>
                  <a:pt x="113747" y="3986583"/>
                  <a:pt x="113747" y="3986583"/>
                </a:cubicBezTo>
                <a:cubicBezTo>
                  <a:pt x="50780" y="3986583"/>
                  <a:pt x="0" y="3935786"/>
                  <a:pt x="0" y="3872797"/>
                </a:cubicBezTo>
                <a:cubicBezTo>
                  <a:pt x="0" y="113786"/>
                  <a:pt x="0" y="113786"/>
                  <a:pt x="0" y="113786"/>
                </a:cubicBezTo>
                <a:cubicBezTo>
                  <a:pt x="0" y="50798"/>
                  <a:pt x="50780" y="0"/>
                  <a:pt x="113747"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en-US" sz="2400" dirty="0"/>
          </a:p>
        </p:txBody>
      </p:sp>
      <p:sp>
        <p:nvSpPr>
          <p:cNvPr id="58" name="Rectangle 57"/>
          <p:cNvSpPr/>
          <p:nvPr/>
        </p:nvSpPr>
        <p:spPr>
          <a:xfrm>
            <a:off x="8111060" y="4440093"/>
            <a:ext cx="1331259" cy="1304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bg1"/>
              </a:solidFill>
            </a:endParaRPr>
          </a:p>
          <a:p>
            <a:pPr algn="ctr"/>
            <a:endParaRPr lang="en-US" sz="1600" dirty="0">
              <a:solidFill>
                <a:schemeClr val="bg1"/>
              </a:solidFill>
            </a:endParaRPr>
          </a:p>
          <a:p>
            <a:pPr algn="ctr"/>
            <a:r>
              <a:rPr lang="en-US" sz="1600" dirty="0">
                <a:solidFill>
                  <a:schemeClr val="bg1"/>
                </a:solidFill>
              </a:rPr>
              <a:t>POST DEPLOYMENT</a:t>
            </a:r>
          </a:p>
        </p:txBody>
      </p:sp>
      <p:sp>
        <p:nvSpPr>
          <p:cNvPr id="59" name="Rectangle 58"/>
          <p:cNvSpPr/>
          <p:nvPr/>
        </p:nvSpPr>
        <p:spPr>
          <a:xfrm>
            <a:off x="8717282" y="3000413"/>
            <a:ext cx="2458719" cy="1304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3973"/>
            <a:endParaRPr lang="en-US" sz="1467" dirty="0">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920605" y="4445972"/>
            <a:ext cx="2035600" cy="129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65" name="Rectangle 64"/>
          <p:cNvSpPr/>
          <p:nvPr/>
        </p:nvSpPr>
        <p:spPr>
          <a:xfrm>
            <a:off x="5905718" y="3001258"/>
            <a:ext cx="2639609" cy="13043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Rectangle 71"/>
          <p:cNvSpPr/>
          <p:nvPr/>
        </p:nvSpPr>
        <p:spPr>
          <a:xfrm>
            <a:off x="9551354" y="4439247"/>
            <a:ext cx="1624647" cy="13043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endParaRPr lang="en-US" sz="1600" dirty="0">
              <a:solidFill>
                <a:schemeClr val="bg1"/>
              </a:solidFill>
            </a:endParaRPr>
          </a:p>
          <a:p>
            <a:pPr algn="ctr"/>
            <a:r>
              <a:rPr lang="en-US" sz="1600" dirty="0">
                <a:solidFill>
                  <a:schemeClr val="bg1"/>
                </a:solidFill>
              </a:rPr>
              <a:t>DEVICE MANAGEMENT</a:t>
            </a:r>
          </a:p>
        </p:txBody>
      </p:sp>
      <p:sp>
        <p:nvSpPr>
          <p:cNvPr id="77" name="TextBox 76"/>
          <p:cNvSpPr txBox="1"/>
          <p:nvPr/>
        </p:nvSpPr>
        <p:spPr>
          <a:xfrm>
            <a:off x="5791200" y="3749190"/>
            <a:ext cx="2850075" cy="338554"/>
          </a:xfrm>
          <a:prstGeom prst="rect">
            <a:avLst/>
          </a:prstGeom>
          <a:noFill/>
        </p:spPr>
        <p:txBody>
          <a:bodyPr wrap="square" rtlCol="0" anchor="ctr">
            <a:spAutoFit/>
          </a:bodyPr>
          <a:lstStyle/>
          <a:p>
            <a:pPr algn="ctr"/>
            <a:r>
              <a:rPr lang="en-US" sz="1600" dirty="0">
                <a:solidFill>
                  <a:schemeClr val="bg1"/>
                </a:solidFill>
              </a:rPr>
              <a:t>APPLICATIONS MANAGEMENT </a:t>
            </a:r>
          </a:p>
        </p:txBody>
      </p:sp>
      <p:sp>
        <p:nvSpPr>
          <p:cNvPr id="78" name="TextBox 77"/>
          <p:cNvSpPr txBox="1"/>
          <p:nvPr/>
        </p:nvSpPr>
        <p:spPr>
          <a:xfrm>
            <a:off x="9245600" y="3749191"/>
            <a:ext cx="1437405" cy="338554"/>
          </a:xfrm>
          <a:prstGeom prst="rect">
            <a:avLst/>
          </a:prstGeom>
          <a:noFill/>
        </p:spPr>
        <p:txBody>
          <a:bodyPr wrap="square" rtlCol="0" anchor="ctr">
            <a:spAutoFit/>
          </a:bodyPr>
          <a:lstStyle/>
          <a:p>
            <a:pPr algn="ctr"/>
            <a:r>
              <a:rPr lang="en-US" sz="1600" dirty="0">
                <a:solidFill>
                  <a:schemeClr val="bg1"/>
                </a:solidFill>
              </a:rPr>
              <a:t>TESTING</a:t>
            </a:r>
          </a:p>
        </p:txBody>
      </p:sp>
      <p:sp>
        <p:nvSpPr>
          <p:cNvPr id="79" name="TextBox 78"/>
          <p:cNvSpPr txBox="1"/>
          <p:nvPr/>
        </p:nvSpPr>
        <p:spPr>
          <a:xfrm>
            <a:off x="6344436" y="5171590"/>
            <a:ext cx="1187939" cy="338554"/>
          </a:xfrm>
          <a:prstGeom prst="rect">
            <a:avLst/>
          </a:prstGeom>
          <a:noFill/>
        </p:spPr>
        <p:txBody>
          <a:bodyPr wrap="square" rtlCol="0" anchor="ctr">
            <a:spAutoFit/>
          </a:bodyPr>
          <a:lstStyle/>
          <a:p>
            <a:pPr algn="ctr"/>
            <a:r>
              <a:rPr lang="en-US" sz="1600" dirty="0">
                <a:solidFill>
                  <a:schemeClr val="bg1"/>
                </a:solidFill>
              </a:rPr>
              <a:t>SECURITY</a:t>
            </a:r>
          </a:p>
        </p:txBody>
      </p:sp>
      <p:sp>
        <p:nvSpPr>
          <p:cNvPr id="183" name="Rectangle 182"/>
          <p:cNvSpPr/>
          <p:nvPr/>
        </p:nvSpPr>
        <p:spPr>
          <a:xfrm>
            <a:off x="433872" y="1092200"/>
            <a:ext cx="11046928" cy="666977"/>
          </a:xfrm>
          <a:prstGeom prst="rect">
            <a:avLst/>
          </a:prstGeom>
        </p:spPr>
        <p:txBody>
          <a:bodyPr wrap="square">
            <a:spAutoFit/>
          </a:bodyPr>
          <a:lstStyle/>
          <a:p>
            <a:pPr algn="ctr"/>
            <a:r>
              <a:rPr lang="en-US" sz="1867" i="1" dirty="0">
                <a:solidFill>
                  <a:schemeClr val="accent5">
                    <a:lumMod val="75000"/>
                  </a:schemeClr>
                </a:solidFill>
              </a:rPr>
              <a:t>ideyaLabs provides a holistic approach to first understanding the requirement, evaluating various technologies and then implementing a mobility solution that provides a significant ROI to our customers.</a:t>
            </a:r>
          </a:p>
        </p:txBody>
      </p:sp>
      <p:pic>
        <p:nvPicPr>
          <p:cNvPr id="184" name="Picture 2" descr="Image result for facebook react tool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22340" y="2829928"/>
            <a:ext cx="497109" cy="497109"/>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Image result for cordov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3566" y="2819467"/>
            <a:ext cx="1479513" cy="440331"/>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8" descr="Image result for kendoUI"/>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9208"/>
          <a:stretch/>
        </p:blipFill>
        <p:spPr bwMode="auto">
          <a:xfrm>
            <a:off x="3744825" y="4142591"/>
            <a:ext cx="552777" cy="501875"/>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0" descr="Image result for rabbitmq"/>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3671" y="2844487"/>
            <a:ext cx="1121339" cy="415311"/>
          </a:xfrm>
          <a:prstGeom prst="rect">
            <a:avLst/>
          </a:prstGeom>
          <a:noFill/>
          <a:extLst>
            <a:ext uri="{909E8E84-426E-40DD-AFC4-6F175D3DCCD1}">
              <a14:hiddenFill xmlns:a14="http://schemas.microsoft.com/office/drawing/2010/main">
                <a:solidFill>
                  <a:srgbClr val="FFFFFF"/>
                </a:solidFill>
              </a14:hiddenFill>
            </a:ext>
          </a:extLst>
        </p:spPr>
      </p:pic>
      <p:sp>
        <p:nvSpPr>
          <p:cNvPr id="68" name="Oval 7">
            <a:extLst>
              <a:ext uri="{FF2B5EF4-FFF2-40B4-BE49-F238E27FC236}">
                <a16:creationId xmlns:a16="http://schemas.microsoft.com/office/drawing/2014/main" id="{61E302AF-CDE4-4D7B-9131-6D95EBB0EDFE}"/>
              </a:ext>
            </a:extLst>
          </p:cNvPr>
          <p:cNvSpPr>
            <a:spLocks noChangeArrowheads="1"/>
          </p:cNvSpPr>
          <p:nvPr/>
        </p:nvSpPr>
        <p:spPr bwMode="auto">
          <a:xfrm>
            <a:off x="5485705" y="4240125"/>
            <a:ext cx="194009" cy="20081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 name="Freeform 26"/>
          <p:cNvSpPr>
            <a:spLocks noEditPoints="1"/>
          </p:cNvSpPr>
          <p:nvPr/>
        </p:nvSpPr>
        <p:spPr bwMode="auto">
          <a:xfrm>
            <a:off x="6897775" y="3152694"/>
            <a:ext cx="490456" cy="418317"/>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grpSp>
        <p:nvGrpSpPr>
          <p:cNvPr id="69" name="Group 68"/>
          <p:cNvGrpSpPr/>
          <p:nvPr/>
        </p:nvGrpSpPr>
        <p:grpSpPr>
          <a:xfrm>
            <a:off x="9670891" y="3168305"/>
            <a:ext cx="489109" cy="422191"/>
            <a:chOff x="3693306" y="1956577"/>
            <a:chExt cx="950910" cy="608013"/>
          </a:xfrm>
          <a:solidFill>
            <a:schemeClr val="bg1"/>
          </a:solidFill>
        </p:grpSpPr>
        <p:sp>
          <p:nvSpPr>
            <p:cNvPr id="70" name="Freeform 63"/>
            <p:cNvSpPr>
              <a:spLocks noEditPoints="1"/>
            </p:cNvSpPr>
            <p:nvPr/>
          </p:nvSpPr>
          <p:spPr bwMode="auto">
            <a:xfrm>
              <a:off x="3693306" y="1956577"/>
              <a:ext cx="950910" cy="608013"/>
            </a:xfrm>
            <a:custGeom>
              <a:avLst/>
              <a:gdLst>
                <a:gd name="T0" fmla="*/ 551 w 599"/>
                <a:gd name="T1" fmla="*/ 168 h 383"/>
                <a:gd name="T2" fmla="*/ 543 w 599"/>
                <a:gd name="T3" fmla="*/ 168 h 383"/>
                <a:gd name="T4" fmla="*/ 537 w 599"/>
                <a:gd name="T5" fmla="*/ 171 h 383"/>
                <a:gd name="T6" fmla="*/ 532 w 599"/>
                <a:gd name="T7" fmla="*/ 177 h 383"/>
                <a:gd name="T8" fmla="*/ 529 w 599"/>
                <a:gd name="T9" fmla="*/ 184 h 383"/>
                <a:gd name="T10" fmla="*/ 527 w 599"/>
                <a:gd name="T11" fmla="*/ 190 h 383"/>
                <a:gd name="T12" fmla="*/ 529 w 599"/>
                <a:gd name="T13" fmla="*/ 198 h 383"/>
                <a:gd name="T14" fmla="*/ 532 w 599"/>
                <a:gd name="T15" fmla="*/ 205 h 383"/>
                <a:gd name="T16" fmla="*/ 537 w 599"/>
                <a:gd name="T17" fmla="*/ 209 h 383"/>
                <a:gd name="T18" fmla="*/ 543 w 599"/>
                <a:gd name="T19" fmla="*/ 214 h 383"/>
                <a:gd name="T20" fmla="*/ 551 w 599"/>
                <a:gd name="T21" fmla="*/ 214 h 383"/>
                <a:gd name="T22" fmla="*/ 559 w 599"/>
                <a:gd name="T23" fmla="*/ 214 h 383"/>
                <a:gd name="T24" fmla="*/ 566 w 599"/>
                <a:gd name="T25" fmla="*/ 209 h 383"/>
                <a:gd name="T26" fmla="*/ 571 w 599"/>
                <a:gd name="T27" fmla="*/ 205 h 383"/>
                <a:gd name="T28" fmla="*/ 574 w 599"/>
                <a:gd name="T29" fmla="*/ 198 h 383"/>
                <a:gd name="T30" fmla="*/ 575 w 599"/>
                <a:gd name="T31" fmla="*/ 190 h 383"/>
                <a:gd name="T32" fmla="*/ 574 w 599"/>
                <a:gd name="T33" fmla="*/ 184 h 383"/>
                <a:gd name="T34" fmla="*/ 571 w 599"/>
                <a:gd name="T35" fmla="*/ 177 h 383"/>
                <a:gd name="T36" fmla="*/ 566 w 599"/>
                <a:gd name="T37" fmla="*/ 171 h 383"/>
                <a:gd name="T38" fmla="*/ 559 w 599"/>
                <a:gd name="T39" fmla="*/ 168 h 383"/>
                <a:gd name="T40" fmla="*/ 551 w 599"/>
                <a:gd name="T41" fmla="*/ 168 h 383"/>
                <a:gd name="T42" fmla="*/ 48 w 599"/>
                <a:gd name="T43" fmla="*/ 36 h 383"/>
                <a:gd name="T44" fmla="*/ 48 w 599"/>
                <a:gd name="T45" fmla="*/ 348 h 383"/>
                <a:gd name="T46" fmla="*/ 503 w 599"/>
                <a:gd name="T47" fmla="*/ 348 h 383"/>
                <a:gd name="T48" fmla="*/ 503 w 599"/>
                <a:gd name="T49" fmla="*/ 36 h 383"/>
                <a:gd name="T50" fmla="*/ 48 w 599"/>
                <a:gd name="T51" fmla="*/ 36 h 383"/>
                <a:gd name="T52" fmla="*/ 36 w 599"/>
                <a:gd name="T53" fmla="*/ 0 h 383"/>
                <a:gd name="T54" fmla="*/ 562 w 599"/>
                <a:gd name="T55" fmla="*/ 0 h 383"/>
                <a:gd name="T56" fmla="*/ 577 w 599"/>
                <a:gd name="T57" fmla="*/ 2 h 383"/>
                <a:gd name="T58" fmla="*/ 588 w 599"/>
                <a:gd name="T59" fmla="*/ 10 h 383"/>
                <a:gd name="T60" fmla="*/ 596 w 599"/>
                <a:gd name="T61" fmla="*/ 21 h 383"/>
                <a:gd name="T62" fmla="*/ 599 w 599"/>
                <a:gd name="T63" fmla="*/ 36 h 383"/>
                <a:gd name="T64" fmla="*/ 599 w 599"/>
                <a:gd name="T65" fmla="*/ 348 h 383"/>
                <a:gd name="T66" fmla="*/ 596 w 599"/>
                <a:gd name="T67" fmla="*/ 362 h 383"/>
                <a:gd name="T68" fmla="*/ 588 w 599"/>
                <a:gd name="T69" fmla="*/ 373 h 383"/>
                <a:gd name="T70" fmla="*/ 577 w 599"/>
                <a:gd name="T71" fmla="*/ 382 h 383"/>
                <a:gd name="T72" fmla="*/ 562 w 599"/>
                <a:gd name="T73" fmla="*/ 383 h 383"/>
                <a:gd name="T74" fmla="*/ 36 w 599"/>
                <a:gd name="T75" fmla="*/ 383 h 383"/>
                <a:gd name="T76" fmla="*/ 23 w 599"/>
                <a:gd name="T77" fmla="*/ 382 h 383"/>
                <a:gd name="T78" fmla="*/ 10 w 599"/>
                <a:gd name="T79" fmla="*/ 373 h 383"/>
                <a:gd name="T80" fmla="*/ 3 w 599"/>
                <a:gd name="T81" fmla="*/ 362 h 383"/>
                <a:gd name="T82" fmla="*/ 0 w 599"/>
                <a:gd name="T83" fmla="*/ 348 h 383"/>
                <a:gd name="T84" fmla="*/ 0 w 599"/>
                <a:gd name="T85" fmla="*/ 36 h 383"/>
                <a:gd name="T86" fmla="*/ 3 w 599"/>
                <a:gd name="T87" fmla="*/ 21 h 383"/>
                <a:gd name="T88" fmla="*/ 10 w 599"/>
                <a:gd name="T89" fmla="*/ 10 h 383"/>
                <a:gd name="T90" fmla="*/ 23 w 599"/>
                <a:gd name="T91" fmla="*/ 2 h 383"/>
                <a:gd name="T92" fmla="*/ 36 w 599"/>
                <a:gd name="T9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 h="383">
                  <a:moveTo>
                    <a:pt x="551" y="168"/>
                  </a:moveTo>
                  <a:lnTo>
                    <a:pt x="543" y="168"/>
                  </a:lnTo>
                  <a:lnTo>
                    <a:pt x="537" y="171"/>
                  </a:lnTo>
                  <a:lnTo>
                    <a:pt x="532" y="177"/>
                  </a:lnTo>
                  <a:lnTo>
                    <a:pt x="529" y="184"/>
                  </a:lnTo>
                  <a:lnTo>
                    <a:pt x="527" y="190"/>
                  </a:lnTo>
                  <a:lnTo>
                    <a:pt x="529" y="198"/>
                  </a:lnTo>
                  <a:lnTo>
                    <a:pt x="532" y="205"/>
                  </a:lnTo>
                  <a:lnTo>
                    <a:pt x="537" y="209"/>
                  </a:lnTo>
                  <a:lnTo>
                    <a:pt x="543" y="214"/>
                  </a:lnTo>
                  <a:lnTo>
                    <a:pt x="551" y="214"/>
                  </a:lnTo>
                  <a:lnTo>
                    <a:pt x="559" y="214"/>
                  </a:lnTo>
                  <a:lnTo>
                    <a:pt x="566" y="209"/>
                  </a:lnTo>
                  <a:lnTo>
                    <a:pt x="571" y="205"/>
                  </a:lnTo>
                  <a:lnTo>
                    <a:pt x="574" y="198"/>
                  </a:lnTo>
                  <a:lnTo>
                    <a:pt x="575" y="190"/>
                  </a:lnTo>
                  <a:lnTo>
                    <a:pt x="574" y="184"/>
                  </a:lnTo>
                  <a:lnTo>
                    <a:pt x="571" y="177"/>
                  </a:lnTo>
                  <a:lnTo>
                    <a:pt x="566" y="171"/>
                  </a:lnTo>
                  <a:lnTo>
                    <a:pt x="559" y="168"/>
                  </a:lnTo>
                  <a:lnTo>
                    <a:pt x="551" y="168"/>
                  </a:lnTo>
                  <a:close/>
                  <a:moveTo>
                    <a:pt x="48" y="36"/>
                  </a:moveTo>
                  <a:lnTo>
                    <a:pt x="48" y="348"/>
                  </a:lnTo>
                  <a:lnTo>
                    <a:pt x="503" y="348"/>
                  </a:lnTo>
                  <a:lnTo>
                    <a:pt x="503" y="36"/>
                  </a:lnTo>
                  <a:lnTo>
                    <a:pt x="48" y="36"/>
                  </a:lnTo>
                  <a:close/>
                  <a:moveTo>
                    <a:pt x="36" y="0"/>
                  </a:moveTo>
                  <a:lnTo>
                    <a:pt x="562" y="0"/>
                  </a:lnTo>
                  <a:lnTo>
                    <a:pt x="577" y="2"/>
                  </a:lnTo>
                  <a:lnTo>
                    <a:pt x="588" y="10"/>
                  </a:lnTo>
                  <a:lnTo>
                    <a:pt x="596" y="21"/>
                  </a:lnTo>
                  <a:lnTo>
                    <a:pt x="599" y="36"/>
                  </a:lnTo>
                  <a:lnTo>
                    <a:pt x="599" y="348"/>
                  </a:lnTo>
                  <a:lnTo>
                    <a:pt x="596" y="362"/>
                  </a:lnTo>
                  <a:lnTo>
                    <a:pt x="588" y="373"/>
                  </a:lnTo>
                  <a:lnTo>
                    <a:pt x="577" y="382"/>
                  </a:lnTo>
                  <a:lnTo>
                    <a:pt x="562" y="383"/>
                  </a:lnTo>
                  <a:lnTo>
                    <a:pt x="36" y="383"/>
                  </a:lnTo>
                  <a:lnTo>
                    <a:pt x="23" y="382"/>
                  </a:lnTo>
                  <a:lnTo>
                    <a:pt x="10" y="373"/>
                  </a:lnTo>
                  <a:lnTo>
                    <a:pt x="3" y="362"/>
                  </a:lnTo>
                  <a:lnTo>
                    <a:pt x="0" y="348"/>
                  </a:lnTo>
                  <a:lnTo>
                    <a:pt x="0" y="36"/>
                  </a:lnTo>
                  <a:lnTo>
                    <a:pt x="3" y="21"/>
                  </a:lnTo>
                  <a:lnTo>
                    <a:pt x="10" y="10"/>
                  </a:lnTo>
                  <a:lnTo>
                    <a:pt x="23" y="2"/>
                  </a:lnTo>
                  <a:lnTo>
                    <a:pt x="3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1" name="Freeform 64"/>
            <p:cNvSpPr>
              <a:spLocks/>
            </p:cNvSpPr>
            <p:nvPr/>
          </p:nvSpPr>
          <p:spPr bwMode="auto">
            <a:xfrm>
              <a:off x="3902145" y="2077302"/>
              <a:ext cx="471485" cy="146050"/>
            </a:xfrm>
            <a:custGeom>
              <a:avLst/>
              <a:gdLst>
                <a:gd name="T0" fmla="*/ 103 w 297"/>
                <a:gd name="T1" fmla="*/ 0 h 92"/>
                <a:gd name="T2" fmla="*/ 108 w 297"/>
                <a:gd name="T3" fmla="*/ 0 h 92"/>
                <a:gd name="T4" fmla="*/ 111 w 297"/>
                <a:gd name="T5" fmla="*/ 2 h 92"/>
                <a:gd name="T6" fmla="*/ 114 w 297"/>
                <a:gd name="T7" fmla="*/ 5 h 92"/>
                <a:gd name="T8" fmla="*/ 116 w 297"/>
                <a:gd name="T9" fmla="*/ 10 h 92"/>
                <a:gd name="T10" fmla="*/ 116 w 297"/>
                <a:gd name="T11" fmla="*/ 13 h 92"/>
                <a:gd name="T12" fmla="*/ 114 w 297"/>
                <a:gd name="T13" fmla="*/ 18 h 92"/>
                <a:gd name="T14" fmla="*/ 90 w 297"/>
                <a:gd name="T15" fmla="*/ 56 h 92"/>
                <a:gd name="T16" fmla="*/ 209 w 297"/>
                <a:gd name="T17" fmla="*/ 56 h 92"/>
                <a:gd name="T18" fmla="*/ 185 w 297"/>
                <a:gd name="T19" fmla="*/ 18 h 92"/>
                <a:gd name="T20" fmla="*/ 183 w 297"/>
                <a:gd name="T21" fmla="*/ 13 h 92"/>
                <a:gd name="T22" fmla="*/ 183 w 297"/>
                <a:gd name="T23" fmla="*/ 10 h 92"/>
                <a:gd name="T24" fmla="*/ 185 w 297"/>
                <a:gd name="T25" fmla="*/ 5 h 92"/>
                <a:gd name="T26" fmla="*/ 188 w 297"/>
                <a:gd name="T27" fmla="*/ 2 h 92"/>
                <a:gd name="T28" fmla="*/ 191 w 297"/>
                <a:gd name="T29" fmla="*/ 0 h 92"/>
                <a:gd name="T30" fmla="*/ 196 w 297"/>
                <a:gd name="T31" fmla="*/ 0 h 92"/>
                <a:gd name="T32" fmla="*/ 199 w 297"/>
                <a:gd name="T33" fmla="*/ 2 h 92"/>
                <a:gd name="T34" fmla="*/ 203 w 297"/>
                <a:gd name="T35" fmla="*/ 5 h 92"/>
                <a:gd name="T36" fmla="*/ 235 w 297"/>
                <a:gd name="T37" fmla="*/ 56 h 92"/>
                <a:gd name="T38" fmla="*/ 281 w 297"/>
                <a:gd name="T39" fmla="*/ 56 h 92"/>
                <a:gd name="T40" fmla="*/ 286 w 297"/>
                <a:gd name="T41" fmla="*/ 58 h 92"/>
                <a:gd name="T42" fmla="*/ 291 w 297"/>
                <a:gd name="T43" fmla="*/ 59 h 92"/>
                <a:gd name="T44" fmla="*/ 294 w 297"/>
                <a:gd name="T45" fmla="*/ 63 h 92"/>
                <a:gd name="T46" fmla="*/ 296 w 297"/>
                <a:gd name="T47" fmla="*/ 68 h 92"/>
                <a:gd name="T48" fmla="*/ 297 w 297"/>
                <a:gd name="T49" fmla="*/ 72 h 92"/>
                <a:gd name="T50" fmla="*/ 297 w 297"/>
                <a:gd name="T51" fmla="*/ 76 h 92"/>
                <a:gd name="T52" fmla="*/ 296 w 297"/>
                <a:gd name="T53" fmla="*/ 80 h 92"/>
                <a:gd name="T54" fmla="*/ 294 w 297"/>
                <a:gd name="T55" fmla="*/ 85 h 92"/>
                <a:gd name="T56" fmla="*/ 291 w 297"/>
                <a:gd name="T57" fmla="*/ 88 h 92"/>
                <a:gd name="T58" fmla="*/ 286 w 297"/>
                <a:gd name="T59" fmla="*/ 92 h 92"/>
                <a:gd name="T60" fmla="*/ 281 w 297"/>
                <a:gd name="T61" fmla="*/ 92 h 92"/>
                <a:gd name="T62" fmla="*/ 16 w 297"/>
                <a:gd name="T63" fmla="*/ 92 h 92"/>
                <a:gd name="T64" fmla="*/ 11 w 297"/>
                <a:gd name="T65" fmla="*/ 92 h 92"/>
                <a:gd name="T66" fmla="*/ 7 w 297"/>
                <a:gd name="T67" fmla="*/ 88 h 92"/>
                <a:gd name="T68" fmla="*/ 3 w 297"/>
                <a:gd name="T69" fmla="*/ 85 h 92"/>
                <a:gd name="T70" fmla="*/ 2 w 297"/>
                <a:gd name="T71" fmla="*/ 80 h 92"/>
                <a:gd name="T72" fmla="*/ 0 w 297"/>
                <a:gd name="T73" fmla="*/ 76 h 92"/>
                <a:gd name="T74" fmla="*/ 0 w 297"/>
                <a:gd name="T75" fmla="*/ 72 h 92"/>
                <a:gd name="T76" fmla="*/ 2 w 297"/>
                <a:gd name="T77" fmla="*/ 68 h 92"/>
                <a:gd name="T78" fmla="*/ 3 w 297"/>
                <a:gd name="T79" fmla="*/ 63 h 92"/>
                <a:gd name="T80" fmla="*/ 7 w 297"/>
                <a:gd name="T81" fmla="*/ 59 h 92"/>
                <a:gd name="T82" fmla="*/ 11 w 297"/>
                <a:gd name="T83" fmla="*/ 58 h 92"/>
                <a:gd name="T84" fmla="*/ 16 w 297"/>
                <a:gd name="T85" fmla="*/ 56 h 92"/>
                <a:gd name="T86" fmla="*/ 63 w 297"/>
                <a:gd name="T87" fmla="*/ 56 h 92"/>
                <a:gd name="T88" fmla="*/ 97 w 297"/>
                <a:gd name="T89" fmla="*/ 5 h 92"/>
                <a:gd name="T90" fmla="*/ 100 w 297"/>
                <a:gd name="T91" fmla="*/ 2 h 92"/>
                <a:gd name="T92" fmla="*/ 103 w 297"/>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7" h="92">
                  <a:moveTo>
                    <a:pt x="103" y="0"/>
                  </a:moveTo>
                  <a:lnTo>
                    <a:pt x="108" y="0"/>
                  </a:lnTo>
                  <a:lnTo>
                    <a:pt x="111" y="2"/>
                  </a:lnTo>
                  <a:lnTo>
                    <a:pt x="114" y="5"/>
                  </a:lnTo>
                  <a:lnTo>
                    <a:pt x="116" y="10"/>
                  </a:lnTo>
                  <a:lnTo>
                    <a:pt x="116" y="13"/>
                  </a:lnTo>
                  <a:lnTo>
                    <a:pt x="114" y="18"/>
                  </a:lnTo>
                  <a:lnTo>
                    <a:pt x="90" y="56"/>
                  </a:lnTo>
                  <a:lnTo>
                    <a:pt x="209" y="56"/>
                  </a:lnTo>
                  <a:lnTo>
                    <a:pt x="185" y="18"/>
                  </a:lnTo>
                  <a:lnTo>
                    <a:pt x="183" y="13"/>
                  </a:lnTo>
                  <a:lnTo>
                    <a:pt x="183" y="10"/>
                  </a:lnTo>
                  <a:lnTo>
                    <a:pt x="185" y="5"/>
                  </a:lnTo>
                  <a:lnTo>
                    <a:pt x="188" y="2"/>
                  </a:lnTo>
                  <a:lnTo>
                    <a:pt x="191" y="0"/>
                  </a:lnTo>
                  <a:lnTo>
                    <a:pt x="196" y="0"/>
                  </a:lnTo>
                  <a:lnTo>
                    <a:pt x="199" y="2"/>
                  </a:lnTo>
                  <a:lnTo>
                    <a:pt x="203" y="5"/>
                  </a:lnTo>
                  <a:lnTo>
                    <a:pt x="235" y="56"/>
                  </a:lnTo>
                  <a:lnTo>
                    <a:pt x="281" y="56"/>
                  </a:lnTo>
                  <a:lnTo>
                    <a:pt x="286" y="58"/>
                  </a:lnTo>
                  <a:lnTo>
                    <a:pt x="291" y="59"/>
                  </a:lnTo>
                  <a:lnTo>
                    <a:pt x="294" y="63"/>
                  </a:lnTo>
                  <a:lnTo>
                    <a:pt x="296" y="68"/>
                  </a:lnTo>
                  <a:lnTo>
                    <a:pt x="297" y="72"/>
                  </a:lnTo>
                  <a:lnTo>
                    <a:pt x="297" y="76"/>
                  </a:lnTo>
                  <a:lnTo>
                    <a:pt x="296" y="80"/>
                  </a:lnTo>
                  <a:lnTo>
                    <a:pt x="294" y="85"/>
                  </a:lnTo>
                  <a:lnTo>
                    <a:pt x="291" y="88"/>
                  </a:lnTo>
                  <a:lnTo>
                    <a:pt x="286" y="92"/>
                  </a:lnTo>
                  <a:lnTo>
                    <a:pt x="281" y="92"/>
                  </a:lnTo>
                  <a:lnTo>
                    <a:pt x="16" y="92"/>
                  </a:lnTo>
                  <a:lnTo>
                    <a:pt x="11" y="92"/>
                  </a:lnTo>
                  <a:lnTo>
                    <a:pt x="7" y="88"/>
                  </a:lnTo>
                  <a:lnTo>
                    <a:pt x="3" y="85"/>
                  </a:lnTo>
                  <a:lnTo>
                    <a:pt x="2" y="80"/>
                  </a:lnTo>
                  <a:lnTo>
                    <a:pt x="0" y="76"/>
                  </a:lnTo>
                  <a:lnTo>
                    <a:pt x="0" y="72"/>
                  </a:lnTo>
                  <a:lnTo>
                    <a:pt x="2" y="68"/>
                  </a:lnTo>
                  <a:lnTo>
                    <a:pt x="3" y="63"/>
                  </a:lnTo>
                  <a:lnTo>
                    <a:pt x="7" y="59"/>
                  </a:lnTo>
                  <a:lnTo>
                    <a:pt x="11" y="58"/>
                  </a:lnTo>
                  <a:lnTo>
                    <a:pt x="16" y="56"/>
                  </a:lnTo>
                  <a:lnTo>
                    <a:pt x="63" y="56"/>
                  </a:lnTo>
                  <a:lnTo>
                    <a:pt x="97" y="5"/>
                  </a:lnTo>
                  <a:lnTo>
                    <a:pt x="100" y="2"/>
                  </a:lnTo>
                  <a:lnTo>
                    <a:pt x="10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3" name="Freeform 65"/>
            <p:cNvSpPr>
              <a:spLocks noEditPoints="1"/>
            </p:cNvSpPr>
            <p:nvPr/>
          </p:nvSpPr>
          <p:spPr bwMode="auto">
            <a:xfrm>
              <a:off x="3925731" y="2248676"/>
              <a:ext cx="395285" cy="209549"/>
            </a:xfrm>
            <a:custGeom>
              <a:avLst/>
              <a:gdLst>
                <a:gd name="T0" fmla="*/ 55 w 249"/>
                <a:gd name="T1" fmla="*/ 25 h 132"/>
                <a:gd name="T2" fmla="*/ 52 w 249"/>
                <a:gd name="T3" fmla="*/ 30 h 132"/>
                <a:gd name="T4" fmla="*/ 63 w 249"/>
                <a:gd name="T5" fmla="*/ 106 h 132"/>
                <a:gd name="T6" fmla="*/ 66 w 249"/>
                <a:gd name="T7" fmla="*/ 111 h 132"/>
                <a:gd name="T8" fmla="*/ 73 w 249"/>
                <a:gd name="T9" fmla="*/ 112 h 132"/>
                <a:gd name="T10" fmla="*/ 77 w 249"/>
                <a:gd name="T11" fmla="*/ 109 h 132"/>
                <a:gd name="T12" fmla="*/ 79 w 249"/>
                <a:gd name="T13" fmla="*/ 103 h 132"/>
                <a:gd name="T14" fmla="*/ 66 w 249"/>
                <a:gd name="T15" fmla="*/ 27 h 132"/>
                <a:gd name="T16" fmla="*/ 61 w 249"/>
                <a:gd name="T17" fmla="*/ 24 h 132"/>
                <a:gd name="T18" fmla="*/ 185 w 249"/>
                <a:gd name="T19" fmla="*/ 24 h 132"/>
                <a:gd name="T20" fmla="*/ 179 w 249"/>
                <a:gd name="T21" fmla="*/ 25 h 132"/>
                <a:gd name="T22" fmla="*/ 175 w 249"/>
                <a:gd name="T23" fmla="*/ 30 h 132"/>
                <a:gd name="T24" fmla="*/ 164 w 249"/>
                <a:gd name="T25" fmla="*/ 106 h 132"/>
                <a:gd name="T26" fmla="*/ 169 w 249"/>
                <a:gd name="T27" fmla="*/ 111 h 132"/>
                <a:gd name="T28" fmla="*/ 174 w 249"/>
                <a:gd name="T29" fmla="*/ 112 h 132"/>
                <a:gd name="T30" fmla="*/ 180 w 249"/>
                <a:gd name="T31" fmla="*/ 109 h 132"/>
                <a:gd name="T32" fmla="*/ 193 w 249"/>
                <a:gd name="T33" fmla="*/ 33 h 132"/>
                <a:gd name="T34" fmla="*/ 191 w 249"/>
                <a:gd name="T35" fmla="*/ 27 h 132"/>
                <a:gd name="T36" fmla="*/ 185 w 249"/>
                <a:gd name="T37" fmla="*/ 24 h 132"/>
                <a:gd name="T38" fmla="*/ 118 w 249"/>
                <a:gd name="T39" fmla="*/ 25 h 132"/>
                <a:gd name="T40" fmla="*/ 113 w 249"/>
                <a:gd name="T41" fmla="*/ 32 h 132"/>
                <a:gd name="T42" fmla="*/ 114 w 249"/>
                <a:gd name="T43" fmla="*/ 107 h 132"/>
                <a:gd name="T44" fmla="*/ 122 w 249"/>
                <a:gd name="T45" fmla="*/ 112 h 132"/>
                <a:gd name="T46" fmla="*/ 129 w 249"/>
                <a:gd name="T47" fmla="*/ 107 h 132"/>
                <a:gd name="T48" fmla="*/ 130 w 249"/>
                <a:gd name="T49" fmla="*/ 32 h 132"/>
                <a:gd name="T50" fmla="*/ 126 w 249"/>
                <a:gd name="T51" fmla="*/ 25 h 132"/>
                <a:gd name="T52" fmla="*/ 0 w 249"/>
                <a:gd name="T53" fmla="*/ 0 h 132"/>
                <a:gd name="T54" fmla="*/ 224 w 249"/>
                <a:gd name="T55" fmla="*/ 114 h 132"/>
                <a:gd name="T56" fmla="*/ 220 w 249"/>
                <a:gd name="T57" fmla="*/ 124 h 132"/>
                <a:gd name="T58" fmla="*/ 212 w 249"/>
                <a:gd name="T59" fmla="*/ 130 h 132"/>
                <a:gd name="T60" fmla="*/ 42 w 249"/>
                <a:gd name="T61" fmla="*/ 132 h 132"/>
                <a:gd name="T62" fmla="*/ 32 w 249"/>
                <a:gd name="T63" fmla="*/ 127 h 132"/>
                <a:gd name="T64" fmla="*/ 28 w 249"/>
                <a:gd name="T65" fmla="*/ 119 h 132"/>
                <a:gd name="T66" fmla="*/ 0 w 249"/>
                <a:gd name="T6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132">
                  <a:moveTo>
                    <a:pt x="58" y="24"/>
                  </a:moveTo>
                  <a:lnTo>
                    <a:pt x="55" y="25"/>
                  </a:lnTo>
                  <a:lnTo>
                    <a:pt x="53" y="27"/>
                  </a:lnTo>
                  <a:lnTo>
                    <a:pt x="52" y="30"/>
                  </a:lnTo>
                  <a:lnTo>
                    <a:pt x="52" y="33"/>
                  </a:lnTo>
                  <a:lnTo>
                    <a:pt x="63" y="106"/>
                  </a:lnTo>
                  <a:lnTo>
                    <a:pt x="64" y="109"/>
                  </a:lnTo>
                  <a:lnTo>
                    <a:pt x="66" y="111"/>
                  </a:lnTo>
                  <a:lnTo>
                    <a:pt x="71" y="112"/>
                  </a:lnTo>
                  <a:lnTo>
                    <a:pt x="73" y="112"/>
                  </a:lnTo>
                  <a:lnTo>
                    <a:pt x="76" y="111"/>
                  </a:lnTo>
                  <a:lnTo>
                    <a:pt x="77" y="109"/>
                  </a:lnTo>
                  <a:lnTo>
                    <a:pt x="79" y="106"/>
                  </a:lnTo>
                  <a:lnTo>
                    <a:pt x="79" y="103"/>
                  </a:lnTo>
                  <a:lnTo>
                    <a:pt x="68" y="30"/>
                  </a:lnTo>
                  <a:lnTo>
                    <a:pt x="66" y="27"/>
                  </a:lnTo>
                  <a:lnTo>
                    <a:pt x="64" y="25"/>
                  </a:lnTo>
                  <a:lnTo>
                    <a:pt x="61" y="24"/>
                  </a:lnTo>
                  <a:lnTo>
                    <a:pt x="58" y="24"/>
                  </a:lnTo>
                  <a:close/>
                  <a:moveTo>
                    <a:pt x="185" y="24"/>
                  </a:moveTo>
                  <a:lnTo>
                    <a:pt x="182" y="24"/>
                  </a:lnTo>
                  <a:lnTo>
                    <a:pt x="179" y="25"/>
                  </a:lnTo>
                  <a:lnTo>
                    <a:pt x="177" y="27"/>
                  </a:lnTo>
                  <a:lnTo>
                    <a:pt x="175" y="30"/>
                  </a:lnTo>
                  <a:lnTo>
                    <a:pt x="164" y="103"/>
                  </a:lnTo>
                  <a:lnTo>
                    <a:pt x="164" y="106"/>
                  </a:lnTo>
                  <a:lnTo>
                    <a:pt x="166" y="109"/>
                  </a:lnTo>
                  <a:lnTo>
                    <a:pt x="169" y="111"/>
                  </a:lnTo>
                  <a:lnTo>
                    <a:pt x="172" y="112"/>
                  </a:lnTo>
                  <a:lnTo>
                    <a:pt x="174" y="112"/>
                  </a:lnTo>
                  <a:lnTo>
                    <a:pt x="177" y="111"/>
                  </a:lnTo>
                  <a:lnTo>
                    <a:pt x="180" y="109"/>
                  </a:lnTo>
                  <a:lnTo>
                    <a:pt x="182" y="106"/>
                  </a:lnTo>
                  <a:lnTo>
                    <a:pt x="193" y="33"/>
                  </a:lnTo>
                  <a:lnTo>
                    <a:pt x="193" y="30"/>
                  </a:lnTo>
                  <a:lnTo>
                    <a:pt x="191" y="27"/>
                  </a:lnTo>
                  <a:lnTo>
                    <a:pt x="188" y="25"/>
                  </a:lnTo>
                  <a:lnTo>
                    <a:pt x="185" y="24"/>
                  </a:lnTo>
                  <a:close/>
                  <a:moveTo>
                    <a:pt x="122" y="24"/>
                  </a:moveTo>
                  <a:lnTo>
                    <a:pt x="118" y="25"/>
                  </a:lnTo>
                  <a:lnTo>
                    <a:pt x="114" y="29"/>
                  </a:lnTo>
                  <a:lnTo>
                    <a:pt x="113" y="32"/>
                  </a:lnTo>
                  <a:lnTo>
                    <a:pt x="113" y="104"/>
                  </a:lnTo>
                  <a:lnTo>
                    <a:pt x="114" y="107"/>
                  </a:lnTo>
                  <a:lnTo>
                    <a:pt x="118" y="111"/>
                  </a:lnTo>
                  <a:lnTo>
                    <a:pt x="122" y="112"/>
                  </a:lnTo>
                  <a:lnTo>
                    <a:pt x="126" y="111"/>
                  </a:lnTo>
                  <a:lnTo>
                    <a:pt x="129" y="107"/>
                  </a:lnTo>
                  <a:lnTo>
                    <a:pt x="130" y="104"/>
                  </a:lnTo>
                  <a:lnTo>
                    <a:pt x="130" y="32"/>
                  </a:lnTo>
                  <a:lnTo>
                    <a:pt x="129" y="29"/>
                  </a:lnTo>
                  <a:lnTo>
                    <a:pt x="126" y="25"/>
                  </a:lnTo>
                  <a:lnTo>
                    <a:pt x="122" y="24"/>
                  </a:lnTo>
                  <a:close/>
                  <a:moveTo>
                    <a:pt x="0" y="0"/>
                  </a:moveTo>
                  <a:lnTo>
                    <a:pt x="249" y="0"/>
                  </a:lnTo>
                  <a:lnTo>
                    <a:pt x="224" y="114"/>
                  </a:lnTo>
                  <a:lnTo>
                    <a:pt x="222" y="119"/>
                  </a:lnTo>
                  <a:lnTo>
                    <a:pt x="220" y="124"/>
                  </a:lnTo>
                  <a:lnTo>
                    <a:pt x="215" y="127"/>
                  </a:lnTo>
                  <a:lnTo>
                    <a:pt x="212" y="130"/>
                  </a:lnTo>
                  <a:lnTo>
                    <a:pt x="207" y="132"/>
                  </a:lnTo>
                  <a:lnTo>
                    <a:pt x="42" y="132"/>
                  </a:lnTo>
                  <a:lnTo>
                    <a:pt x="37" y="130"/>
                  </a:lnTo>
                  <a:lnTo>
                    <a:pt x="32" y="127"/>
                  </a:lnTo>
                  <a:lnTo>
                    <a:pt x="29" y="124"/>
                  </a:lnTo>
                  <a:lnTo>
                    <a:pt x="28" y="119"/>
                  </a:lnTo>
                  <a:lnTo>
                    <a:pt x="26" y="114"/>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74" name="Freeform 21"/>
          <p:cNvSpPr>
            <a:spLocks noEditPoints="1"/>
          </p:cNvSpPr>
          <p:nvPr/>
        </p:nvSpPr>
        <p:spPr bwMode="auto">
          <a:xfrm>
            <a:off x="6733805" y="4544765"/>
            <a:ext cx="409199" cy="479520"/>
          </a:xfrm>
          <a:custGeom>
            <a:avLst/>
            <a:gdLst>
              <a:gd name="T0" fmla="*/ 154 w 323"/>
              <a:gd name="T1" fmla="*/ 318 h 458"/>
              <a:gd name="T2" fmla="*/ 142 w 323"/>
              <a:gd name="T3" fmla="*/ 328 h 458"/>
              <a:gd name="T4" fmla="*/ 136 w 323"/>
              <a:gd name="T5" fmla="*/ 343 h 458"/>
              <a:gd name="T6" fmla="*/ 138 w 323"/>
              <a:gd name="T7" fmla="*/ 408 h 458"/>
              <a:gd name="T8" fmla="*/ 146 w 323"/>
              <a:gd name="T9" fmla="*/ 420 h 458"/>
              <a:gd name="T10" fmla="*/ 161 w 323"/>
              <a:gd name="T11" fmla="*/ 424 h 458"/>
              <a:gd name="T12" fmla="*/ 177 w 323"/>
              <a:gd name="T13" fmla="*/ 420 h 458"/>
              <a:gd name="T14" fmla="*/ 184 w 323"/>
              <a:gd name="T15" fmla="*/ 408 h 458"/>
              <a:gd name="T16" fmla="*/ 186 w 323"/>
              <a:gd name="T17" fmla="*/ 343 h 458"/>
              <a:gd name="T18" fmla="*/ 181 w 323"/>
              <a:gd name="T19" fmla="*/ 328 h 458"/>
              <a:gd name="T20" fmla="*/ 169 w 323"/>
              <a:gd name="T21" fmla="*/ 318 h 458"/>
              <a:gd name="T22" fmla="*/ 35 w 323"/>
              <a:gd name="T23" fmla="*/ 213 h 458"/>
              <a:gd name="T24" fmla="*/ 288 w 323"/>
              <a:gd name="T25" fmla="*/ 245 h 458"/>
              <a:gd name="T26" fmla="*/ 35 w 323"/>
              <a:gd name="T27" fmla="*/ 213 h 458"/>
              <a:gd name="T28" fmla="*/ 135 w 323"/>
              <a:gd name="T29" fmla="*/ 53 h 458"/>
              <a:gd name="T30" fmla="*/ 96 w 323"/>
              <a:gd name="T31" fmla="*/ 90 h 458"/>
              <a:gd name="T32" fmla="*/ 90 w 323"/>
              <a:gd name="T33" fmla="*/ 178 h 458"/>
              <a:gd name="T34" fmla="*/ 232 w 323"/>
              <a:gd name="T35" fmla="*/ 119 h 458"/>
              <a:gd name="T36" fmla="*/ 211 w 323"/>
              <a:gd name="T37" fmla="*/ 69 h 458"/>
              <a:gd name="T38" fmla="*/ 161 w 323"/>
              <a:gd name="T39" fmla="*/ 48 h 458"/>
              <a:gd name="T40" fmla="*/ 192 w 323"/>
              <a:gd name="T41" fmla="*/ 3 h 458"/>
              <a:gd name="T42" fmla="*/ 246 w 323"/>
              <a:gd name="T43" fmla="*/ 34 h 458"/>
              <a:gd name="T44" fmla="*/ 277 w 323"/>
              <a:gd name="T45" fmla="*/ 86 h 458"/>
              <a:gd name="T46" fmla="*/ 280 w 323"/>
              <a:gd name="T47" fmla="*/ 178 h 458"/>
              <a:gd name="T48" fmla="*/ 309 w 323"/>
              <a:gd name="T49" fmla="*/ 180 h 458"/>
              <a:gd name="T50" fmla="*/ 321 w 323"/>
              <a:gd name="T51" fmla="*/ 190 h 458"/>
              <a:gd name="T52" fmla="*/ 323 w 323"/>
              <a:gd name="T53" fmla="*/ 441 h 458"/>
              <a:gd name="T54" fmla="*/ 315 w 323"/>
              <a:gd name="T55" fmla="*/ 452 h 458"/>
              <a:gd name="T56" fmla="*/ 302 w 323"/>
              <a:gd name="T57" fmla="*/ 458 h 458"/>
              <a:gd name="T58" fmla="*/ 14 w 323"/>
              <a:gd name="T59" fmla="*/ 456 h 458"/>
              <a:gd name="T60" fmla="*/ 4 w 323"/>
              <a:gd name="T61" fmla="*/ 449 h 458"/>
              <a:gd name="T62" fmla="*/ 0 w 323"/>
              <a:gd name="T63" fmla="*/ 437 h 458"/>
              <a:gd name="T64" fmla="*/ 0 w 323"/>
              <a:gd name="T65" fmla="*/ 193 h 458"/>
              <a:gd name="T66" fmla="*/ 8 w 323"/>
              <a:gd name="T67" fmla="*/ 182 h 458"/>
              <a:gd name="T68" fmla="*/ 21 w 323"/>
              <a:gd name="T69" fmla="*/ 178 h 458"/>
              <a:gd name="T70" fmla="*/ 42 w 323"/>
              <a:gd name="T71" fmla="*/ 119 h 458"/>
              <a:gd name="T72" fmla="*/ 58 w 323"/>
              <a:gd name="T73" fmla="*/ 57 h 458"/>
              <a:gd name="T74" fmla="*/ 102 w 323"/>
              <a:gd name="T75" fmla="*/ 15 h 458"/>
              <a:gd name="T76" fmla="*/ 161 w 323"/>
              <a:gd name="T7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458">
                <a:moveTo>
                  <a:pt x="161" y="318"/>
                </a:moveTo>
                <a:lnTo>
                  <a:pt x="154" y="318"/>
                </a:lnTo>
                <a:lnTo>
                  <a:pt x="146" y="322"/>
                </a:lnTo>
                <a:lnTo>
                  <a:pt x="142" y="328"/>
                </a:lnTo>
                <a:lnTo>
                  <a:pt x="138" y="335"/>
                </a:lnTo>
                <a:lnTo>
                  <a:pt x="136" y="343"/>
                </a:lnTo>
                <a:lnTo>
                  <a:pt x="136" y="399"/>
                </a:lnTo>
                <a:lnTo>
                  <a:pt x="138" y="408"/>
                </a:lnTo>
                <a:lnTo>
                  <a:pt x="142" y="414"/>
                </a:lnTo>
                <a:lnTo>
                  <a:pt x="146" y="420"/>
                </a:lnTo>
                <a:lnTo>
                  <a:pt x="154" y="424"/>
                </a:lnTo>
                <a:lnTo>
                  <a:pt x="161" y="424"/>
                </a:lnTo>
                <a:lnTo>
                  <a:pt x="169" y="424"/>
                </a:lnTo>
                <a:lnTo>
                  <a:pt x="177" y="420"/>
                </a:lnTo>
                <a:lnTo>
                  <a:pt x="181" y="414"/>
                </a:lnTo>
                <a:lnTo>
                  <a:pt x="184" y="408"/>
                </a:lnTo>
                <a:lnTo>
                  <a:pt x="186" y="399"/>
                </a:lnTo>
                <a:lnTo>
                  <a:pt x="186" y="343"/>
                </a:lnTo>
                <a:lnTo>
                  <a:pt x="184" y="335"/>
                </a:lnTo>
                <a:lnTo>
                  <a:pt x="181" y="328"/>
                </a:lnTo>
                <a:lnTo>
                  <a:pt x="177" y="322"/>
                </a:lnTo>
                <a:lnTo>
                  <a:pt x="169" y="318"/>
                </a:lnTo>
                <a:lnTo>
                  <a:pt x="161" y="318"/>
                </a:lnTo>
                <a:close/>
                <a:moveTo>
                  <a:pt x="35" y="213"/>
                </a:moveTo>
                <a:lnTo>
                  <a:pt x="35" y="245"/>
                </a:lnTo>
                <a:lnTo>
                  <a:pt x="288" y="245"/>
                </a:lnTo>
                <a:lnTo>
                  <a:pt x="288" y="213"/>
                </a:lnTo>
                <a:lnTo>
                  <a:pt x="35" y="213"/>
                </a:lnTo>
                <a:close/>
                <a:moveTo>
                  <a:pt x="161" y="48"/>
                </a:moveTo>
                <a:lnTo>
                  <a:pt x="135" y="53"/>
                </a:lnTo>
                <a:lnTo>
                  <a:pt x="111" y="69"/>
                </a:lnTo>
                <a:lnTo>
                  <a:pt x="96" y="90"/>
                </a:lnTo>
                <a:lnTo>
                  <a:pt x="90" y="119"/>
                </a:lnTo>
                <a:lnTo>
                  <a:pt x="90" y="178"/>
                </a:lnTo>
                <a:lnTo>
                  <a:pt x="232" y="178"/>
                </a:lnTo>
                <a:lnTo>
                  <a:pt x="232" y="119"/>
                </a:lnTo>
                <a:lnTo>
                  <a:pt x="227" y="90"/>
                </a:lnTo>
                <a:lnTo>
                  <a:pt x="211" y="69"/>
                </a:lnTo>
                <a:lnTo>
                  <a:pt x="188" y="53"/>
                </a:lnTo>
                <a:lnTo>
                  <a:pt x="161" y="48"/>
                </a:lnTo>
                <a:close/>
                <a:moveTo>
                  <a:pt x="161" y="0"/>
                </a:moveTo>
                <a:lnTo>
                  <a:pt x="192" y="3"/>
                </a:lnTo>
                <a:lnTo>
                  <a:pt x="221" y="15"/>
                </a:lnTo>
                <a:lnTo>
                  <a:pt x="246" y="34"/>
                </a:lnTo>
                <a:lnTo>
                  <a:pt x="265" y="57"/>
                </a:lnTo>
                <a:lnTo>
                  <a:pt x="277" y="86"/>
                </a:lnTo>
                <a:lnTo>
                  <a:pt x="280" y="119"/>
                </a:lnTo>
                <a:lnTo>
                  <a:pt x="280" y="178"/>
                </a:lnTo>
                <a:lnTo>
                  <a:pt x="302" y="178"/>
                </a:lnTo>
                <a:lnTo>
                  <a:pt x="309" y="180"/>
                </a:lnTo>
                <a:lnTo>
                  <a:pt x="315" y="184"/>
                </a:lnTo>
                <a:lnTo>
                  <a:pt x="321" y="190"/>
                </a:lnTo>
                <a:lnTo>
                  <a:pt x="323" y="195"/>
                </a:lnTo>
                <a:lnTo>
                  <a:pt x="323" y="441"/>
                </a:lnTo>
                <a:lnTo>
                  <a:pt x="321" y="449"/>
                </a:lnTo>
                <a:lnTo>
                  <a:pt x="315" y="452"/>
                </a:lnTo>
                <a:lnTo>
                  <a:pt x="309" y="456"/>
                </a:lnTo>
                <a:lnTo>
                  <a:pt x="302" y="458"/>
                </a:lnTo>
                <a:lnTo>
                  <a:pt x="21" y="458"/>
                </a:lnTo>
                <a:lnTo>
                  <a:pt x="14" y="456"/>
                </a:lnTo>
                <a:lnTo>
                  <a:pt x="8" y="454"/>
                </a:lnTo>
                <a:lnTo>
                  <a:pt x="4" y="449"/>
                </a:lnTo>
                <a:lnTo>
                  <a:pt x="0" y="443"/>
                </a:lnTo>
                <a:lnTo>
                  <a:pt x="0" y="437"/>
                </a:lnTo>
                <a:lnTo>
                  <a:pt x="0" y="199"/>
                </a:lnTo>
                <a:lnTo>
                  <a:pt x="0" y="193"/>
                </a:lnTo>
                <a:lnTo>
                  <a:pt x="4" y="188"/>
                </a:lnTo>
                <a:lnTo>
                  <a:pt x="8" y="182"/>
                </a:lnTo>
                <a:lnTo>
                  <a:pt x="14" y="180"/>
                </a:lnTo>
                <a:lnTo>
                  <a:pt x="21" y="178"/>
                </a:lnTo>
                <a:lnTo>
                  <a:pt x="42" y="178"/>
                </a:lnTo>
                <a:lnTo>
                  <a:pt x="42" y="119"/>
                </a:lnTo>
                <a:lnTo>
                  <a:pt x="46" y="86"/>
                </a:lnTo>
                <a:lnTo>
                  <a:pt x="58" y="57"/>
                </a:lnTo>
                <a:lnTo>
                  <a:pt x="77" y="34"/>
                </a:lnTo>
                <a:lnTo>
                  <a:pt x="102" y="15"/>
                </a:lnTo>
                <a:lnTo>
                  <a:pt x="129" y="3"/>
                </a:lnTo>
                <a:lnTo>
                  <a:pt x="16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
        <p:nvSpPr>
          <p:cNvPr id="76" name="Freeform 75"/>
          <p:cNvSpPr>
            <a:spLocks noEditPoints="1"/>
          </p:cNvSpPr>
          <p:nvPr/>
        </p:nvSpPr>
        <p:spPr bwMode="auto">
          <a:xfrm>
            <a:off x="8573519" y="4532765"/>
            <a:ext cx="449796" cy="466513"/>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i="1" dirty="0">
              <a:solidFill>
                <a:srgbClr val="FF0066"/>
              </a:solidFill>
              <a:latin typeface="Calibri Light" panose="020F0302020204030204" pitchFamily="34" charset="0"/>
            </a:endParaRPr>
          </a:p>
        </p:txBody>
      </p:sp>
      <p:sp>
        <p:nvSpPr>
          <p:cNvPr id="80" name="Freeform 7"/>
          <p:cNvSpPr>
            <a:spLocks noEditPoints="1"/>
          </p:cNvSpPr>
          <p:nvPr/>
        </p:nvSpPr>
        <p:spPr bwMode="auto">
          <a:xfrm>
            <a:off x="10160001" y="4543186"/>
            <a:ext cx="329759" cy="458407"/>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
        <p:nvSpPr>
          <p:cNvPr id="41" name="Slide Number Placeholder 2">
            <a:extLst>
              <a:ext uri="{FF2B5EF4-FFF2-40B4-BE49-F238E27FC236}">
                <a16:creationId xmlns:a16="http://schemas.microsoft.com/office/drawing/2014/main" id="{3CF64E8C-4D81-BB46-8AF0-5602E859283E}"/>
              </a:ext>
            </a:extLst>
          </p:cNvPr>
          <p:cNvSpPr txBox="1">
            <a:spLocks/>
          </p:cNvSpPr>
          <p:nvPr/>
        </p:nvSpPr>
        <p:spPr>
          <a:xfrm>
            <a:off x="11176000" y="6447158"/>
            <a:ext cx="40639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12</a:t>
            </a:fld>
            <a:endParaRPr lang="en-US"/>
          </a:p>
        </p:txBody>
      </p:sp>
    </p:spTree>
    <p:extLst>
      <p:ext uri="{BB962C8B-B14F-4D97-AF65-F5344CB8AC3E}">
        <p14:creationId xmlns:p14="http://schemas.microsoft.com/office/powerpoint/2010/main" val="19978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flipH="1">
            <a:off x="-3173" y="2275539"/>
            <a:ext cx="4679568" cy="3856435"/>
            <a:chOff x="-1070746" y="1717940"/>
            <a:chExt cx="3048393" cy="2512181"/>
          </a:xfrm>
          <a:solidFill>
            <a:schemeClr val="bg1"/>
          </a:solidFill>
        </p:grpSpPr>
        <p:sp>
          <p:nvSpPr>
            <p:cNvPr id="6" name="Oval 5"/>
            <p:cNvSpPr/>
            <p:nvPr/>
          </p:nvSpPr>
          <p:spPr>
            <a:xfrm>
              <a:off x="249235" y="1717940"/>
              <a:ext cx="1728412" cy="2330983"/>
            </a:xfrm>
            <a:custGeom>
              <a:avLst/>
              <a:gdLst>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20133"/>
                <a:gd name="connsiteY0" fmla="*/ 1301792 h 2683709"/>
                <a:gd name="connsiteX1" fmla="*/ 1301792 w 2620133"/>
                <a:gd name="connsiteY1" fmla="*/ 0 h 2683709"/>
                <a:gd name="connsiteX2" fmla="*/ 2603584 w 2620133"/>
                <a:gd name="connsiteY2" fmla="*/ 1301792 h 2683709"/>
                <a:gd name="connsiteX3" fmla="*/ 1989956 w 2620133"/>
                <a:gd name="connsiteY3" fmla="*/ 2408146 h 2683709"/>
                <a:gd name="connsiteX4" fmla="*/ 1301792 w 2620133"/>
                <a:gd name="connsiteY4" fmla="*/ 2603584 h 2683709"/>
                <a:gd name="connsiteX5" fmla="*/ 0 w 2620133"/>
                <a:gd name="connsiteY5" fmla="*/ 1301792 h 2683709"/>
                <a:gd name="connsiteX0" fmla="*/ 0 w 2615769"/>
                <a:gd name="connsiteY0" fmla="*/ 1301792 h 2683709"/>
                <a:gd name="connsiteX1" fmla="*/ 1301792 w 2615769"/>
                <a:gd name="connsiteY1" fmla="*/ 0 h 2683709"/>
                <a:gd name="connsiteX2" fmla="*/ 2603584 w 2615769"/>
                <a:gd name="connsiteY2" fmla="*/ 1301792 h 2683709"/>
                <a:gd name="connsiteX3" fmla="*/ 1989956 w 2615769"/>
                <a:gd name="connsiteY3" fmla="*/ 2408146 h 2683709"/>
                <a:gd name="connsiteX4" fmla="*/ 1301792 w 2615769"/>
                <a:gd name="connsiteY4" fmla="*/ 2603584 h 2683709"/>
                <a:gd name="connsiteX5" fmla="*/ 0 w 2615769"/>
                <a:gd name="connsiteY5" fmla="*/ 1301792 h 2683709"/>
                <a:gd name="connsiteX0" fmla="*/ 0 w 2603584"/>
                <a:gd name="connsiteY0" fmla="*/ 1357603 h 2739520"/>
                <a:gd name="connsiteX1" fmla="*/ 1301792 w 2603584"/>
                <a:gd name="connsiteY1" fmla="*/ 55811 h 2739520"/>
                <a:gd name="connsiteX2" fmla="*/ 1987574 w 2603584"/>
                <a:gd name="connsiteY2" fmla="*/ 349407 h 2739520"/>
                <a:gd name="connsiteX3" fmla="*/ 2603584 w 2603584"/>
                <a:gd name="connsiteY3" fmla="*/ 1357603 h 2739520"/>
                <a:gd name="connsiteX4" fmla="*/ 1989956 w 2603584"/>
                <a:gd name="connsiteY4" fmla="*/ 2463957 h 2739520"/>
                <a:gd name="connsiteX5" fmla="*/ 1301792 w 2603584"/>
                <a:gd name="connsiteY5" fmla="*/ 2659395 h 2739520"/>
                <a:gd name="connsiteX6" fmla="*/ 0 w 2603584"/>
                <a:gd name="connsiteY6" fmla="*/ 1357603 h 2739520"/>
                <a:gd name="connsiteX0" fmla="*/ 0 w 2603584"/>
                <a:gd name="connsiteY0" fmla="*/ 1357603 h 2739520"/>
                <a:gd name="connsiteX1" fmla="*/ 1301792 w 2603584"/>
                <a:gd name="connsiteY1" fmla="*/ 55811 h 2739520"/>
                <a:gd name="connsiteX2" fmla="*/ 1987574 w 2603584"/>
                <a:gd name="connsiteY2" fmla="*/ 349407 h 2739520"/>
                <a:gd name="connsiteX3" fmla="*/ 2603584 w 2603584"/>
                <a:gd name="connsiteY3" fmla="*/ 1357603 h 2739520"/>
                <a:gd name="connsiteX4" fmla="*/ 1989956 w 2603584"/>
                <a:gd name="connsiteY4" fmla="*/ 2463957 h 2739520"/>
                <a:gd name="connsiteX5" fmla="*/ 1301792 w 2603584"/>
                <a:gd name="connsiteY5" fmla="*/ 2659395 h 2739520"/>
                <a:gd name="connsiteX6" fmla="*/ 0 w 2603584"/>
                <a:gd name="connsiteY6" fmla="*/ 1357603 h 2739520"/>
                <a:gd name="connsiteX0" fmla="*/ 0 w 2603584"/>
                <a:gd name="connsiteY0" fmla="*/ 1301792 h 2683709"/>
                <a:gd name="connsiteX1" fmla="*/ 1301792 w 2603584"/>
                <a:gd name="connsiteY1" fmla="*/ 0 h 2683709"/>
                <a:gd name="connsiteX2" fmla="*/ 1987574 w 2603584"/>
                <a:gd name="connsiteY2" fmla="*/ 293596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7574 w 2603584"/>
                <a:gd name="connsiteY2" fmla="*/ 293596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94719 w 2603584"/>
                <a:gd name="connsiteY2" fmla="*/ 195965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1989956"/>
                <a:gd name="connsiteY0" fmla="*/ 1301792 h 2683709"/>
                <a:gd name="connsiteX1" fmla="*/ 1301792 w 1989956"/>
                <a:gd name="connsiteY1" fmla="*/ 0 h 2683709"/>
                <a:gd name="connsiteX2" fmla="*/ 1980434 w 1989956"/>
                <a:gd name="connsiteY2" fmla="*/ 191202 h 2683709"/>
                <a:gd name="connsiteX3" fmla="*/ 1989223 w 1989956"/>
                <a:gd name="connsiteY3" fmla="*/ 1297029 h 2683709"/>
                <a:gd name="connsiteX4" fmla="*/ 1989956 w 1989956"/>
                <a:gd name="connsiteY4" fmla="*/ 2408146 h 2683709"/>
                <a:gd name="connsiteX5" fmla="*/ 1301792 w 1989956"/>
                <a:gd name="connsiteY5" fmla="*/ 2603584 h 2683709"/>
                <a:gd name="connsiteX6" fmla="*/ 0 w 1989956"/>
                <a:gd name="connsiteY6" fmla="*/ 1301792 h 2683709"/>
                <a:gd name="connsiteX0" fmla="*/ 0 w 1989956"/>
                <a:gd name="connsiteY0" fmla="*/ 1301792 h 2683709"/>
                <a:gd name="connsiteX1" fmla="*/ 1301792 w 1989956"/>
                <a:gd name="connsiteY1" fmla="*/ 0 h 2683709"/>
                <a:gd name="connsiteX2" fmla="*/ 1985198 w 1989956"/>
                <a:gd name="connsiteY2" fmla="*/ 193584 h 2683709"/>
                <a:gd name="connsiteX3" fmla="*/ 1989223 w 1989956"/>
                <a:gd name="connsiteY3" fmla="*/ 1297029 h 2683709"/>
                <a:gd name="connsiteX4" fmla="*/ 1989956 w 1989956"/>
                <a:gd name="connsiteY4" fmla="*/ 2408146 h 2683709"/>
                <a:gd name="connsiteX5" fmla="*/ 1301792 w 1989956"/>
                <a:gd name="connsiteY5" fmla="*/ 2603584 h 2683709"/>
                <a:gd name="connsiteX6" fmla="*/ 0 w 1989956"/>
                <a:gd name="connsiteY6" fmla="*/ 1301792 h 268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9956" h="2683709">
                  <a:moveTo>
                    <a:pt x="0" y="1301792"/>
                  </a:moveTo>
                  <a:cubicBezTo>
                    <a:pt x="0" y="582832"/>
                    <a:pt x="582832" y="0"/>
                    <a:pt x="1301792" y="0"/>
                  </a:cubicBezTo>
                  <a:cubicBezTo>
                    <a:pt x="1725925" y="8178"/>
                    <a:pt x="1951592" y="174261"/>
                    <a:pt x="1985198" y="193584"/>
                  </a:cubicBezTo>
                  <a:cubicBezTo>
                    <a:pt x="1992614" y="524849"/>
                    <a:pt x="1988826" y="944604"/>
                    <a:pt x="1989223" y="1297029"/>
                  </a:cubicBezTo>
                  <a:cubicBezTo>
                    <a:pt x="1989620" y="1649454"/>
                    <a:pt x="1985465" y="2076881"/>
                    <a:pt x="1989956" y="2408146"/>
                  </a:cubicBezTo>
                  <a:cubicBezTo>
                    <a:pt x="1772991" y="2625111"/>
                    <a:pt x="1633451" y="2787976"/>
                    <a:pt x="1301792" y="2603584"/>
                  </a:cubicBezTo>
                  <a:cubicBezTo>
                    <a:pt x="582832" y="2603584"/>
                    <a:pt x="0" y="2020752"/>
                    <a:pt x="0" y="1301792"/>
                  </a:cubicBezTo>
                  <a:close/>
                </a:path>
              </a:pathLst>
            </a:cu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070746" y="2868745"/>
              <a:ext cx="1361378" cy="1361376"/>
            </a:xfrm>
            <a:prstGeom prst="ellipse">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396781" y="2239654"/>
              <a:ext cx="1361378" cy="1361376"/>
            </a:xfrm>
            <a:prstGeom prst="ellipse">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flipH="1">
              <a:off x="-390056" y="3196411"/>
              <a:ext cx="2365636" cy="1033710"/>
            </a:xfrm>
            <a:prstGeom prst="rect">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8" name="Oval 107"/>
          <p:cNvSpPr/>
          <p:nvPr/>
        </p:nvSpPr>
        <p:spPr>
          <a:xfrm flipH="1">
            <a:off x="-20866" y="2275539"/>
            <a:ext cx="2656451" cy="3544069"/>
          </a:xfrm>
          <a:custGeom>
            <a:avLst/>
            <a:gdLst>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20294"/>
              <a:gd name="connsiteY0" fmla="*/ 1381063 h 2682855"/>
              <a:gd name="connsiteX1" fmla="*/ 1301792 w 2620294"/>
              <a:gd name="connsiteY1" fmla="*/ 79271 h 2682855"/>
              <a:gd name="connsiteX2" fmla="*/ 1992338 w 2620294"/>
              <a:gd name="connsiteY2" fmla="*/ 277617 h 2682855"/>
              <a:gd name="connsiteX3" fmla="*/ 2603584 w 2620294"/>
              <a:gd name="connsiteY3" fmla="*/ 1381063 h 2682855"/>
              <a:gd name="connsiteX4" fmla="*/ 1301792 w 2620294"/>
              <a:gd name="connsiteY4" fmla="*/ 2682855 h 2682855"/>
              <a:gd name="connsiteX5" fmla="*/ 0 w 2620294"/>
              <a:gd name="connsiteY5" fmla="*/ 1381063 h 2682855"/>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58052"/>
              <a:gd name="connsiteX1" fmla="*/ 1301792 w 2620294"/>
              <a:gd name="connsiteY1" fmla="*/ 0 h 2658052"/>
              <a:gd name="connsiteX2" fmla="*/ 1992338 w 2620294"/>
              <a:gd name="connsiteY2" fmla="*/ 198346 h 2658052"/>
              <a:gd name="connsiteX3" fmla="*/ 2603584 w 2620294"/>
              <a:gd name="connsiteY3" fmla="*/ 1301792 h 2658052"/>
              <a:gd name="connsiteX4" fmla="*/ 1989956 w 2620294"/>
              <a:gd name="connsiteY4" fmla="*/ 2303371 h 2658052"/>
              <a:gd name="connsiteX5" fmla="*/ 1301792 w 2620294"/>
              <a:gd name="connsiteY5" fmla="*/ 2603584 h 2658052"/>
              <a:gd name="connsiteX6" fmla="*/ 0 w 2620294"/>
              <a:gd name="connsiteY6" fmla="*/ 1301792 h 2658052"/>
              <a:gd name="connsiteX0" fmla="*/ 0 w 2117532"/>
              <a:gd name="connsiteY0" fmla="*/ 1301792 h 2658052"/>
              <a:gd name="connsiteX1" fmla="*/ 1301792 w 2117532"/>
              <a:gd name="connsiteY1" fmla="*/ 0 h 2658052"/>
              <a:gd name="connsiteX2" fmla="*/ 1992338 w 2117532"/>
              <a:gd name="connsiteY2" fmla="*/ 198346 h 2658052"/>
              <a:gd name="connsiteX3" fmla="*/ 1986840 w 2117532"/>
              <a:gd name="connsiteY3" fmla="*/ 1373230 h 2658052"/>
              <a:gd name="connsiteX4" fmla="*/ 1989956 w 2117532"/>
              <a:gd name="connsiteY4" fmla="*/ 2303371 h 2658052"/>
              <a:gd name="connsiteX5" fmla="*/ 1301792 w 2117532"/>
              <a:gd name="connsiteY5" fmla="*/ 2603584 h 2658052"/>
              <a:gd name="connsiteX6" fmla="*/ 0 w 2117532"/>
              <a:gd name="connsiteY6" fmla="*/ 1301792 h 2658052"/>
              <a:gd name="connsiteX0" fmla="*/ 0 w 2117532"/>
              <a:gd name="connsiteY0" fmla="*/ 1301792 h 2658052"/>
              <a:gd name="connsiteX1" fmla="*/ 1301792 w 2117532"/>
              <a:gd name="connsiteY1" fmla="*/ 0 h 2658052"/>
              <a:gd name="connsiteX2" fmla="*/ 1992338 w 2117532"/>
              <a:gd name="connsiteY2" fmla="*/ 198346 h 2658052"/>
              <a:gd name="connsiteX3" fmla="*/ 1986840 w 2117532"/>
              <a:gd name="connsiteY3" fmla="*/ 1373230 h 2658052"/>
              <a:gd name="connsiteX4" fmla="*/ 1989956 w 2117532"/>
              <a:gd name="connsiteY4" fmla="*/ 2303371 h 2658052"/>
              <a:gd name="connsiteX5" fmla="*/ 1301792 w 2117532"/>
              <a:gd name="connsiteY5" fmla="*/ 2603584 h 2658052"/>
              <a:gd name="connsiteX6" fmla="*/ 0 w 2117532"/>
              <a:gd name="connsiteY6" fmla="*/ 1301792 h 2658052"/>
              <a:gd name="connsiteX0" fmla="*/ 0 w 2038424"/>
              <a:gd name="connsiteY0" fmla="*/ 1301792 h 2658052"/>
              <a:gd name="connsiteX1" fmla="*/ 1301792 w 2038424"/>
              <a:gd name="connsiteY1" fmla="*/ 0 h 2658052"/>
              <a:gd name="connsiteX2" fmla="*/ 1992338 w 2038424"/>
              <a:gd name="connsiteY2" fmla="*/ 198346 h 2658052"/>
              <a:gd name="connsiteX3" fmla="*/ 1986840 w 2038424"/>
              <a:gd name="connsiteY3" fmla="*/ 1373230 h 2658052"/>
              <a:gd name="connsiteX4" fmla="*/ 1989956 w 2038424"/>
              <a:gd name="connsiteY4" fmla="*/ 2303371 h 2658052"/>
              <a:gd name="connsiteX5" fmla="*/ 1301792 w 2038424"/>
              <a:gd name="connsiteY5" fmla="*/ 2603584 h 2658052"/>
              <a:gd name="connsiteX6" fmla="*/ 0 w 2038424"/>
              <a:gd name="connsiteY6" fmla="*/ 1301792 h 2658052"/>
              <a:gd name="connsiteX0" fmla="*/ 0 w 1992338"/>
              <a:gd name="connsiteY0" fmla="*/ 1301792 h 2658052"/>
              <a:gd name="connsiteX1" fmla="*/ 1301792 w 1992338"/>
              <a:gd name="connsiteY1" fmla="*/ 0 h 2658052"/>
              <a:gd name="connsiteX2" fmla="*/ 1992338 w 1992338"/>
              <a:gd name="connsiteY2" fmla="*/ 198346 h 2658052"/>
              <a:gd name="connsiteX3" fmla="*/ 1986840 w 1992338"/>
              <a:gd name="connsiteY3" fmla="*/ 1373230 h 2658052"/>
              <a:gd name="connsiteX4" fmla="*/ 1989956 w 1992338"/>
              <a:gd name="connsiteY4" fmla="*/ 2303371 h 2658052"/>
              <a:gd name="connsiteX5" fmla="*/ 1301792 w 1992338"/>
              <a:gd name="connsiteY5" fmla="*/ 2603584 h 2658052"/>
              <a:gd name="connsiteX6" fmla="*/ 0 w 1992338"/>
              <a:gd name="connsiteY6" fmla="*/ 1301792 h 265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2338" h="2658052">
                <a:moveTo>
                  <a:pt x="0" y="1301792"/>
                </a:moveTo>
                <a:cubicBezTo>
                  <a:pt x="0" y="582832"/>
                  <a:pt x="582832" y="0"/>
                  <a:pt x="1301792" y="0"/>
                </a:cubicBezTo>
                <a:cubicBezTo>
                  <a:pt x="1679091" y="4210"/>
                  <a:pt x="1915866" y="157594"/>
                  <a:pt x="1992338" y="198346"/>
                </a:cubicBezTo>
                <a:cubicBezTo>
                  <a:pt x="1987847" y="455792"/>
                  <a:pt x="1987631" y="719945"/>
                  <a:pt x="1986840" y="1373230"/>
                </a:cubicBezTo>
                <a:cubicBezTo>
                  <a:pt x="1986443" y="1724067"/>
                  <a:pt x="1990227" y="2050687"/>
                  <a:pt x="1989956" y="2303371"/>
                </a:cubicBezTo>
                <a:cubicBezTo>
                  <a:pt x="1772991" y="2520336"/>
                  <a:pt x="1633451" y="2770514"/>
                  <a:pt x="1301792" y="2603584"/>
                </a:cubicBezTo>
                <a:cubicBezTo>
                  <a:pt x="582832" y="2603584"/>
                  <a:pt x="0" y="2020752"/>
                  <a:pt x="0" y="1301792"/>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Oval 109"/>
          <p:cNvSpPr/>
          <p:nvPr/>
        </p:nvSpPr>
        <p:spPr>
          <a:xfrm flipH="1">
            <a:off x="2586552" y="4042133"/>
            <a:ext cx="2089843" cy="20898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1" name="Oval 110"/>
          <p:cNvSpPr/>
          <p:nvPr/>
        </p:nvSpPr>
        <p:spPr>
          <a:xfrm flipH="1">
            <a:off x="1551953" y="3076419"/>
            <a:ext cx="2089843" cy="20898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2" name="Rectangle 111"/>
          <p:cNvSpPr/>
          <p:nvPr/>
        </p:nvSpPr>
        <p:spPr>
          <a:xfrm>
            <a:off x="-14515" y="4545131"/>
            <a:ext cx="3631473" cy="158684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5" name="Rectangle 104"/>
          <p:cNvSpPr/>
          <p:nvPr/>
        </p:nvSpPr>
        <p:spPr>
          <a:xfrm>
            <a:off x="4773412" y="2289445"/>
            <a:ext cx="7007928" cy="481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r>
              <a:rPr lang="en-US" sz="1867" b="1" dirty="0">
                <a:solidFill>
                  <a:schemeClr val="bg1"/>
                </a:solidFill>
              </a:rPr>
              <a:t>CLOUD SERVICES</a:t>
            </a:r>
          </a:p>
        </p:txBody>
      </p:sp>
      <p:sp>
        <p:nvSpPr>
          <p:cNvPr id="2" name="Title 1"/>
          <p:cNvSpPr>
            <a:spLocks noGrp="1"/>
          </p:cNvSpPr>
          <p:nvPr>
            <p:ph type="title"/>
          </p:nvPr>
        </p:nvSpPr>
        <p:spPr>
          <a:xfrm>
            <a:off x="385351" y="76200"/>
            <a:ext cx="3905295" cy="879952"/>
          </a:xfrm>
        </p:spPr>
        <p:txBody>
          <a:bodyPr/>
          <a:lstStyle/>
          <a:p>
            <a:r>
              <a:rPr lang="en-US" dirty="0"/>
              <a:t>Cloud Practice</a:t>
            </a:r>
          </a:p>
        </p:txBody>
      </p:sp>
      <p:sp>
        <p:nvSpPr>
          <p:cNvPr id="3" name="Text Placeholder 2"/>
          <p:cNvSpPr>
            <a:spLocks noGrp="1"/>
          </p:cNvSpPr>
          <p:nvPr>
            <p:ph type="body" sz="quarter" idx="14"/>
          </p:nvPr>
        </p:nvSpPr>
        <p:spPr/>
        <p:txBody>
          <a:bodyPr/>
          <a:lstStyle/>
          <a:p>
            <a:r>
              <a:rPr lang="en-US" dirty="0"/>
              <a:t>ideyaLabs cloud offerings span the entire spectrum of services from application to infrastructure and security. </a:t>
            </a:r>
          </a:p>
        </p:txBody>
      </p:sp>
      <p:sp>
        <p:nvSpPr>
          <p:cNvPr id="13" name="TextBox 12"/>
          <p:cNvSpPr txBox="1"/>
          <p:nvPr/>
        </p:nvSpPr>
        <p:spPr>
          <a:xfrm>
            <a:off x="601134" y="5931021"/>
            <a:ext cx="2349205" cy="379656"/>
          </a:xfrm>
          <a:prstGeom prst="rect">
            <a:avLst/>
          </a:prstGeom>
          <a:solidFill>
            <a:schemeClr val="bg1"/>
          </a:solidFill>
        </p:spPr>
        <p:txBody>
          <a:bodyPr wrap="square" rtlCol="0">
            <a:spAutoFit/>
          </a:bodyPr>
          <a:lstStyle/>
          <a:p>
            <a:pPr algn="ctr"/>
            <a:r>
              <a:rPr lang="en-US" sz="1867" b="1" dirty="0">
                <a:solidFill>
                  <a:schemeClr val="accent6"/>
                </a:solidFill>
              </a:rPr>
              <a:t>KEY TECHNOLOGIES</a:t>
            </a:r>
          </a:p>
        </p:txBody>
      </p:sp>
      <p:pic>
        <p:nvPicPr>
          <p:cNvPr id="15" name="Picture 2" descr="C:\Users\Varun.SANJEEV\Desktop\Logos of different companies\amazon_ec2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37" y="2700997"/>
            <a:ext cx="2037892" cy="8104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0295" y="3852476"/>
            <a:ext cx="2135020" cy="3148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41918" y="4426752"/>
            <a:ext cx="1580287" cy="8536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Varun.SANJEEV\Desktop\Logos of different companies\Vmwar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600" y="5515366"/>
            <a:ext cx="1347027" cy="2195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arun.SANJEEV\Desktop\Logos of different companies\RedHa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2206" y="5390964"/>
            <a:ext cx="1331161" cy="4295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C:\Users\Varun.SANJEEV\Desktop\Logos of different companies\mirantis-logo-transparen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168" y="4611493"/>
            <a:ext cx="1055949" cy="5002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google cloud for enterpri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8504" y="3510745"/>
            <a:ext cx="1222969" cy="85617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4773412" y="2770599"/>
            <a:ext cx="7007928" cy="34329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9" name="Picture 2" descr="C:\Users\Muttayya\Desktop\xoriant-icons\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49952" y="3103462"/>
            <a:ext cx="784115" cy="6031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Muttayya\Desktop\xoriant-icons\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99857" y="3103461"/>
            <a:ext cx="784115" cy="5082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C:\Users\Muttayya\Desktop\xoriant-icons\0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15638" y="3103462"/>
            <a:ext cx="785399" cy="5787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C:\Users\Muttayya\Desktop\xoriant-icons\0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82793" y="3103462"/>
            <a:ext cx="784115" cy="61599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C:\Users\Muttayya\Desktop\xoriant-icons\0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65730" y="3103461"/>
            <a:ext cx="785399" cy="559531"/>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4843620" y="3731179"/>
            <a:ext cx="1329433"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APPLICATIONS </a:t>
            </a:r>
          </a:p>
        </p:txBody>
      </p:sp>
      <p:sp>
        <p:nvSpPr>
          <p:cNvPr id="75" name="Rectangle 74"/>
          <p:cNvSpPr/>
          <p:nvPr/>
        </p:nvSpPr>
        <p:spPr>
          <a:xfrm>
            <a:off x="6268569" y="3731179"/>
            <a:ext cx="1246691" cy="425758"/>
          </a:xfrm>
          <a:prstGeom prst="rect">
            <a:avLst/>
          </a:prstGeom>
        </p:spPr>
        <p:txBody>
          <a:bodyPr wrap="square">
            <a:spAutoFit/>
          </a:bodyPr>
          <a:lstStyle/>
          <a:p>
            <a:pPr algn="ctr" defTabSz="609555">
              <a:lnSpc>
                <a:spcPts val="1333"/>
              </a:lnSpc>
              <a:defRPr/>
            </a:pPr>
            <a:r>
              <a:rPr lang="en-US" sz="1200" b="1" dirty="0">
                <a:solidFill>
                  <a:schemeClr val="bg1"/>
                </a:solidFill>
                <a:ea typeface="MS PGothic" panose="020B0600070205080204" pitchFamily="34" charset="-128"/>
              </a:rPr>
              <a:t>DATA &amp; ANALYTICS</a:t>
            </a:r>
          </a:p>
        </p:txBody>
      </p:sp>
      <p:sp>
        <p:nvSpPr>
          <p:cNvPr id="76" name="Rectangle 75"/>
          <p:cNvSpPr/>
          <p:nvPr/>
        </p:nvSpPr>
        <p:spPr>
          <a:xfrm>
            <a:off x="7561707" y="3731179"/>
            <a:ext cx="1456741"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INFRASTRUCTURE</a:t>
            </a:r>
          </a:p>
        </p:txBody>
      </p:sp>
      <p:sp>
        <p:nvSpPr>
          <p:cNvPr id="77" name="Rectangle 76"/>
          <p:cNvSpPr/>
          <p:nvPr/>
        </p:nvSpPr>
        <p:spPr>
          <a:xfrm>
            <a:off x="9185000" y="3731179"/>
            <a:ext cx="946857"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SECURITY </a:t>
            </a:r>
          </a:p>
        </p:txBody>
      </p:sp>
      <p:sp>
        <p:nvSpPr>
          <p:cNvPr id="78" name="Rectangle 77"/>
          <p:cNvSpPr/>
          <p:nvPr/>
        </p:nvSpPr>
        <p:spPr>
          <a:xfrm>
            <a:off x="10625365" y="3731179"/>
            <a:ext cx="811615"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DEVOPS</a:t>
            </a:r>
          </a:p>
        </p:txBody>
      </p:sp>
      <p:grpSp>
        <p:nvGrpSpPr>
          <p:cNvPr id="79" name="Group 78"/>
          <p:cNvGrpSpPr/>
          <p:nvPr/>
        </p:nvGrpSpPr>
        <p:grpSpPr>
          <a:xfrm>
            <a:off x="6789123" y="5553799"/>
            <a:ext cx="2990464" cy="543699"/>
            <a:chOff x="4575375" y="3896905"/>
            <a:chExt cx="2242848" cy="407774"/>
          </a:xfrm>
        </p:grpSpPr>
        <p:sp>
          <p:nvSpPr>
            <p:cNvPr id="80" name="Rectangle 79"/>
            <p:cNvSpPr/>
            <p:nvPr/>
          </p:nvSpPr>
          <p:spPr>
            <a:xfrm>
              <a:off x="5163290" y="3979330"/>
              <a:ext cx="1654933" cy="203902"/>
            </a:xfrm>
            <a:prstGeom prst="rect">
              <a:avLst/>
            </a:prstGeom>
          </p:spPr>
          <p:txBody>
            <a:bodyPr wrap="square">
              <a:spAutoFit/>
            </a:bodyPr>
            <a:lstStyle/>
            <a:p>
              <a:pPr defTabSz="609555">
                <a:lnSpc>
                  <a:spcPts val="1400"/>
                </a:lnSpc>
                <a:defRPr/>
              </a:pPr>
              <a:r>
                <a:rPr lang="en-US" altLang="en-US" sz="1200" b="1" dirty="0">
                  <a:solidFill>
                    <a:schemeClr val="bg1"/>
                  </a:solidFill>
                  <a:sym typeface="Arial Bold" panose="020B0704020202020204" pitchFamily="34" charset="0"/>
                </a:rPr>
                <a:t>LAB TESTING AND VALIDATION</a:t>
              </a:r>
            </a:p>
          </p:txBody>
        </p:sp>
        <p:pic>
          <p:nvPicPr>
            <p:cNvPr id="81" name="Picture 2" descr="C:\Users\Varun.SANJEEV\Desktop\Xoriant\PPT\8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375" y="3896905"/>
              <a:ext cx="597166" cy="407774"/>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Rounded Rectangle 81"/>
          <p:cNvSpPr/>
          <p:nvPr/>
        </p:nvSpPr>
        <p:spPr>
          <a:xfrm>
            <a:off x="4864074" y="2925654"/>
            <a:ext cx="6826605" cy="1860551"/>
          </a:xfrm>
          <a:prstGeom prst="roundRect">
            <a:avLst>
              <a:gd name="adj" fmla="val 5985"/>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3" name="Group 82"/>
          <p:cNvGrpSpPr/>
          <p:nvPr/>
        </p:nvGrpSpPr>
        <p:grpSpPr>
          <a:xfrm>
            <a:off x="5366547" y="4171614"/>
            <a:ext cx="1316464" cy="1225517"/>
            <a:chOff x="3696051" y="2777561"/>
            <a:chExt cx="987348" cy="919138"/>
          </a:xfrm>
        </p:grpSpPr>
        <p:sp>
          <p:nvSpPr>
            <p:cNvPr id="84"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87" name="TextBox 86"/>
          <p:cNvSpPr txBox="1"/>
          <p:nvPr/>
        </p:nvSpPr>
        <p:spPr>
          <a:xfrm>
            <a:off x="5716252" y="4964787"/>
            <a:ext cx="526106"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PLAN</a:t>
            </a:r>
          </a:p>
        </p:txBody>
      </p:sp>
      <p:pic>
        <p:nvPicPr>
          <p:cNvPr id="88" name="Picture 8"/>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5760442" y="4433382"/>
            <a:ext cx="511857" cy="50711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6898595" y="4171614"/>
            <a:ext cx="1316464" cy="1225517"/>
            <a:chOff x="3696051" y="2777561"/>
            <a:chExt cx="987348" cy="919138"/>
          </a:xfrm>
        </p:grpSpPr>
        <p:sp>
          <p:nvSpPr>
            <p:cNvPr id="90"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3" name="Group 92"/>
          <p:cNvGrpSpPr/>
          <p:nvPr/>
        </p:nvGrpSpPr>
        <p:grpSpPr>
          <a:xfrm>
            <a:off x="8433904" y="4171614"/>
            <a:ext cx="1316464" cy="1225517"/>
            <a:chOff x="3696051" y="2777561"/>
            <a:chExt cx="987348" cy="919138"/>
          </a:xfrm>
        </p:grpSpPr>
        <p:sp>
          <p:nvSpPr>
            <p:cNvPr id="94"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5" name="Oval 94"/>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7" name="Oval 96"/>
          <p:cNvSpPr/>
          <p:nvPr/>
        </p:nvSpPr>
        <p:spPr>
          <a:xfrm>
            <a:off x="9962875" y="4171614"/>
            <a:ext cx="1225517" cy="122551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TextBox 97"/>
          <p:cNvSpPr txBox="1"/>
          <p:nvPr/>
        </p:nvSpPr>
        <p:spPr>
          <a:xfrm>
            <a:off x="7222652" y="4964787"/>
            <a:ext cx="577402"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BUILD</a:t>
            </a:r>
          </a:p>
        </p:txBody>
      </p:sp>
      <p:sp>
        <p:nvSpPr>
          <p:cNvPr id="99" name="TextBox 98"/>
          <p:cNvSpPr txBox="1"/>
          <p:nvPr/>
        </p:nvSpPr>
        <p:spPr>
          <a:xfrm>
            <a:off x="8663801" y="4964787"/>
            <a:ext cx="765722"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OPERATE</a:t>
            </a:r>
          </a:p>
        </p:txBody>
      </p:sp>
      <p:sp>
        <p:nvSpPr>
          <p:cNvPr id="100" name="TextBox 99"/>
          <p:cNvSpPr txBox="1"/>
          <p:nvPr/>
        </p:nvSpPr>
        <p:spPr>
          <a:xfrm>
            <a:off x="10168535" y="4964787"/>
            <a:ext cx="814197"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OPTIMIZE</a:t>
            </a:r>
          </a:p>
        </p:txBody>
      </p:sp>
      <p:pic>
        <p:nvPicPr>
          <p:cNvPr id="101" name="Picture 4"/>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10306614" y="4417922"/>
            <a:ext cx="538039" cy="5380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7254891" y="4420447"/>
            <a:ext cx="528351" cy="53298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7"/>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863677" y="4370055"/>
            <a:ext cx="439371" cy="584271"/>
          </a:xfrm>
          <a:prstGeom prst="rect">
            <a:avLst/>
          </a:prstGeom>
          <a:noFill/>
          <a:extLst>
            <a:ext uri="{909E8E84-426E-40DD-AFC4-6F175D3DCCD1}">
              <a14:hiddenFill xmlns:a14="http://schemas.microsoft.com/office/drawing/2010/main">
                <a:solidFill>
                  <a:srgbClr val="FFFFFF"/>
                </a:solidFill>
              </a14:hiddenFill>
            </a:ext>
          </a:extLst>
        </p:spPr>
      </p:pic>
      <p:sp>
        <p:nvSpPr>
          <p:cNvPr id="58" name="Slide Number Placeholder 2">
            <a:extLst>
              <a:ext uri="{FF2B5EF4-FFF2-40B4-BE49-F238E27FC236}">
                <a16:creationId xmlns:a16="http://schemas.microsoft.com/office/drawing/2014/main" id="{02330F6B-1DC7-834D-AD60-2E5F36EB3279}"/>
              </a:ext>
            </a:extLst>
          </p:cNvPr>
          <p:cNvSpPr txBox="1">
            <a:spLocks/>
          </p:cNvSpPr>
          <p:nvPr/>
        </p:nvSpPr>
        <p:spPr>
          <a:xfrm>
            <a:off x="10982732" y="6447158"/>
            <a:ext cx="5996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13</a:t>
            </a:fld>
            <a:endParaRPr lang="en-US"/>
          </a:p>
        </p:txBody>
      </p:sp>
    </p:spTree>
    <p:extLst>
      <p:ext uri="{BB962C8B-B14F-4D97-AF65-F5344CB8AC3E}">
        <p14:creationId xmlns:p14="http://schemas.microsoft.com/office/powerpoint/2010/main" val="423550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PHP</a:t>
              </a:r>
            </a:p>
          </p:txBody>
        </p:sp>
      </p:grpSp>
    </p:spTree>
    <p:extLst>
      <p:ext uri="{BB962C8B-B14F-4D97-AF65-F5344CB8AC3E}">
        <p14:creationId xmlns:p14="http://schemas.microsoft.com/office/powerpoint/2010/main" val="348092091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C91-6CB6-4C96-BFAB-BD5959BBF4DD}"/>
              </a:ext>
            </a:extLst>
          </p:cNvPr>
          <p:cNvSpPr>
            <a:spLocks noGrp="1"/>
          </p:cNvSpPr>
          <p:nvPr>
            <p:ph type="title"/>
          </p:nvPr>
        </p:nvSpPr>
        <p:spPr>
          <a:xfrm>
            <a:off x="111434" y="123621"/>
            <a:ext cx="6908418" cy="879952"/>
          </a:xfrm>
        </p:spPr>
        <p:txBody>
          <a:bodyPr/>
          <a:lstStyle/>
          <a:p>
            <a:r>
              <a:rPr lang="en-US" dirty="0"/>
              <a:t>PHP Practice</a:t>
            </a:r>
            <a:endParaRPr lang="en-IN" dirty="0"/>
          </a:p>
        </p:txBody>
      </p:sp>
      <p:sp>
        <p:nvSpPr>
          <p:cNvPr id="4" name="TextBox 3">
            <a:extLst>
              <a:ext uri="{FF2B5EF4-FFF2-40B4-BE49-F238E27FC236}">
                <a16:creationId xmlns:a16="http://schemas.microsoft.com/office/drawing/2014/main" id="{2FEC24F6-EBCD-4651-BDF4-7FDC5EDA6220}"/>
              </a:ext>
            </a:extLst>
          </p:cNvPr>
          <p:cNvSpPr txBox="1"/>
          <p:nvPr/>
        </p:nvSpPr>
        <p:spPr>
          <a:xfrm>
            <a:off x="271980" y="1145403"/>
            <a:ext cx="11920021" cy="913199"/>
          </a:xfrm>
          <a:prstGeom prst="rect">
            <a:avLst/>
          </a:prstGeom>
          <a:noFill/>
        </p:spPr>
        <p:txBody>
          <a:bodyPr wrap="square" rtlCol="0">
            <a:spAutoFit/>
          </a:bodyPr>
          <a:lstStyle/>
          <a:p>
            <a:pPr>
              <a:defRPr/>
            </a:pPr>
            <a:r>
              <a:rPr lang="en-IN" sz="2667" dirty="0">
                <a:solidFill>
                  <a:srgbClr val="17A1CC"/>
                </a:solidFill>
                <a:latin typeface="Calibri"/>
              </a:rPr>
              <a:t>Globally 100+ PHP technology professionals including Product Specialists, Solution Architects, Technical Architects, Certified professionals</a:t>
            </a:r>
          </a:p>
        </p:txBody>
      </p:sp>
      <p:sp>
        <p:nvSpPr>
          <p:cNvPr id="5" name="Content Placeholder 2">
            <a:extLst>
              <a:ext uri="{FF2B5EF4-FFF2-40B4-BE49-F238E27FC236}">
                <a16:creationId xmlns:a16="http://schemas.microsoft.com/office/drawing/2014/main" id="{B899A160-8EB4-496F-B1B7-6F87BFB19C12}"/>
              </a:ext>
            </a:extLst>
          </p:cNvPr>
          <p:cNvSpPr txBox="1">
            <a:spLocks/>
          </p:cNvSpPr>
          <p:nvPr/>
        </p:nvSpPr>
        <p:spPr>
          <a:xfrm>
            <a:off x="1" y="2413000"/>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defRPr/>
            </a:pPr>
            <a:r>
              <a:rPr lang="en-US" sz="1867" dirty="0">
                <a:solidFill>
                  <a:srgbClr val="44464B"/>
                </a:solidFill>
                <a:latin typeface="Calibri"/>
              </a:rPr>
              <a:t>KEY TECHNOLOGIES</a:t>
            </a:r>
          </a:p>
        </p:txBody>
      </p:sp>
      <p:pic>
        <p:nvPicPr>
          <p:cNvPr id="11" name="Picture 16" descr="https://upload.wikimedia.org/wikipedia/commons/thumb/a/a1/AJAX_logo_by_gengns.svg/2000px-AJAX_logo_by_gengns.svg.png">
            <a:extLst>
              <a:ext uri="{FF2B5EF4-FFF2-40B4-BE49-F238E27FC236}">
                <a16:creationId xmlns:a16="http://schemas.microsoft.com/office/drawing/2014/main" id="{4772A91B-AA52-47CF-BCBD-FBE26BAD4B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78" y="4346298"/>
            <a:ext cx="783772" cy="376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https://devops.sombras.es/wp-content/uploads/2016/05/apache.png">
            <a:extLst>
              <a:ext uri="{FF2B5EF4-FFF2-40B4-BE49-F238E27FC236}">
                <a16:creationId xmlns:a16="http://schemas.microsoft.com/office/drawing/2014/main" id="{4A75B200-3213-4093-B2EE-0F51988F0E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036" y="4280148"/>
            <a:ext cx="1079840" cy="5997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1.bp.blogspot.com/-rRb-EptXVvM/Uu5yWvG-WwI/AAAAAAAAC8E/C73iIykO0mw/s1600/ejb-mini-logo.png">
            <a:extLst>
              <a:ext uri="{FF2B5EF4-FFF2-40B4-BE49-F238E27FC236}">
                <a16:creationId xmlns:a16="http://schemas.microsoft.com/office/drawing/2014/main" id="{D5FB1CDB-3AB5-4C29-A34F-8180E7F71C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2280" y="4437242"/>
            <a:ext cx="661489" cy="9520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meester.com/wp-content/uploads/Angular_logo.png">
            <a:extLst>
              <a:ext uri="{FF2B5EF4-FFF2-40B4-BE49-F238E27FC236}">
                <a16:creationId xmlns:a16="http://schemas.microsoft.com/office/drawing/2014/main" id="{9BDAAE0D-9478-4398-AF22-E445490DB39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473" t="4174" r="17158" b="20348"/>
          <a:stretch/>
        </p:blipFill>
        <p:spPr bwMode="auto">
          <a:xfrm>
            <a:off x="1146628" y="4279883"/>
            <a:ext cx="465996" cy="54956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a:extLst>
              <a:ext uri="{FF2B5EF4-FFF2-40B4-BE49-F238E27FC236}">
                <a16:creationId xmlns:a16="http://schemas.microsoft.com/office/drawing/2014/main" id="{EA003B04-6C26-4EB1-A1BC-4DB1B939A2E9}"/>
              </a:ext>
            </a:extLst>
          </p:cNvPr>
          <p:cNvSpPr/>
          <p:nvPr/>
        </p:nvSpPr>
        <p:spPr>
          <a:xfrm>
            <a:off x="4567615" y="2553088"/>
            <a:ext cx="7324012" cy="41271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3" name="TextBox 22">
            <a:extLst>
              <a:ext uri="{FF2B5EF4-FFF2-40B4-BE49-F238E27FC236}">
                <a16:creationId xmlns:a16="http://schemas.microsoft.com/office/drawing/2014/main" id="{7ED9DF08-54A8-4950-A050-BB0DA5C75D04}"/>
              </a:ext>
            </a:extLst>
          </p:cNvPr>
          <p:cNvSpPr txBox="1"/>
          <p:nvPr/>
        </p:nvSpPr>
        <p:spPr>
          <a:xfrm>
            <a:off x="5984617" y="2628064"/>
            <a:ext cx="4725007" cy="420564"/>
          </a:xfrm>
          <a:prstGeom prst="rect">
            <a:avLst/>
          </a:prstGeom>
          <a:noFill/>
        </p:spPr>
        <p:txBody>
          <a:bodyPr wrap="square" rtlCol="0">
            <a:spAutoFit/>
          </a:bodyPr>
          <a:lstStyle/>
          <a:p>
            <a:pPr algn="ctr">
              <a:spcBef>
                <a:spcPct val="0"/>
              </a:spcBef>
              <a:defRPr/>
            </a:pPr>
            <a:r>
              <a:rPr lang="en-US" sz="2133" b="1" dirty="0">
                <a:solidFill>
                  <a:srgbClr val="17A1CC">
                    <a:lumMod val="40000"/>
                    <a:lumOff val="60000"/>
                  </a:srgbClr>
                </a:solidFill>
                <a:latin typeface="Calibri"/>
              </a:rPr>
              <a:t>PRACTICE HIGHLIGHTS</a:t>
            </a:r>
          </a:p>
        </p:txBody>
      </p:sp>
      <p:sp>
        <p:nvSpPr>
          <p:cNvPr id="24" name="Rectangle 23">
            <a:extLst>
              <a:ext uri="{FF2B5EF4-FFF2-40B4-BE49-F238E27FC236}">
                <a16:creationId xmlns:a16="http://schemas.microsoft.com/office/drawing/2014/main" id="{43C74E34-AE47-466F-9409-FBA951E66C5C}"/>
              </a:ext>
            </a:extLst>
          </p:cNvPr>
          <p:cNvSpPr/>
          <p:nvPr/>
        </p:nvSpPr>
        <p:spPr>
          <a:xfrm>
            <a:off x="4353444" y="3275068"/>
            <a:ext cx="7720461" cy="3021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2" name="TextBox 21">
            <a:extLst>
              <a:ext uri="{FF2B5EF4-FFF2-40B4-BE49-F238E27FC236}">
                <a16:creationId xmlns:a16="http://schemas.microsoft.com/office/drawing/2014/main" id="{2F5A0CC9-B300-471C-9918-ECCB522AC5F0}"/>
              </a:ext>
            </a:extLst>
          </p:cNvPr>
          <p:cNvSpPr txBox="1"/>
          <p:nvPr/>
        </p:nvSpPr>
        <p:spPr>
          <a:xfrm>
            <a:off x="4434732" y="4140556"/>
            <a:ext cx="1949920" cy="1446935"/>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creative and innovative applications using PHP technologies for different Domains</a:t>
            </a:r>
          </a:p>
        </p:txBody>
      </p:sp>
      <p:sp>
        <p:nvSpPr>
          <p:cNvPr id="25" name="TextBox 24">
            <a:extLst>
              <a:ext uri="{FF2B5EF4-FFF2-40B4-BE49-F238E27FC236}">
                <a16:creationId xmlns:a16="http://schemas.microsoft.com/office/drawing/2014/main" id="{E860B72B-CC05-41AE-A58E-DCEB67526178}"/>
              </a:ext>
            </a:extLst>
          </p:cNvPr>
          <p:cNvSpPr txBox="1"/>
          <p:nvPr/>
        </p:nvSpPr>
        <p:spPr>
          <a:xfrm>
            <a:off x="6451868" y="4149598"/>
            <a:ext cx="1948800" cy="769634"/>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Delivered 200+ projects using technologies</a:t>
            </a:r>
          </a:p>
        </p:txBody>
      </p:sp>
      <p:sp>
        <p:nvSpPr>
          <p:cNvPr id="26" name="TextBox 25">
            <a:extLst>
              <a:ext uri="{FF2B5EF4-FFF2-40B4-BE49-F238E27FC236}">
                <a16:creationId xmlns:a16="http://schemas.microsoft.com/office/drawing/2014/main" id="{53E9A544-B12A-4DDF-82AC-5760E9A4E195}"/>
              </a:ext>
            </a:extLst>
          </p:cNvPr>
          <p:cNvSpPr txBox="1"/>
          <p:nvPr/>
        </p:nvSpPr>
        <p:spPr>
          <a:xfrm>
            <a:off x="8235012" y="4156429"/>
            <a:ext cx="1948800" cy="995401"/>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In-house, Natural Language based automation product</a:t>
            </a:r>
          </a:p>
        </p:txBody>
      </p:sp>
      <p:sp>
        <p:nvSpPr>
          <p:cNvPr id="27" name="TextBox 26">
            <a:extLst>
              <a:ext uri="{FF2B5EF4-FFF2-40B4-BE49-F238E27FC236}">
                <a16:creationId xmlns:a16="http://schemas.microsoft.com/office/drawing/2014/main" id="{BC43B121-B851-4485-BFC7-D1014EA31287}"/>
              </a:ext>
            </a:extLst>
          </p:cNvPr>
          <p:cNvSpPr txBox="1"/>
          <p:nvPr/>
        </p:nvSpPr>
        <p:spPr>
          <a:xfrm>
            <a:off x="10068741" y="4156368"/>
            <a:ext cx="1948800" cy="1898468"/>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Proven expertise in Application development, Application re-engineering and enhancement, migration, porting, maintenance</a:t>
            </a:r>
          </a:p>
        </p:txBody>
      </p:sp>
      <p:pic>
        <p:nvPicPr>
          <p:cNvPr id="28" name="Picture 5" descr="D:\Peter Jafrin\xoriant\xoriant-icons\9.png">
            <a:extLst>
              <a:ext uri="{FF2B5EF4-FFF2-40B4-BE49-F238E27FC236}">
                <a16:creationId xmlns:a16="http://schemas.microsoft.com/office/drawing/2014/main" id="{CBA290E8-E569-41AF-A4F6-C43312EBFB0F}"/>
              </a:ext>
            </a:extLst>
          </p:cNvPr>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5017967" y="3525953"/>
            <a:ext cx="444756" cy="403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D:\Peter Jafrin\xoriant\xoriant-icons\6.png">
            <a:extLst>
              <a:ext uri="{FF2B5EF4-FFF2-40B4-BE49-F238E27FC236}">
                <a16:creationId xmlns:a16="http://schemas.microsoft.com/office/drawing/2014/main" id="{7436E2A9-DFC2-4BA4-9ADE-4BB3DA2709B9}"/>
              </a:ext>
            </a:extLst>
          </p:cNvPr>
          <p:cNvPicPr>
            <a:picLocks noChangeAspect="1" noChangeArrowheads="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019852" y="3544722"/>
            <a:ext cx="439045" cy="3664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D:\Peter Jafrin\xoriant\xoriant-icons\7.png">
            <a:extLst>
              <a:ext uri="{FF2B5EF4-FFF2-40B4-BE49-F238E27FC236}">
                <a16:creationId xmlns:a16="http://schemas.microsoft.com/office/drawing/2014/main" id="{0379773D-23EA-4BDF-907F-812FDE072024}"/>
              </a:ext>
            </a:extLst>
          </p:cNvPr>
          <p:cNvPicPr>
            <a:picLocks noChangeAspect="1" noChangeArrowheads="1"/>
          </p:cNvPicPr>
          <p:nvPr/>
        </p:nvPicPr>
        <p:blipFill>
          <a:blip r:embed="rId8" cstate="print">
            <a:biLevel thresh="50000"/>
            <a:extLst>
              <a:ext uri="{28A0092B-C50C-407E-A947-70E740481C1C}">
                <a14:useLocalDpi xmlns:a14="http://schemas.microsoft.com/office/drawing/2010/main" val="0"/>
              </a:ext>
            </a:extLst>
          </a:blip>
          <a:srcRect/>
          <a:stretch>
            <a:fillRect/>
          </a:stretch>
        </p:blipFill>
        <p:spPr bwMode="auto">
          <a:xfrm>
            <a:off x="10819484" y="3494891"/>
            <a:ext cx="447312" cy="4660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6" descr="D:\Peter Jafrin\xoriant\xoriant-icons\graph-3.png">
            <a:extLst>
              <a:ext uri="{FF2B5EF4-FFF2-40B4-BE49-F238E27FC236}">
                <a16:creationId xmlns:a16="http://schemas.microsoft.com/office/drawing/2014/main" id="{F8338403-C227-46F9-8FEA-3889BE1F479E}"/>
              </a:ext>
            </a:extLst>
          </p:cNvPr>
          <p:cNvPicPr>
            <a:picLocks noChangeAspect="1" noChangeArrowheads="1"/>
          </p:cNvPicPr>
          <p:nvPr/>
        </p:nvPicPr>
        <p:blipFill>
          <a:blip r:embed="rId9" cstate="print">
            <a:biLevel thresh="50000"/>
            <a:extLst>
              <a:ext uri="{28A0092B-C50C-407E-A947-70E740481C1C}">
                <a14:useLocalDpi xmlns:a14="http://schemas.microsoft.com/office/drawing/2010/main" val="0"/>
              </a:ext>
            </a:extLst>
          </a:blip>
          <a:srcRect/>
          <a:stretch>
            <a:fillRect/>
          </a:stretch>
        </p:blipFill>
        <p:spPr bwMode="auto">
          <a:xfrm>
            <a:off x="8854965" y="3519578"/>
            <a:ext cx="562841" cy="416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C281EDD-2133-41F9-A9A2-0AEDFE0779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19" y="3175222"/>
            <a:ext cx="1183444" cy="6393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fficial MariaDB Logos | MariaDB">
            <a:extLst>
              <a:ext uri="{FF2B5EF4-FFF2-40B4-BE49-F238E27FC236}">
                <a16:creationId xmlns:a16="http://schemas.microsoft.com/office/drawing/2014/main" id="{456BE39F-9028-410C-9193-5F5B020B27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9081" y="3037613"/>
            <a:ext cx="948431" cy="7730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rl SVG Vector Logos - Vector Logo Zone">
            <a:extLst>
              <a:ext uri="{FF2B5EF4-FFF2-40B4-BE49-F238E27FC236}">
                <a16:creationId xmlns:a16="http://schemas.microsoft.com/office/drawing/2014/main" id="{930F8C05-4437-4289-BD80-7572E89119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5549" y="3195523"/>
            <a:ext cx="1291706" cy="6458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ml5 Js Css3 Logo Png">
            <a:extLst>
              <a:ext uri="{FF2B5EF4-FFF2-40B4-BE49-F238E27FC236}">
                <a16:creationId xmlns:a16="http://schemas.microsoft.com/office/drawing/2014/main" id="{FE334929-4882-4832-A576-18138AB854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5" y="5094007"/>
            <a:ext cx="2605676" cy="98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10;&#10;Description automatically generated">
            <a:extLst>
              <a:ext uri="{FF2B5EF4-FFF2-40B4-BE49-F238E27FC236}">
                <a16:creationId xmlns:a16="http://schemas.microsoft.com/office/drawing/2014/main" id="{42BC4DDC-0508-4A3F-8B07-CBE9BB6AC7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21834" y="5301452"/>
            <a:ext cx="1119560" cy="703858"/>
          </a:xfrm>
          <a:prstGeom prst="rect">
            <a:avLst/>
          </a:prstGeom>
        </p:spPr>
      </p:pic>
      <p:pic>
        <p:nvPicPr>
          <p:cNvPr id="3" name="Picture 4">
            <a:extLst>
              <a:ext uri="{FF2B5EF4-FFF2-40B4-BE49-F238E27FC236}">
                <a16:creationId xmlns:a16="http://schemas.microsoft.com/office/drawing/2014/main" id="{39C8D264-2BC9-402F-AE79-7EF5460D51F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2432" y="4288663"/>
            <a:ext cx="1473425" cy="49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96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4456-8C74-42CE-B476-2853E1A64D70}"/>
              </a:ext>
            </a:extLst>
          </p:cNvPr>
          <p:cNvSpPr>
            <a:spLocks noGrp="1"/>
          </p:cNvSpPr>
          <p:nvPr>
            <p:ph type="title"/>
          </p:nvPr>
        </p:nvSpPr>
        <p:spPr>
          <a:xfrm>
            <a:off x="54569" y="99743"/>
            <a:ext cx="7247502" cy="879952"/>
          </a:xfrm>
        </p:spPr>
        <p:txBody>
          <a:bodyPr/>
          <a:lstStyle/>
          <a:p>
            <a:r>
              <a:rPr lang="en-US" dirty="0"/>
              <a:t>Special Expertise on PHP Stack</a:t>
            </a:r>
            <a:endParaRPr lang="en-IN" dirty="0"/>
          </a:p>
        </p:txBody>
      </p:sp>
      <p:sp>
        <p:nvSpPr>
          <p:cNvPr id="4" name="Oval 3">
            <a:extLst>
              <a:ext uri="{FF2B5EF4-FFF2-40B4-BE49-F238E27FC236}">
                <a16:creationId xmlns:a16="http://schemas.microsoft.com/office/drawing/2014/main" id="{8A007A84-C6F6-47BD-86CC-316B392967CD}"/>
              </a:ext>
            </a:extLst>
          </p:cNvPr>
          <p:cNvSpPr/>
          <p:nvPr/>
        </p:nvSpPr>
        <p:spPr>
          <a:xfrm>
            <a:off x="3365329" y="6392260"/>
            <a:ext cx="5334000" cy="3048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377">
              <a:defRPr/>
            </a:pPr>
            <a:endParaRPr lang="en-US" kern="0">
              <a:solidFill>
                <a:sysClr val="window" lastClr="FFFFFF"/>
              </a:solidFill>
              <a:latin typeface="Calibri"/>
            </a:endParaRPr>
          </a:p>
        </p:txBody>
      </p:sp>
      <p:grpSp>
        <p:nvGrpSpPr>
          <p:cNvPr id="5" name="Group 14">
            <a:extLst>
              <a:ext uri="{FF2B5EF4-FFF2-40B4-BE49-F238E27FC236}">
                <a16:creationId xmlns:a16="http://schemas.microsoft.com/office/drawing/2014/main" id="{271C2679-A757-4CE9-ABBA-702EC2B5135A}"/>
              </a:ext>
            </a:extLst>
          </p:cNvPr>
          <p:cNvGrpSpPr/>
          <p:nvPr/>
        </p:nvGrpSpPr>
        <p:grpSpPr>
          <a:xfrm>
            <a:off x="3352801" y="1046031"/>
            <a:ext cx="5612351" cy="5406892"/>
            <a:chOff x="2513013" y="6350"/>
            <a:chExt cx="7112000" cy="6851650"/>
          </a:xfrm>
          <a:solidFill>
            <a:schemeClr val="accent1"/>
          </a:solidFill>
          <a:scene3d>
            <a:camera prst="perspectiveHeroicExtremeLeftFacing" fov="4200000">
              <a:rot lat="18600000" lon="21594000" rev="21594000"/>
            </a:camera>
            <a:lightRig rig="threePt" dir="t">
              <a:rot lat="0" lon="0" rev="15600000"/>
            </a:lightRig>
          </a:scene3d>
        </p:grpSpPr>
        <p:sp>
          <p:nvSpPr>
            <p:cNvPr id="6" name="Freeform 6">
              <a:extLst>
                <a:ext uri="{FF2B5EF4-FFF2-40B4-BE49-F238E27FC236}">
                  <a16:creationId xmlns:a16="http://schemas.microsoft.com/office/drawing/2014/main" id="{D77DE4C6-9856-4480-82F2-278BEAE515C0}"/>
                </a:ext>
              </a:extLst>
            </p:cNvPr>
            <p:cNvSpPr>
              <a:spLocks/>
            </p:cNvSpPr>
            <p:nvPr/>
          </p:nvSpPr>
          <p:spPr bwMode="auto">
            <a:xfrm>
              <a:off x="5991226" y="6350"/>
              <a:ext cx="2424113" cy="2220913"/>
            </a:xfrm>
            <a:custGeom>
              <a:avLst/>
              <a:gdLst/>
              <a:ahLst/>
              <a:cxnLst>
                <a:cxn ang="0">
                  <a:pos x="0" y="0"/>
                </a:cxn>
                <a:cxn ang="0">
                  <a:pos x="137" y="7"/>
                </a:cxn>
                <a:cxn ang="0">
                  <a:pos x="273" y="22"/>
                </a:cxn>
                <a:cxn ang="0">
                  <a:pos x="405" y="45"/>
                </a:cxn>
                <a:cxn ang="0">
                  <a:pos x="534" y="76"/>
                </a:cxn>
                <a:cxn ang="0">
                  <a:pos x="661" y="116"/>
                </a:cxn>
                <a:cxn ang="0">
                  <a:pos x="784" y="162"/>
                </a:cxn>
                <a:cxn ang="0">
                  <a:pos x="904" y="217"/>
                </a:cxn>
                <a:cxn ang="0">
                  <a:pos x="1018" y="277"/>
                </a:cxn>
                <a:cxn ang="0">
                  <a:pos x="1130" y="343"/>
                </a:cxn>
                <a:cxn ang="0">
                  <a:pos x="1237" y="417"/>
                </a:cxn>
                <a:cxn ang="0">
                  <a:pos x="1338" y="497"/>
                </a:cxn>
                <a:cxn ang="0">
                  <a:pos x="1435" y="582"/>
                </a:cxn>
                <a:cxn ang="0">
                  <a:pos x="1527" y="673"/>
                </a:cxn>
                <a:cxn ang="0">
                  <a:pos x="803" y="1399"/>
                </a:cxn>
                <a:cxn ang="0">
                  <a:pos x="741" y="1335"/>
                </a:cxn>
                <a:cxn ang="0">
                  <a:pos x="674" y="1276"/>
                </a:cxn>
                <a:cxn ang="0">
                  <a:pos x="602" y="1223"/>
                </a:cxn>
                <a:cxn ang="0">
                  <a:pos x="526" y="1175"/>
                </a:cxn>
                <a:cxn ang="0">
                  <a:pos x="446" y="1133"/>
                </a:cxn>
                <a:cxn ang="0">
                  <a:pos x="363" y="1098"/>
                </a:cxn>
                <a:cxn ang="0">
                  <a:pos x="276" y="1069"/>
                </a:cxn>
                <a:cxn ang="0">
                  <a:pos x="186" y="1047"/>
                </a:cxn>
                <a:cxn ang="0">
                  <a:pos x="94" y="1032"/>
                </a:cxn>
                <a:cxn ang="0">
                  <a:pos x="0" y="1026"/>
                </a:cxn>
                <a:cxn ang="0">
                  <a:pos x="0" y="0"/>
                </a:cxn>
              </a:cxnLst>
              <a:rect l="0" t="0" r="r" b="b"/>
              <a:pathLst>
                <a:path w="1527" h="1399">
                  <a:moveTo>
                    <a:pt x="0" y="0"/>
                  </a:moveTo>
                  <a:lnTo>
                    <a:pt x="137" y="7"/>
                  </a:lnTo>
                  <a:lnTo>
                    <a:pt x="273" y="22"/>
                  </a:lnTo>
                  <a:lnTo>
                    <a:pt x="405" y="45"/>
                  </a:lnTo>
                  <a:lnTo>
                    <a:pt x="534" y="76"/>
                  </a:lnTo>
                  <a:lnTo>
                    <a:pt x="661" y="116"/>
                  </a:lnTo>
                  <a:lnTo>
                    <a:pt x="784" y="162"/>
                  </a:lnTo>
                  <a:lnTo>
                    <a:pt x="904" y="217"/>
                  </a:lnTo>
                  <a:lnTo>
                    <a:pt x="1018" y="277"/>
                  </a:lnTo>
                  <a:lnTo>
                    <a:pt x="1130" y="343"/>
                  </a:lnTo>
                  <a:lnTo>
                    <a:pt x="1237" y="417"/>
                  </a:lnTo>
                  <a:lnTo>
                    <a:pt x="1338" y="497"/>
                  </a:lnTo>
                  <a:lnTo>
                    <a:pt x="1435" y="582"/>
                  </a:lnTo>
                  <a:lnTo>
                    <a:pt x="1527" y="673"/>
                  </a:lnTo>
                  <a:lnTo>
                    <a:pt x="803" y="1399"/>
                  </a:lnTo>
                  <a:lnTo>
                    <a:pt x="741" y="1335"/>
                  </a:lnTo>
                  <a:lnTo>
                    <a:pt x="674" y="1276"/>
                  </a:lnTo>
                  <a:lnTo>
                    <a:pt x="602" y="1223"/>
                  </a:lnTo>
                  <a:lnTo>
                    <a:pt x="526" y="1175"/>
                  </a:lnTo>
                  <a:lnTo>
                    <a:pt x="446" y="1133"/>
                  </a:lnTo>
                  <a:lnTo>
                    <a:pt x="363" y="1098"/>
                  </a:lnTo>
                  <a:lnTo>
                    <a:pt x="276" y="1069"/>
                  </a:lnTo>
                  <a:lnTo>
                    <a:pt x="186" y="1047"/>
                  </a:lnTo>
                  <a:lnTo>
                    <a:pt x="94" y="1032"/>
                  </a:lnTo>
                  <a:lnTo>
                    <a:pt x="0" y="1026"/>
                  </a:lnTo>
                  <a:lnTo>
                    <a:pt x="0" y="0"/>
                  </a:lnTo>
                  <a:close/>
                </a:path>
              </a:pathLst>
            </a:custGeom>
            <a:solidFill>
              <a:schemeClr val="tx2">
                <a:lumMod val="5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7" name="Freeform 7">
              <a:extLst>
                <a:ext uri="{FF2B5EF4-FFF2-40B4-BE49-F238E27FC236}">
                  <a16:creationId xmlns:a16="http://schemas.microsoft.com/office/drawing/2014/main" id="{CEC83B96-0EE3-4BBE-A140-AE78F57E9246}"/>
                </a:ext>
              </a:extLst>
            </p:cNvPr>
            <p:cNvSpPr>
              <a:spLocks/>
            </p:cNvSpPr>
            <p:nvPr/>
          </p:nvSpPr>
          <p:spPr bwMode="auto">
            <a:xfrm>
              <a:off x="5991226" y="4873625"/>
              <a:ext cx="2173288" cy="1984375"/>
            </a:xfrm>
            <a:custGeom>
              <a:avLst/>
              <a:gdLst/>
              <a:ahLst/>
              <a:cxnLst>
                <a:cxn ang="0">
                  <a:pos x="642" y="0"/>
                </a:cxn>
                <a:cxn ang="0">
                  <a:pos x="1369" y="728"/>
                </a:cxn>
                <a:cxn ang="0">
                  <a:pos x="1274" y="806"/>
                </a:cxn>
                <a:cxn ang="0">
                  <a:pos x="1176" y="877"/>
                </a:cxn>
                <a:cxn ang="0">
                  <a:pos x="1073" y="944"/>
                </a:cxn>
                <a:cxn ang="0">
                  <a:pos x="965" y="1004"/>
                </a:cxn>
                <a:cxn ang="0">
                  <a:pos x="855" y="1058"/>
                </a:cxn>
                <a:cxn ang="0">
                  <a:pos x="742" y="1106"/>
                </a:cxn>
                <a:cxn ang="0">
                  <a:pos x="624" y="1147"/>
                </a:cxn>
                <a:cxn ang="0">
                  <a:pos x="504" y="1182"/>
                </a:cxn>
                <a:cxn ang="0">
                  <a:pos x="382" y="1211"/>
                </a:cxn>
                <a:cxn ang="0">
                  <a:pos x="257" y="1231"/>
                </a:cxn>
                <a:cxn ang="0">
                  <a:pos x="129" y="1245"/>
                </a:cxn>
                <a:cxn ang="0">
                  <a:pos x="0" y="1250"/>
                </a:cxn>
                <a:cxn ang="0">
                  <a:pos x="0" y="226"/>
                </a:cxn>
                <a:cxn ang="0">
                  <a:pos x="88" y="219"/>
                </a:cxn>
                <a:cxn ang="0">
                  <a:pos x="175" y="206"/>
                </a:cxn>
                <a:cxn ang="0">
                  <a:pos x="261" y="186"/>
                </a:cxn>
                <a:cxn ang="0">
                  <a:pos x="343" y="161"/>
                </a:cxn>
                <a:cxn ang="0">
                  <a:pos x="423" y="128"/>
                </a:cxn>
                <a:cxn ang="0">
                  <a:pos x="499" y="91"/>
                </a:cxn>
                <a:cxn ang="0">
                  <a:pos x="572" y="48"/>
                </a:cxn>
                <a:cxn ang="0">
                  <a:pos x="642" y="0"/>
                </a:cxn>
              </a:cxnLst>
              <a:rect l="0" t="0" r="r" b="b"/>
              <a:pathLst>
                <a:path w="1369" h="1250">
                  <a:moveTo>
                    <a:pt x="642" y="0"/>
                  </a:moveTo>
                  <a:lnTo>
                    <a:pt x="1369" y="728"/>
                  </a:lnTo>
                  <a:lnTo>
                    <a:pt x="1274" y="806"/>
                  </a:lnTo>
                  <a:lnTo>
                    <a:pt x="1176" y="877"/>
                  </a:lnTo>
                  <a:lnTo>
                    <a:pt x="1073" y="944"/>
                  </a:lnTo>
                  <a:lnTo>
                    <a:pt x="965" y="1004"/>
                  </a:lnTo>
                  <a:lnTo>
                    <a:pt x="855" y="1058"/>
                  </a:lnTo>
                  <a:lnTo>
                    <a:pt x="742" y="1106"/>
                  </a:lnTo>
                  <a:lnTo>
                    <a:pt x="624" y="1147"/>
                  </a:lnTo>
                  <a:lnTo>
                    <a:pt x="504" y="1182"/>
                  </a:lnTo>
                  <a:lnTo>
                    <a:pt x="382" y="1211"/>
                  </a:lnTo>
                  <a:lnTo>
                    <a:pt x="257" y="1231"/>
                  </a:lnTo>
                  <a:lnTo>
                    <a:pt x="129" y="1245"/>
                  </a:lnTo>
                  <a:lnTo>
                    <a:pt x="0" y="1250"/>
                  </a:lnTo>
                  <a:lnTo>
                    <a:pt x="0" y="226"/>
                  </a:lnTo>
                  <a:lnTo>
                    <a:pt x="88" y="219"/>
                  </a:lnTo>
                  <a:lnTo>
                    <a:pt x="175" y="206"/>
                  </a:lnTo>
                  <a:lnTo>
                    <a:pt x="261" y="186"/>
                  </a:lnTo>
                  <a:lnTo>
                    <a:pt x="343" y="161"/>
                  </a:lnTo>
                  <a:lnTo>
                    <a:pt x="423" y="128"/>
                  </a:lnTo>
                  <a:lnTo>
                    <a:pt x="499" y="91"/>
                  </a:lnTo>
                  <a:lnTo>
                    <a:pt x="572" y="48"/>
                  </a:lnTo>
                  <a:lnTo>
                    <a:pt x="642" y="0"/>
                  </a:lnTo>
                  <a:close/>
                </a:path>
              </a:pathLst>
            </a:custGeom>
            <a:solidFill>
              <a:schemeClr val="tx2">
                <a:lumMod val="20000"/>
                <a:lumOff val="80000"/>
              </a:schemeClr>
            </a:solidFill>
            <a:ln w="38100">
              <a:noFill/>
              <a:prstDash val="solid"/>
              <a:round/>
              <a:headEnd/>
              <a:tailEnd/>
            </a:ln>
            <a:sp3d prstMaterial="metal">
              <a:bevelT w="0" h="254000"/>
            </a:sp3d>
          </p:spPr>
          <p:txBody>
            <a:bodyPr vert="horz" wrap="square" lIns="182880" tIns="45720" rIns="91440" bIns="45720" numCol="1" anchor="ctr" anchorCtr="0"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8" name="Freeform 8">
              <a:extLst>
                <a:ext uri="{FF2B5EF4-FFF2-40B4-BE49-F238E27FC236}">
                  <a16:creationId xmlns:a16="http://schemas.microsoft.com/office/drawing/2014/main" id="{ADE17A01-47BD-49E7-8876-CF07606C4272}"/>
                </a:ext>
              </a:extLst>
            </p:cNvPr>
            <p:cNvSpPr>
              <a:spLocks/>
            </p:cNvSpPr>
            <p:nvPr/>
          </p:nvSpPr>
          <p:spPr bwMode="auto">
            <a:xfrm>
              <a:off x="2528888" y="3751263"/>
              <a:ext cx="2200275" cy="2168525"/>
            </a:xfrm>
            <a:custGeom>
              <a:avLst/>
              <a:gdLst/>
              <a:ahLst/>
              <a:cxnLst>
                <a:cxn ang="0">
                  <a:pos x="0" y="0"/>
                </a:cxn>
                <a:cxn ang="0">
                  <a:pos x="1031" y="0"/>
                </a:cxn>
                <a:cxn ang="0">
                  <a:pos x="1052" y="93"/>
                </a:cxn>
                <a:cxn ang="0">
                  <a:pos x="1080" y="182"/>
                </a:cxn>
                <a:cxn ang="0">
                  <a:pos x="1115" y="270"/>
                </a:cxn>
                <a:cxn ang="0">
                  <a:pos x="1158" y="353"/>
                </a:cxn>
                <a:cxn ang="0">
                  <a:pos x="1205" y="432"/>
                </a:cxn>
                <a:cxn ang="0">
                  <a:pos x="1260" y="507"/>
                </a:cxn>
                <a:cxn ang="0">
                  <a:pos x="1321" y="576"/>
                </a:cxn>
                <a:cxn ang="0">
                  <a:pos x="1386" y="640"/>
                </a:cxn>
                <a:cxn ang="0">
                  <a:pos x="663" y="1366"/>
                </a:cxn>
                <a:cxn ang="0">
                  <a:pos x="573" y="1276"/>
                </a:cxn>
                <a:cxn ang="0">
                  <a:pos x="489" y="1181"/>
                </a:cxn>
                <a:cxn ang="0">
                  <a:pos x="410" y="1080"/>
                </a:cxn>
                <a:cxn ang="0">
                  <a:pos x="338" y="975"/>
                </a:cxn>
                <a:cxn ang="0">
                  <a:pos x="271" y="866"/>
                </a:cxn>
                <a:cxn ang="0">
                  <a:pos x="210" y="753"/>
                </a:cxn>
                <a:cxn ang="0">
                  <a:pos x="157" y="636"/>
                </a:cxn>
                <a:cxn ang="0">
                  <a:pos x="111" y="515"/>
                </a:cxn>
                <a:cxn ang="0">
                  <a:pos x="72" y="391"/>
                </a:cxn>
                <a:cxn ang="0">
                  <a:pos x="40" y="263"/>
                </a:cxn>
                <a:cxn ang="0">
                  <a:pos x="16" y="133"/>
                </a:cxn>
                <a:cxn ang="0">
                  <a:pos x="0" y="0"/>
                </a:cxn>
              </a:cxnLst>
              <a:rect l="0" t="0" r="r" b="b"/>
              <a:pathLst>
                <a:path w="1386" h="1366">
                  <a:moveTo>
                    <a:pt x="0" y="0"/>
                  </a:moveTo>
                  <a:lnTo>
                    <a:pt x="1031" y="0"/>
                  </a:lnTo>
                  <a:lnTo>
                    <a:pt x="1052" y="93"/>
                  </a:lnTo>
                  <a:lnTo>
                    <a:pt x="1080" y="182"/>
                  </a:lnTo>
                  <a:lnTo>
                    <a:pt x="1115" y="270"/>
                  </a:lnTo>
                  <a:lnTo>
                    <a:pt x="1158" y="353"/>
                  </a:lnTo>
                  <a:lnTo>
                    <a:pt x="1205" y="432"/>
                  </a:lnTo>
                  <a:lnTo>
                    <a:pt x="1260" y="507"/>
                  </a:lnTo>
                  <a:lnTo>
                    <a:pt x="1321" y="576"/>
                  </a:lnTo>
                  <a:lnTo>
                    <a:pt x="1386" y="640"/>
                  </a:lnTo>
                  <a:lnTo>
                    <a:pt x="663" y="1366"/>
                  </a:lnTo>
                  <a:lnTo>
                    <a:pt x="573" y="1276"/>
                  </a:lnTo>
                  <a:lnTo>
                    <a:pt x="489" y="1181"/>
                  </a:lnTo>
                  <a:lnTo>
                    <a:pt x="410" y="1080"/>
                  </a:lnTo>
                  <a:lnTo>
                    <a:pt x="338" y="975"/>
                  </a:lnTo>
                  <a:lnTo>
                    <a:pt x="271" y="866"/>
                  </a:lnTo>
                  <a:lnTo>
                    <a:pt x="210" y="753"/>
                  </a:lnTo>
                  <a:lnTo>
                    <a:pt x="157" y="636"/>
                  </a:lnTo>
                  <a:lnTo>
                    <a:pt x="111" y="515"/>
                  </a:lnTo>
                  <a:lnTo>
                    <a:pt x="72" y="391"/>
                  </a:lnTo>
                  <a:lnTo>
                    <a:pt x="40" y="263"/>
                  </a:lnTo>
                  <a:lnTo>
                    <a:pt x="16" y="133"/>
                  </a:lnTo>
                  <a:lnTo>
                    <a:pt x="0" y="0"/>
                  </a:lnTo>
                  <a:close/>
                </a:path>
              </a:pathLst>
            </a:custGeom>
            <a:solidFill>
              <a:schemeClr val="tx2">
                <a:lumMod val="60000"/>
                <a:lumOff val="4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9" name="Freeform 9">
              <a:extLst>
                <a:ext uri="{FF2B5EF4-FFF2-40B4-BE49-F238E27FC236}">
                  <a16:creationId xmlns:a16="http://schemas.microsoft.com/office/drawing/2014/main" id="{2322544D-734C-41AF-BEE7-B74793EA8364}"/>
                </a:ext>
              </a:extLst>
            </p:cNvPr>
            <p:cNvSpPr>
              <a:spLocks/>
            </p:cNvSpPr>
            <p:nvPr/>
          </p:nvSpPr>
          <p:spPr bwMode="auto">
            <a:xfrm>
              <a:off x="3686176" y="4860925"/>
              <a:ext cx="2160588" cy="1997075"/>
            </a:xfrm>
            <a:custGeom>
              <a:avLst/>
              <a:gdLst/>
              <a:ahLst/>
              <a:cxnLst>
                <a:cxn ang="0">
                  <a:pos x="728" y="0"/>
                </a:cxn>
                <a:cxn ang="0">
                  <a:pos x="796" y="49"/>
                </a:cxn>
                <a:cxn ang="0">
                  <a:pos x="868" y="92"/>
                </a:cxn>
                <a:cxn ang="0">
                  <a:pos x="942" y="130"/>
                </a:cxn>
                <a:cxn ang="0">
                  <a:pos x="1021" y="163"/>
                </a:cxn>
                <a:cxn ang="0">
                  <a:pos x="1103" y="190"/>
                </a:cxn>
                <a:cxn ang="0">
                  <a:pos x="1187" y="211"/>
                </a:cxn>
                <a:cxn ang="0">
                  <a:pos x="1273" y="224"/>
                </a:cxn>
                <a:cxn ang="0">
                  <a:pos x="1361" y="233"/>
                </a:cxn>
                <a:cxn ang="0">
                  <a:pos x="1361" y="1258"/>
                </a:cxn>
                <a:cxn ang="0">
                  <a:pos x="1232" y="1251"/>
                </a:cxn>
                <a:cxn ang="0">
                  <a:pos x="1105" y="1236"/>
                </a:cxn>
                <a:cxn ang="0">
                  <a:pos x="980" y="1215"/>
                </a:cxn>
                <a:cxn ang="0">
                  <a:pos x="858" y="1186"/>
                </a:cxn>
                <a:cxn ang="0">
                  <a:pos x="739" y="1151"/>
                </a:cxn>
                <a:cxn ang="0">
                  <a:pos x="623" y="1108"/>
                </a:cxn>
                <a:cxn ang="0">
                  <a:pos x="510" y="1061"/>
                </a:cxn>
                <a:cxn ang="0">
                  <a:pos x="400" y="1005"/>
                </a:cxn>
                <a:cxn ang="0">
                  <a:pos x="294" y="945"/>
                </a:cxn>
                <a:cxn ang="0">
                  <a:pos x="192" y="878"/>
                </a:cxn>
                <a:cxn ang="0">
                  <a:pos x="94" y="806"/>
                </a:cxn>
                <a:cxn ang="0">
                  <a:pos x="0" y="728"/>
                </a:cxn>
                <a:cxn ang="0">
                  <a:pos x="728" y="0"/>
                </a:cxn>
              </a:cxnLst>
              <a:rect l="0" t="0" r="r" b="b"/>
              <a:pathLst>
                <a:path w="1361" h="1258">
                  <a:moveTo>
                    <a:pt x="728" y="0"/>
                  </a:moveTo>
                  <a:lnTo>
                    <a:pt x="796" y="49"/>
                  </a:lnTo>
                  <a:lnTo>
                    <a:pt x="868" y="92"/>
                  </a:lnTo>
                  <a:lnTo>
                    <a:pt x="942" y="130"/>
                  </a:lnTo>
                  <a:lnTo>
                    <a:pt x="1021" y="163"/>
                  </a:lnTo>
                  <a:lnTo>
                    <a:pt x="1103" y="190"/>
                  </a:lnTo>
                  <a:lnTo>
                    <a:pt x="1187" y="211"/>
                  </a:lnTo>
                  <a:lnTo>
                    <a:pt x="1273" y="224"/>
                  </a:lnTo>
                  <a:lnTo>
                    <a:pt x="1361" y="233"/>
                  </a:lnTo>
                  <a:lnTo>
                    <a:pt x="1361" y="1258"/>
                  </a:lnTo>
                  <a:lnTo>
                    <a:pt x="1232" y="1251"/>
                  </a:lnTo>
                  <a:lnTo>
                    <a:pt x="1105" y="1236"/>
                  </a:lnTo>
                  <a:lnTo>
                    <a:pt x="980" y="1215"/>
                  </a:lnTo>
                  <a:lnTo>
                    <a:pt x="858" y="1186"/>
                  </a:lnTo>
                  <a:lnTo>
                    <a:pt x="739" y="1151"/>
                  </a:lnTo>
                  <a:lnTo>
                    <a:pt x="623" y="1108"/>
                  </a:lnTo>
                  <a:lnTo>
                    <a:pt x="510" y="1061"/>
                  </a:lnTo>
                  <a:lnTo>
                    <a:pt x="400" y="1005"/>
                  </a:lnTo>
                  <a:lnTo>
                    <a:pt x="294" y="945"/>
                  </a:lnTo>
                  <a:lnTo>
                    <a:pt x="192" y="878"/>
                  </a:lnTo>
                  <a:lnTo>
                    <a:pt x="94" y="806"/>
                  </a:lnTo>
                  <a:lnTo>
                    <a:pt x="0" y="728"/>
                  </a:lnTo>
                  <a:lnTo>
                    <a:pt x="728" y="0"/>
                  </a:lnTo>
                  <a:close/>
                </a:path>
              </a:pathLst>
            </a:custGeom>
            <a:solidFill>
              <a:schemeClr val="tx2">
                <a:lumMod val="40000"/>
                <a:lumOff val="6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0" name="Freeform 10">
              <a:extLst>
                <a:ext uri="{FF2B5EF4-FFF2-40B4-BE49-F238E27FC236}">
                  <a16:creationId xmlns:a16="http://schemas.microsoft.com/office/drawing/2014/main" id="{F73BE221-B910-46B3-B4F2-71852BE3A232}"/>
                </a:ext>
              </a:extLst>
            </p:cNvPr>
            <p:cNvSpPr>
              <a:spLocks/>
            </p:cNvSpPr>
            <p:nvPr/>
          </p:nvSpPr>
          <p:spPr bwMode="auto">
            <a:xfrm>
              <a:off x="2513013" y="1198563"/>
              <a:ext cx="1981200" cy="2408238"/>
            </a:xfrm>
            <a:custGeom>
              <a:avLst/>
              <a:gdLst/>
              <a:ahLst/>
              <a:cxnLst>
                <a:cxn ang="0">
                  <a:pos x="521" y="0"/>
                </a:cxn>
                <a:cxn ang="0">
                  <a:pos x="1248" y="728"/>
                </a:cxn>
                <a:cxn ang="0">
                  <a:pos x="1198" y="802"/>
                </a:cxn>
                <a:cxn ang="0">
                  <a:pos x="1153" y="878"/>
                </a:cxn>
                <a:cxn ang="0">
                  <a:pos x="1115" y="960"/>
                </a:cxn>
                <a:cxn ang="0">
                  <a:pos x="1082" y="1043"/>
                </a:cxn>
                <a:cxn ang="0">
                  <a:pos x="1058" y="1131"/>
                </a:cxn>
                <a:cxn ang="0">
                  <a:pos x="1038" y="1221"/>
                </a:cxn>
                <a:cxn ang="0">
                  <a:pos x="1028" y="1314"/>
                </a:cxn>
                <a:cxn ang="0">
                  <a:pos x="1024" y="1408"/>
                </a:cxn>
                <a:cxn ang="0">
                  <a:pos x="1025" y="1462"/>
                </a:cxn>
                <a:cxn ang="0">
                  <a:pos x="1029" y="1517"/>
                </a:cxn>
                <a:cxn ang="0">
                  <a:pos x="3" y="1517"/>
                </a:cxn>
                <a:cxn ang="0">
                  <a:pos x="0" y="1408"/>
                </a:cxn>
                <a:cxn ang="0">
                  <a:pos x="4" y="1274"/>
                </a:cxn>
                <a:cxn ang="0">
                  <a:pos x="16" y="1144"/>
                </a:cxn>
                <a:cxn ang="0">
                  <a:pos x="35" y="1014"/>
                </a:cxn>
                <a:cxn ang="0">
                  <a:pos x="63" y="888"/>
                </a:cxn>
                <a:cxn ang="0">
                  <a:pos x="98" y="765"/>
                </a:cxn>
                <a:cxn ang="0">
                  <a:pos x="139" y="644"/>
                </a:cxn>
                <a:cxn ang="0">
                  <a:pos x="188" y="527"/>
                </a:cxn>
                <a:cxn ang="0">
                  <a:pos x="242" y="414"/>
                </a:cxn>
                <a:cxn ang="0">
                  <a:pos x="303" y="303"/>
                </a:cxn>
                <a:cxn ang="0">
                  <a:pos x="370" y="198"/>
                </a:cxn>
                <a:cxn ang="0">
                  <a:pos x="442" y="96"/>
                </a:cxn>
                <a:cxn ang="0">
                  <a:pos x="521" y="0"/>
                </a:cxn>
              </a:cxnLst>
              <a:rect l="0" t="0" r="r" b="b"/>
              <a:pathLst>
                <a:path w="1248" h="1517">
                  <a:moveTo>
                    <a:pt x="521" y="0"/>
                  </a:moveTo>
                  <a:lnTo>
                    <a:pt x="1248" y="728"/>
                  </a:lnTo>
                  <a:lnTo>
                    <a:pt x="1198" y="802"/>
                  </a:lnTo>
                  <a:lnTo>
                    <a:pt x="1153" y="878"/>
                  </a:lnTo>
                  <a:lnTo>
                    <a:pt x="1115" y="960"/>
                  </a:lnTo>
                  <a:lnTo>
                    <a:pt x="1082" y="1043"/>
                  </a:lnTo>
                  <a:lnTo>
                    <a:pt x="1058" y="1131"/>
                  </a:lnTo>
                  <a:lnTo>
                    <a:pt x="1038" y="1221"/>
                  </a:lnTo>
                  <a:lnTo>
                    <a:pt x="1028" y="1314"/>
                  </a:lnTo>
                  <a:lnTo>
                    <a:pt x="1024" y="1408"/>
                  </a:lnTo>
                  <a:lnTo>
                    <a:pt x="1025" y="1462"/>
                  </a:lnTo>
                  <a:lnTo>
                    <a:pt x="1029" y="1517"/>
                  </a:lnTo>
                  <a:lnTo>
                    <a:pt x="3" y="1517"/>
                  </a:lnTo>
                  <a:lnTo>
                    <a:pt x="0" y="1408"/>
                  </a:lnTo>
                  <a:lnTo>
                    <a:pt x="4" y="1274"/>
                  </a:lnTo>
                  <a:lnTo>
                    <a:pt x="16" y="1144"/>
                  </a:lnTo>
                  <a:lnTo>
                    <a:pt x="35" y="1014"/>
                  </a:lnTo>
                  <a:lnTo>
                    <a:pt x="63" y="888"/>
                  </a:lnTo>
                  <a:lnTo>
                    <a:pt x="98" y="765"/>
                  </a:lnTo>
                  <a:lnTo>
                    <a:pt x="139" y="644"/>
                  </a:lnTo>
                  <a:lnTo>
                    <a:pt x="188" y="527"/>
                  </a:lnTo>
                  <a:lnTo>
                    <a:pt x="242" y="414"/>
                  </a:lnTo>
                  <a:lnTo>
                    <a:pt x="303" y="303"/>
                  </a:lnTo>
                  <a:lnTo>
                    <a:pt x="370" y="198"/>
                  </a:lnTo>
                  <a:lnTo>
                    <a:pt x="442" y="96"/>
                  </a:lnTo>
                  <a:lnTo>
                    <a:pt x="521" y="0"/>
                  </a:lnTo>
                  <a:close/>
                </a:path>
              </a:pathLst>
            </a:custGeom>
            <a:solidFill>
              <a:schemeClr val="tx2"/>
            </a:solidFill>
            <a:ln w="38100">
              <a:noFill/>
              <a:prstDash val="solid"/>
              <a:round/>
              <a:headEnd/>
              <a:tailEnd/>
            </a:ln>
            <a:sp3d prstMaterial="metal">
              <a:bevelT w="0" h="254000"/>
            </a:sp3d>
          </p:spPr>
          <p:txBody>
            <a:bodyPr vert="horz" wrap="square" lIns="182880" tIns="45720" rIns="91440" bIns="45720" numCol="1" anchor="ctr" anchorCtr="0"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1" name="Freeform 11">
              <a:extLst>
                <a:ext uri="{FF2B5EF4-FFF2-40B4-BE49-F238E27FC236}">
                  <a16:creationId xmlns:a16="http://schemas.microsoft.com/office/drawing/2014/main" id="{1A17280F-5A2D-4D21-BB6C-37A6054ABCC6}"/>
                </a:ext>
              </a:extLst>
            </p:cNvPr>
            <p:cNvSpPr>
              <a:spLocks/>
            </p:cNvSpPr>
            <p:nvPr/>
          </p:nvSpPr>
          <p:spPr bwMode="auto">
            <a:xfrm>
              <a:off x="3436938" y="6350"/>
              <a:ext cx="2409825" cy="2235200"/>
            </a:xfrm>
            <a:custGeom>
              <a:avLst/>
              <a:gdLst/>
              <a:ahLst/>
              <a:cxnLst>
                <a:cxn ang="0">
                  <a:pos x="1518" y="0"/>
                </a:cxn>
                <a:cxn ang="0">
                  <a:pos x="1518" y="1026"/>
                </a:cxn>
                <a:cxn ang="0">
                  <a:pos x="1424" y="1034"/>
                </a:cxn>
                <a:cxn ang="0">
                  <a:pos x="1333" y="1050"/>
                </a:cxn>
                <a:cxn ang="0">
                  <a:pos x="1245" y="1073"/>
                </a:cxn>
                <a:cxn ang="0">
                  <a:pos x="1159" y="1103"/>
                </a:cxn>
                <a:cxn ang="0">
                  <a:pos x="1076" y="1140"/>
                </a:cxn>
                <a:cxn ang="0">
                  <a:pos x="997" y="1182"/>
                </a:cxn>
                <a:cxn ang="0">
                  <a:pos x="923" y="1231"/>
                </a:cxn>
                <a:cxn ang="0">
                  <a:pos x="852" y="1284"/>
                </a:cxn>
                <a:cxn ang="0">
                  <a:pos x="785" y="1344"/>
                </a:cxn>
                <a:cxn ang="0">
                  <a:pos x="724" y="1408"/>
                </a:cxn>
                <a:cxn ang="0">
                  <a:pos x="0" y="682"/>
                </a:cxn>
                <a:cxn ang="0">
                  <a:pos x="91" y="591"/>
                </a:cxn>
                <a:cxn ang="0">
                  <a:pos x="187" y="505"/>
                </a:cxn>
                <a:cxn ang="0">
                  <a:pos x="288" y="425"/>
                </a:cxn>
                <a:cxn ang="0">
                  <a:pos x="394" y="351"/>
                </a:cxn>
                <a:cxn ang="0">
                  <a:pos x="504" y="283"/>
                </a:cxn>
                <a:cxn ang="0">
                  <a:pos x="620" y="222"/>
                </a:cxn>
                <a:cxn ang="0">
                  <a:pos x="738" y="168"/>
                </a:cxn>
                <a:cxn ang="0">
                  <a:pos x="860" y="120"/>
                </a:cxn>
                <a:cxn ang="0">
                  <a:pos x="985" y="80"/>
                </a:cxn>
                <a:cxn ang="0">
                  <a:pos x="1114" y="48"/>
                </a:cxn>
                <a:cxn ang="0">
                  <a:pos x="1246" y="25"/>
                </a:cxn>
                <a:cxn ang="0">
                  <a:pos x="1381" y="8"/>
                </a:cxn>
                <a:cxn ang="0">
                  <a:pos x="1518" y="0"/>
                </a:cxn>
              </a:cxnLst>
              <a:rect l="0" t="0" r="r" b="b"/>
              <a:pathLst>
                <a:path w="1518" h="1408">
                  <a:moveTo>
                    <a:pt x="1518" y="0"/>
                  </a:moveTo>
                  <a:lnTo>
                    <a:pt x="1518" y="1026"/>
                  </a:lnTo>
                  <a:lnTo>
                    <a:pt x="1424" y="1034"/>
                  </a:lnTo>
                  <a:lnTo>
                    <a:pt x="1333" y="1050"/>
                  </a:lnTo>
                  <a:lnTo>
                    <a:pt x="1245" y="1073"/>
                  </a:lnTo>
                  <a:lnTo>
                    <a:pt x="1159" y="1103"/>
                  </a:lnTo>
                  <a:lnTo>
                    <a:pt x="1076" y="1140"/>
                  </a:lnTo>
                  <a:lnTo>
                    <a:pt x="997" y="1182"/>
                  </a:lnTo>
                  <a:lnTo>
                    <a:pt x="923" y="1231"/>
                  </a:lnTo>
                  <a:lnTo>
                    <a:pt x="852" y="1284"/>
                  </a:lnTo>
                  <a:lnTo>
                    <a:pt x="785" y="1344"/>
                  </a:lnTo>
                  <a:lnTo>
                    <a:pt x="724" y="1408"/>
                  </a:lnTo>
                  <a:lnTo>
                    <a:pt x="0" y="682"/>
                  </a:lnTo>
                  <a:lnTo>
                    <a:pt x="91" y="591"/>
                  </a:lnTo>
                  <a:lnTo>
                    <a:pt x="187" y="505"/>
                  </a:lnTo>
                  <a:lnTo>
                    <a:pt x="288" y="425"/>
                  </a:lnTo>
                  <a:lnTo>
                    <a:pt x="394" y="351"/>
                  </a:lnTo>
                  <a:lnTo>
                    <a:pt x="504" y="283"/>
                  </a:lnTo>
                  <a:lnTo>
                    <a:pt x="620" y="222"/>
                  </a:lnTo>
                  <a:lnTo>
                    <a:pt x="738" y="168"/>
                  </a:lnTo>
                  <a:lnTo>
                    <a:pt x="860" y="120"/>
                  </a:lnTo>
                  <a:lnTo>
                    <a:pt x="985" y="80"/>
                  </a:lnTo>
                  <a:lnTo>
                    <a:pt x="1114" y="48"/>
                  </a:lnTo>
                  <a:lnTo>
                    <a:pt x="1246" y="25"/>
                  </a:lnTo>
                  <a:lnTo>
                    <a:pt x="1381" y="8"/>
                  </a:lnTo>
                  <a:lnTo>
                    <a:pt x="1518" y="0"/>
                  </a:lnTo>
                  <a:close/>
                </a:path>
              </a:pathLst>
            </a:custGeom>
            <a:solidFill>
              <a:schemeClr val="tx2">
                <a:lumMod val="75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2" name="Freeform 12">
              <a:extLst>
                <a:ext uri="{FF2B5EF4-FFF2-40B4-BE49-F238E27FC236}">
                  <a16:creationId xmlns:a16="http://schemas.microsoft.com/office/drawing/2014/main" id="{492B52A9-6923-4D71-8F06-B442EC99F6AC}"/>
                </a:ext>
              </a:extLst>
            </p:cNvPr>
            <p:cNvSpPr>
              <a:spLocks/>
            </p:cNvSpPr>
            <p:nvPr/>
          </p:nvSpPr>
          <p:spPr bwMode="auto">
            <a:xfrm>
              <a:off x="7126288" y="1182688"/>
              <a:ext cx="2498725" cy="2886075"/>
            </a:xfrm>
            <a:custGeom>
              <a:avLst/>
              <a:gdLst/>
              <a:ahLst/>
              <a:cxnLst>
                <a:cxn ang="0">
                  <a:pos x="873" y="0"/>
                </a:cxn>
                <a:cxn ang="0">
                  <a:pos x="954" y="99"/>
                </a:cxn>
                <a:cxn ang="0">
                  <a:pos x="1029" y="203"/>
                </a:cxn>
                <a:cxn ang="0">
                  <a:pos x="1098" y="311"/>
                </a:cxn>
                <a:cxn ang="0">
                  <a:pos x="1161" y="424"/>
                </a:cxn>
                <a:cxn ang="0">
                  <a:pos x="1217" y="539"/>
                </a:cxn>
                <a:cxn ang="0">
                  <a:pos x="1265" y="659"/>
                </a:cxn>
                <a:cxn ang="0">
                  <a:pos x="1308" y="783"/>
                </a:cxn>
                <a:cxn ang="0">
                  <a:pos x="1574" y="744"/>
                </a:cxn>
                <a:cxn ang="0">
                  <a:pos x="1252" y="1280"/>
                </a:cxn>
                <a:cxn ang="0">
                  <a:pos x="931" y="1818"/>
                </a:cxn>
                <a:cxn ang="0">
                  <a:pos x="466" y="1399"/>
                </a:cxn>
                <a:cxn ang="0">
                  <a:pos x="0" y="981"/>
                </a:cxn>
                <a:cxn ang="0">
                  <a:pos x="275" y="940"/>
                </a:cxn>
                <a:cxn ang="0">
                  <a:pos x="237" y="866"/>
                </a:cxn>
                <a:cxn ang="0">
                  <a:pos x="194" y="795"/>
                </a:cxn>
                <a:cxn ang="0">
                  <a:pos x="147" y="729"/>
                </a:cxn>
                <a:cxn ang="0">
                  <a:pos x="873" y="0"/>
                </a:cxn>
              </a:cxnLst>
              <a:rect l="0" t="0" r="r" b="b"/>
              <a:pathLst>
                <a:path w="1574" h="1818">
                  <a:moveTo>
                    <a:pt x="873" y="0"/>
                  </a:moveTo>
                  <a:lnTo>
                    <a:pt x="954" y="99"/>
                  </a:lnTo>
                  <a:lnTo>
                    <a:pt x="1029" y="203"/>
                  </a:lnTo>
                  <a:lnTo>
                    <a:pt x="1098" y="311"/>
                  </a:lnTo>
                  <a:lnTo>
                    <a:pt x="1161" y="424"/>
                  </a:lnTo>
                  <a:lnTo>
                    <a:pt x="1217" y="539"/>
                  </a:lnTo>
                  <a:lnTo>
                    <a:pt x="1265" y="659"/>
                  </a:lnTo>
                  <a:lnTo>
                    <a:pt x="1308" y="783"/>
                  </a:lnTo>
                  <a:lnTo>
                    <a:pt x="1574" y="744"/>
                  </a:lnTo>
                  <a:lnTo>
                    <a:pt x="1252" y="1280"/>
                  </a:lnTo>
                  <a:lnTo>
                    <a:pt x="931" y="1818"/>
                  </a:lnTo>
                  <a:lnTo>
                    <a:pt x="466" y="1399"/>
                  </a:lnTo>
                  <a:lnTo>
                    <a:pt x="0" y="981"/>
                  </a:lnTo>
                  <a:lnTo>
                    <a:pt x="275" y="940"/>
                  </a:lnTo>
                  <a:lnTo>
                    <a:pt x="237" y="866"/>
                  </a:lnTo>
                  <a:lnTo>
                    <a:pt x="194" y="795"/>
                  </a:lnTo>
                  <a:lnTo>
                    <a:pt x="147" y="729"/>
                  </a:lnTo>
                  <a:lnTo>
                    <a:pt x="873" y="0"/>
                  </a:lnTo>
                  <a:close/>
                </a:path>
              </a:pathLst>
            </a:custGeom>
            <a:solidFill>
              <a:schemeClr val="tx2">
                <a:lumMod val="5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a:solidFill>
                  <a:srgbClr val="000000"/>
                </a:solidFill>
                <a:latin typeface="Arial" pitchFamily="34" charset="0"/>
                <a:cs typeface="Arial" pitchFamily="34" charset="0"/>
              </a:endParaRPr>
            </a:p>
          </p:txBody>
        </p:sp>
      </p:grpSp>
      <p:grpSp>
        <p:nvGrpSpPr>
          <p:cNvPr id="14" name="Group 13">
            <a:extLst>
              <a:ext uri="{FF2B5EF4-FFF2-40B4-BE49-F238E27FC236}">
                <a16:creationId xmlns:a16="http://schemas.microsoft.com/office/drawing/2014/main" id="{AAF79437-53EF-40EB-9A07-556B58D94EAF}"/>
              </a:ext>
            </a:extLst>
          </p:cNvPr>
          <p:cNvGrpSpPr/>
          <p:nvPr/>
        </p:nvGrpSpPr>
        <p:grpSpPr>
          <a:xfrm>
            <a:off x="7095564" y="1341447"/>
            <a:ext cx="4521171" cy="1254511"/>
            <a:chOff x="6831042" y="4148810"/>
            <a:chExt cx="4521170" cy="1254511"/>
          </a:xfrm>
        </p:grpSpPr>
        <p:sp>
          <p:nvSpPr>
            <p:cNvPr id="15" name="TextBox 14">
              <a:extLst>
                <a:ext uri="{FF2B5EF4-FFF2-40B4-BE49-F238E27FC236}">
                  <a16:creationId xmlns:a16="http://schemas.microsoft.com/office/drawing/2014/main" id="{C0F91020-CEF1-4935-8C8F-8EF0B9CDADD4}"/>
                </a:ext>
              </a:extLst>
            </p:cNvPr>
            <p:cNvSpPr txBox="1"/>
            <p:nvPr/>
          </p:nvSpPr>
          <p:spPr>
            <a:xfrm>
              <a:off x="8837612" y="4148810"/>
              <a:ext cx="2514600" cy="1254511"/>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Authentication Patterns</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Customized tokens which are encrypted using SHA-256 algorithm</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JWT tokens for REST API</a:t>
              </a:r>
              <a:endParaRPr lang="en-US" sz="1333" kern="0" dirty="0">
                <a:solidFill>
                  <a:srgbClr val="000000">
                    <a:lumMod val="75000"/>
                    <a:lumOff val="25000"/>
                  </a:srgbClr>
                </a:solidFill>
                <a:latin typeface="Calibri"/>
                <a:cs typeface="Arial" pitchFamily="34" charset="0"/>
              </a:endParaRPr>
            </a:p>
          </p:txBody>
        </p:sp>
        <p:grpSp>
          <p:nvGrpSpPr>
            <p:cNvPr id="16" name="Group 18">
              <a:extLst>
                <a:ext uri="{FF2B5EF4-FFF2-40B4-BE49-F238E27FC236}">
                  <a16:creationId xmlns:a16="http://schemas.microsoft.com/office/drawing/2014/main" id="{CAF3B92B-BDC8-41AE-B4E0-BF09D5D5EAD1}"/>
                </a:ext>
              </a:extLst>
            </p:cNvPr>
            <p:cNvGrpSpPr/>
            <p:nvPr/>
          </p:nvGrpSpPr>
          <p:grpSpPr>
            <a:xfrm>
              <a:off x="6831042" y="4676099"/>
              <a:ext cx="1854170" cy="154237"/>
              <a:chOff x="6831042" y="4142699"/>
              <a:chExt cx="1854170" cy="154237"/>
            </a:xfrm>
          </p:grpSpPr>
          <p:cxnSp>
            <p:nvCxnSpPr>
              <p:cNvPr id="17" name="Straight Arrow Connector 16">
                <a:extLst>
                  <a:ext uri="{FF2B5EF4-FFF2-40B4-BE49-F238E27FC236}">
                    <a16:creationId xmlns:a16="http://schemas.microsoft.com/office/drawing/2014/main" id="{131C2487-A306-4B23-86FC-931105B4BD68}"/>
                  </a:ext>
                </a:extLst>
              </p:cNvPr>
              <p:cNvCxnSpPr/>
              <p:nvPr/>
            </p:nvCxnSpPr>
            <p:spPr>
              <a:xfrm>
                <a:off x="6973095" y="4207838"/>
                <a:ext cx="1712117" cy="2723"/>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40B33D8-A22F-407E-BE2E-34F3EA715B57}"/>
                  </a:ext>
                </a:extLst>
              </p:cNvPr>
              <p:cNvSpPr/>
              <p:nvPr/>
            </p:nvSpPr>
            <p:spPr>
              <a:xfrm>
                <a:off x="6831042" y="4142699"/>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24" name="Group 23">
            <a:extLst>
              <a:ext uri="{FF2B5EF4-FFF2-40B4-BE49-F238E27FC236}">
                <a16:creationId xmlns:a16="http://schemas.microsoft.com/office/drawing/2014/main" id="{A4FED760-DA02-4A73-B712-BA79B32B025B}"/>
              </a:ext>
            </a:extLst>
          </p:cNvPr>
          <p:cNvGrpSpPr/>
          <p:nvPr/>
        </p:nvGrpSpPr>
        <p:grpSpPr>
          <a:xfrm>
            <a:off x="485315" y="1632487"/>
            <a:ext cx="4368680" cy="577594"/>
            <a:chOff x="862072" y="5319867"/>
            <a:chExt cx="4368680" cy="577593"/>
          </a:xfrm>
        </p:grpSpPr>
        <p:sp>
          <p:nvSpPr>
            <p:cNvPr id="25" name="TextBox 24">
              <a:extLst>
                <a:ext uri="{FF2B5EF4-FFF2-40B4-BE49-F238E27FC236}">
                  <a16:creationId xmlns:a16="http://schemas.microsoft.com/office/drawing/2014/main" id="{92D8C640-B5B2-469C-BC6E-4F6910196E24}"/>
                </a:ext>
              </a:extLst>
            </p:cNvPr>
            <p:cNvSpPr txBox="1"/>
            <p:nvPr/>
          </p:nvSpPr>
          <p:spPr>
            <a:xfrm flipH="1">
              <a:off x="862072" y="5319867"/>
              <a:ext cx="2514600" cy="577593"/>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BackEnd Programming-</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PHP, REST API’S, Maria DB</a:t>
              </a:r>
            </a:p>
          </p:txBody>
        </p:sp>
        <p:grpSp>
          <p:nvGrpSpPr>
            <p:cNvPr id="26" name="Group 13">
              <a:extLst>
                <a:ext uri="{FF2B5EF4-FFF2-40B4-BE49-F238E27FC236}">
                  <a16:creationId xmlns:a16="http://schemas.microsoft.com/office/drawing/2014/main" id="{B7BFA715-DB85-4856-9554-6A71655E2C8F}"/>
                </a:ext>
              </a:extLst>
            </p:cNvPr>
            <p:cNvGrpSpPr/>
            <p:nvPr/>
          </p:nvGrpSpPr>
          <p:grpSpPr>
            <a:xfrm flipH="1">
              <a:off x="3476232" y="5560763"/>
              <a:ext cx="1754520" cy="154237"/>
              <a:chOff x="6577072" y="2038120"/>
              <a:chExt cx="1754520" cy="154237"/>
            </a:xfrm>
          </p:grpSpPr>
          <p:cxnSp>
            <p:nvCxnSpPr>
              <p:cNvPr id="27" name="Straight Arrow Connector 26">
                <a:extLst>
                  <a:ext uri="{FF2B5EF4-FFF2-40B4-BE49-F238E27FC236}">
                    <a16:creationId xmlns:a16="http://schemas.microsoft.com/office/drawing/2014/main" id="{28E7C908-1866-4B41-9D5B-D4ED9BFD18EF}"/>
                  </a:ext>
                </a:extLst>
              </p:cNvPr>
              <p:cNvCxnSpPr/>
              <p:nvPr/>
            </p:nvCxnSpPr>
            <p:spPr>
              <a:xfrm rot="10800000" flipH="1" flipV="1">
                <a:off x="6708719" y="2102379"/>
                <a:ext cx="1622873" cy="68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F6E6FE6-F3C7-449D-9346-701E76447EA1}"/>
                  </a:ext>
                </a:extLst>
              </p:cNvPr>
              <p:cNvSpPr/>
              <p:nvPr/>
            </p:nvSpPr>
            <p:spPr>
              <a:xfrm>
                <a:off x="6577072" y="203812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29" name="Group 28">
            <a:extLst>
              <a:ext uri="{FF2B5EF4-FFF2-40B4-BE49-F238E27FC236}">
                <a16:creationId xmlns:a16="http://schemas.microsoft.com/office/drawing/2014/main" id="{4B7FAFCD-33B1-490A-8C8C-666A4426F710}"/>
              </a:ext>
            </a:extLst>
          </p:cNvPr>
          <p:cNvGrpSpPr/>
          <p:nvPr/>
        </p:nvGrpSpPr>
        <p:grpSpPr>
          <a:xfrm>
            <a:off x="485315" y="4082132"/>
            <a:ext cx="2754752" cy="577594"/>
            <a:chOff x="1040998" y="4013583"/>
            <a:chExt cx="2754752" cy="577595"/>
          </a:xfrm>
        </p:grpSpPr>
        <p:sp>
          <p:nvSpPr>
            <p:cNvPr id="30" name="TextBox 29">
              <a:extLst>
                <a:ext uri="{FF2B5EF4-FFF2-40B4-BE49-F238E27FC236}">
                  <a16:creationId xmlns:a16="http://schemas.microsoft.com/office/drawing/2014/main" id="{C7601F05-3EEC-4113-AA17-1E368FD0C01C}"/>
                </a:ext>
              </a:extLst>
            </p:cNvPr>
            <p:cNvSpPr txBox="1"/>
            <p:nvPr/>
          </p:nvSpPr>
          <p:spPr>
            <a:xfrm flipH="1">
              <a:off x="1040998" y="4013583"/>
              <a:ext cx="2030873" cy="577595"/>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App Servers</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Apache</a:t>
              </a:r>
            </a:p>
          </p:txBody>
        </p:sp>
        <p:grpSp>
          <p:nvGrpSpPr>
            <p:cNvPr id="31" name="Group 18">
              <a:extLst>
                <a:ext uri="{FF2B5EF4-FFF2-40B4-BE49-F238E27FC236}">
                  <a16:creationId xmlns:a16="http://schemas.microsoft.com/office/drawing/2014/main" id="{F3A6C5CF-B517-4AFF-A4A4-606457C847BB}"/>
                </a:ext>
              </a:extLst>
            </p:cNvPr>
            <p:cNvGrpSpPr/>
            <p:nvPr/>
          </p:nvGrpSpPr>
          <p:grpSpPr>
            <a:xfrm flipH="1">
              <a:off x="3122612" y="4234818"/>
              <a:ext cx="673138" cy="154237"/>
              <a:chOff x="8012074" y="4567130"/>
              <a:chExt cx="673138" cy="154237"/>
            </a:xfrm>
          </p:grpSpPr>
          <p:cxnSp>
            <p:nvCxnSpPr>
              <p:cNvPr id="32" name="Straight Arrow Connector 31">
                <a:extLst>
                  <a:ext uri="{FF2B5EF4-FFF2-40B4-BE49-F238E27FC236}">
                    <a16:creationId xmlns:a16="http://schemas.microsoft.com/office/drawing/2014/main" id="{D167BE16-DAA6-4DF4-8C65-449284920808}"/>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87A95C1-11CE-4EC8-A88C-E14F6160C233}"/>
                  </a:ext>
                </a:extLst>
              </p:cNvPr>
              <p:cNvSpPr/>
              <p:nvPr/>
            </p:nvSpPr>
            <p:spPr>
              <a:xfrm>
                <a:off x="8012074" y="4567130"/>
                <a:ext cx="169661"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34" name="Group 33">
            <a:extLst>
              <a:ext uri="{FF2B5EF4-FFF2-40B4-BE49-F238E27FC236}">
                <a16:creationId xmlns:a16="http://schemas.microsoft.com/office/drawing/2014/main" id="{30015DD2-8B8D-4D52-9B7A-551B80338BC7}"/>
              </a:ext>
            </a:extLst>
          </p:cNvPr>
          <p:cNvGrpSpPr/>
          <p:nvPr/>
        </p:nvGrpSpPr>
        <p:grpSpPr>
          <a:xfrm>
            <a:off x="251518" y="2648515"/>
            <a:ext cx="3230767" cy="803233"/>
            <a:chOff x="557272" y="2571292"/>
            <a:chExt cx="3230766" cy="803232"/>
          </a:xfrm>
        </p:grpSpPr>
        <p:sp>
          <p:nvSpPr>
            <p:cNvPr id="35" name="TextBox 34">
              <a:extLst>
                <a:ext uri="{FF2B5EF4-FFF2-40B4-BE49-F238E27FC236}">
                  <a16:creationId xmlns:a16="http://schemas.microsoft.com/office/drawing/2014/main" id="{981D6768-E289-405E-BF92-B634A6B84D1E}"/>
                </a:ext>
              </a:extLst>
            </p:cNvPr>
            <p:cNvSpPr txBox="1"/>
            <p:nvPr/>
          </p:nvSpPr>
          <p:spPr>
            <a:xfrm flipH="1">
              <a:off x="557272" y="2571292"/>
              <a:ext cx="2514599" cy="803232"/>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Web Technology</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HTML, CSS, AJAX, XML, Bootstrap</a:t>
              </a:r>
            </a:p>
          </p:txBody>
        </p:sp>
        <p:grpSp>
          <p:nvGrpSpPr>
            <p:cNvPr id="36" name="Group 18">
              <a:extLst>
                <a:ext uri="{FF2B5EF4-FFF2-40B4-BE49-F238E27FC236}">
                  <a16:creationId xmlns:a16="http://schemas.microsoft.com/office/drawing/2014/main" id="{3F343130-AACF-4863-9206-C9BB2B49B3DB}"/>
                </a:ext>
              </a:extLst>
            </p:cNvPr>
            <p:cNvGrpSpPr/>
            <p:nvPr/>
          </p:nvGrpSpPr>
          <p:grpSpPr>
            <a:xfrm flipH="1">
              <a:off x="3122612" y="2908873"/>
              <a:ext cx="665426" cy="154237"/>
              <a:chOff x="8019786" y="4567130"/>
              <a:chExt cx="665426" cy="154237"/>
            </a:xfrm>
          </p:grpSpPr>
          <p:cxnSp>
            <p:nvCxnSpPr>
              <p:cNvPr id="37" name="Straight Arrow Connector 36">
                <a:extLst>
                  <a:ext uri="{FF2B5EF4-FFF2-40B4-BE49-F238E27FC236}">
                    <a16:creationId xmlns:a16="http://schemas.microsoft.com/office/drawing/2014/main" id="{9FE78E1D-40AB-4FEB-A4B1-60038D315B0B}"/>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F9DC81C-667F-421A-82FD-B85975221498}"/>
                  </a:ext>
                </a:extLst>
              </p:cNvPr>
              <p:cNvSpPr/>
              <p:nvPr/>
            </p:nvSpPr>
            <p:spPr>
              <a:xfrm>
                <a:off x="8019786"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39" name="Group 38">
            <a:extLst>
              <a:ext uri="{FF2B5EF4-FFF2-40B4-BE49-F238E27FC236}">
                <a16:creationId xmlns:a16="http://schemas.microsoft.com/office/drawing/2014/main" id="{D1DCA3B1-EE8F-45D8-B308-31EFECDE1641}"/>
              </a:ext>
            </a:extLst>
          </p:cNvPr>
          <p:cNvGrpSpPr/>
          <p:nvPr/>
        </p:nvGrpSpPr>
        <p:grpSpPr>
          <a:xfrm>
            <a:off x="8161557" y="4841893"/>
            <a:ext cx="3446215" cy="577594"/>
            <a:chOff x="7905998" y="4846736"/>
            <a:chExt cx="3446214" cy="577595"/>
          </a:xfrm>
        </p:grpSpPr>
        <p:sp>
          <p:nvSpPr>
            <p:cNvPr id="40" name="TextBox 39">
              <a:extLst>
                <a:ext uri="{FF2B5EF4-FFF2-40B4-BE49-F238E27FC236}">
                  <a16:creationId xmlns:a16="http://schemas.microsoft.com/office/drawing/2014/main" id="{C0BC7471-024F-4269-AE5B-AEF6049A5AC6}"/>
                </a:ext>
              </a:extLst>
            </p:cNvPr>
            <p:cNvSpPr txBox="1"/>
            <p:nvPr/>
          </p:nvSpPr>
          <p:spPr>
            <a:xfrm>
              <a:off x="8837612" y="4846736"/>
              <a:ext cx="2514600" cy="577595"/>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Testing</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JUnit, HttpUnit, EasyMock</a:t>
              </a:r>
              <a:endParaRPr lang="en-US" sz="1333" kern="0" dirty="0">
                <a:solidFill>
                  <a:srgbClr val="000000">
                    <a:lumMod val="75000"/>
                    <a:lumOff val="25000"/>
                  </a:srgbClr>
                </a:solidFill>
                <a:latin typeface="Calibri"/>
                <a:cs typeface="Arial" pitchFamily="34" charset="0"/>
              </a:endParaRPr>
            </a:p>
          </p:txBody>
        </p:sp>
        <p:grpSp>
          <p:nvGrpSpPr>
            <p:cNvPr id="41" name="Group 18">
              <a:extLst>
                <a:ext uri="{FF2B5EF4-FFF2-40B4-BE49-F238E27FC236}">
                  <a16:creationId xmlns:a16="http://schemas.microsoft.com/office/drawing/2014/main" id="{BF33B0D9-716E-4A6F-99FF-640922967ABE}"/>
                </a:ext>
              </a:extLst>
            </p:cNvPr>
            <p:cNvGrpSpPr/>
            <p:nvPr/>
          </p:nvGrpSpPr>
          <p:grpSpPr>
            <a:xfrm>
              <a:off x="7905998" y="5100530"/>
              <a:ext cx="726014" cy="154237"/>
              <a:chOff x="7905998" y="4567130"/>
              <a:chExt cx="726014" cy="154237"/>
            </a:xfrm>
          </p:grpSpPr>
          <p:cxnSp>
            <p:nvCxnSpPr>
              <p:cNvPr id="42" name="Straight Arrow Connector 41">
                <a:extLst>
                  <a:ext uri="{FF2B5EF4-FFF2-40B4-BE49-F238E27FC236}">
                    <a16:creationId xmlns:a16="http://schemas.microsoft.com/office/drawing/2014/main" id="{4B90FF83-072D-4904-818D-3BA7F879A4C4}"/>
                  </a:ext>
                </a:extLst>
              </p:cNvPr>
              <p:cNvCxnSpPr/>
              <p:nvPr/>
            </p:nvCxnSpPr>
            <p:spPr>
              <a:xfrm>
                <a:off x="8048051" y="4632269"/>
                <a:ext cx="583961"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B32BD75-AD25-473E-8D29-71F10CDD1D2A}"/>
                  </a:ext>
                </a:extLst>
              </p:cNvPr>
              <p:cNvSpPr/>
              <p:nvPr/>
            </p:nvSpPr>
            <p:spPr>
              <a:xfrm>
                <a:off x="7905998"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44" name="Group 43">
            <a:extLst>
              <a:ext uri="{FF2B5EF4-FFF2-40B4-BE49-F238E27FC236}">
                <a16:creationId xmlns:a16="http://schemas.microsoft.com/office/drawing/2014/main" id="{641F5EA6-6689-4A97-B6F1-471FFF81A6F5}"/>
              </a:ext>
            </a:extLst>
          </p:cNvPr>
          <p:cNvGrpSpPr/>
          <p:nvPr/>
        </p:nvGrpSpPr>
        <p:grpSpPr>
          <a:xfrm>
            <a:off x="4889653" y="4387813"/>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45" name="Freeform 8">
              <a:extLst>
                <a:ext uri="{FF2B5EF4-FFF2-40B4-BE49-F238E27FC236}">
                  <a16:creationId xmlns:a16="http://schemas.microsoft.com/office/drawing/2014/main" id="{4752A122-3F0F-48BF-A624-A57C4A556871}"/>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46" name="Freeform 9">
              <a:extLst>
                <a:ext uri="{FF2B5EF4-FFF2-40B4-BE49-F238E27FC236}">
                  <a16:creationId xmlns:a16="http://schemas.microsoft.com/office/drawing/2014/main" id="{3DD19172-5998-4B28-83FB-042793903EDE}"/>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47" name="Group 46">
            <a:extLst>
              <a:ext uri="{FF2B5EF4-FFF2-40B4-BE49-F238E27FC236}">
                <a16:creationId xmlns:a16="http://schemas.microsoft.com/office/drawing/2014/main" id="{F03385D5-BBDB-4FC0-BA83-323D0E4FA263}"/>
              </a:ext>
            </a:extLst>
          </p:cNvPr>
          <p:cNvGrpSpPr/>
          <p:nvPr/>
        </p:nvGrpSpPr>
        <p:grpSpPr>
          <a:xfrm>
            <a:off x="3677799" y="351748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48" name="Freeform 8">
              <a:extLst>
                <a:ext uri="{FF2B5EF4-FFF2-40B4-BE49-F238E27FC236}">
                  <a16:creationId xmlns:a16="http://schemas.microsoft.com/office/drawing/2014/main" id="{6303E9C6-1693-4A64-9C23-93754C06BA75}"/>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49" name="Freeform 9">
              <a:extLst>
                <a:ext uri="{FF2B5EF4-FFF2-40B4-BE49-F238E27FC236}">
                  <a16:creationId xmlns:a16="http://schemas.microsoft.com/office/drawing/2014/main" id="{020002BA-B123-4F73-AC27-8917E5F74D98}"/>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0" name="Group 49">
            <a:extLst>
              <a:ext uri="{FF2B5EF4-FFF2-40B4-BE49-F238E27FC236}">
                <a16:creationId xmlns:a16="http://schemas.microsoft.com/office/drawing/2014/main" id="{2E03D477-D9C9-4A0F-8700-3F1A3560D128}"/>
              </a:ext>
            </a:extLst>
          </p:cNvPr>
          <p:cNvGrpSpPr/>
          <p:nvPr/>
        </p:nvGrpSpPr>
        <p:grpSpPr>
          <a:xfrm>
            <a:off x="3975253" y="2404777"/>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1" name="Freeform 8">
              <a:extLst>
                <a:ext uri="{FF2B5EF4-FFF2-40B4-BE49-F238E27FC236}">
                  <a16:creationId xmlns:a16="http://schemas.microsoft.com/office/drawing/2014/main" id="{7E1FEF80-D365-41F3-BF4F-F80D3C10C612}"/>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2" name="Freeform 9">
              <a:extLst>
                <a:ext uri="{FF2B5EF4-FFF2-40B4-BE49-F238E27FC236}">
                  <a16:creationId xmlns:a16="http://schemas.microsoft.com/office/drawing/2014/main" id="{4B002CD7-0041-45B8-83C6-9A2A380D7E5D}"/>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3" name="Group 52">
            <a:extLst>
              <a:ext uri="{FF2B5EF4-FFF2-40B4-BE49-F238E27FC236}">
                <a16:creationId xmlns:a16="http://schemas.microsoft.com/office/drawing/2014/main" id="{B9427CD9-4D75-43AC-950C-CCC6CEDA01EC}"/>
              </a:ext>
            </a:extLst>
          </p:cNvPr>
          <p:cNvGrpSpPr/>
          <p:nvPr/>
        </p:nvGrpSpPr>
        <p:grpSpPr>
          <a:xfrm>
            <a:off x="5076940" y="1787833"/>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4" name="Freeform 8">
              <a:extLst>
                <a:ext uri="{FF2B5EF4-FFF2-40B4-BE49-F238E27FC236}">
                  <a16:creationId xmlns:a16="http://schemas.microsoft.com/office/drawing/2014/main" id="{D2245C94-824E-4D47-987B-AEF7B571D8C7}"/>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5" name="Freeform 9">
              <a:extLst>
                <a:ext uri="{FF2B5EF4-FFF2-40B4-BE49-F238E27FC236}">
                  <a16:creationId xmlns:a16="http://schemas.microsoft.com/office/drawing/2014/main" id="{B7891DA9-2F80-4615-A5D1-ED662E2F63CF}"/>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6" name="Group 55">
            <a:extLst>
              <a:ext uri="{FF2B5EF4-FFF2-40B4-BE49-F238E27FC236}">
                <a16:creationId xmlns:a16="http://schemas.microsoft.com/office/drawing/2014/main" id="{D12AC181-5331-48B8-8C05-B934F8E566A1}"/>
              </a:ext>
            </a:extLst>
          </p:cNvPr>
          <p:cNvGrpSpPr/>
          <p:nvPr/>
        </p:nvGrpSpPr>
        <p:grpSpPr>
          <a:xfrm>
            <a:off x="6531167" y="175478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7" name="Freeform 8">
              <a:extLst>
                <a:ext uri="{FF2B5EF4-FFF2-40B4-BE49-F238E27FC236}">
                  <a16:creationId xmlns:a16="http://schemas.microsoft.com/office/drawing/2014/main" id="{DAC53BFA-F4B2-4341-9F8F-6AB5D1EDBEB3}"/>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8" name="Freeform 9">
              <a:extLst>
                <a:ext uri="{FF2B5EF4-FFF2-40B4-BE49-F238E27FC236}">
                  <a16:creationId xmlns:a16="http://schemas.microsoft.com/office/drawing/2014/main" id="{82539F59-FDB0-4220-8555-2F1642074FB7}"/>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9" name="Group 58">
            <a:extLst>
              <a:ext uri="{FF2B5EF4-FFF2-40B4-BE49-F238E27FC236}">
                <a16:creationId xmlns:a16="http://schemas.microsoft.com/office/drawing/2014/main" id="{3D18CB5A-2FB0-434E-9E47-9E98281DD1E5}"/>
              </a:ext>
            </a:extLst>
          </p:cNvPr>
          <p:cNvGrpSpPr/>
          <p:nvPr/>
        </p:nvGrpSpPr>
        <p:grpSpPr>
          <a:xfrm>
            <a:off x="7632853" y="239376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60" name="Freeform 8">
              <a:extLst>
                <a:ext uri="{FF2B5EF4-FFF2-40B4-BE49-F238E27FC236}">
                  <a16:creationId xmlns:a16="http://schemas.microsoft.com/office/drawing/2014/main" id="{926B8DC1-FE9F-4072-9E6A-E38FF1724FB9}"/>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61" name="Freeform 9">
              <a:extLst>
                <a:ext uri="{FF2B5EF4-FFF2-40B4-BE49-F238E27FC236}">
                  <a16:creationId xmlns:a16="http://schemas.microsoft.com/office/drawing/2014/main" id="{FCE58F39-5208-475C-9E83-9146A6D9B622}"/>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62" name="Group 61">
            <a:extLst>
              <a:ext uri="{FF2B5EF4-FFF2-40B4-BE49-F238E27FC236}">
                <a16:creationId xmlns:a16="http://schemas.microsoft.com/office/drawing/2014/main" id="{253332C3-CB2F-4ABD-81A3-B214B8E76585}"/>
              </a:ext>
            </a:extLst>
          </p:cNvPr>
          <p:cNvGrpSpPr/>
          <p:nvPr/>
        </p:nvGrpSpPr>
        <p:grpSpPr>
          <a:xfrm>
            <a:off x="6553200" y="439883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63" name="Freeform 8">
              <a:extLst>
                <a:ext uri="{FF2B5EF4-FFF2-40B4-BE49-F238E27FC236}">
                  <a16:creationId xmlns:a16="http://schemas.microsoft.com/office/drawing/2014/main" id="{AC1FB7AE-0F0A-42B9-A4C6-505CF7CAEE20}"/>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64" name="Freeform 9">
              <a:extLst>
                <a:ext uri="{FF2B5EF4-FFF2-40B4-BE49-F238E27FC236}">
                  <a16:creationId xmlns:a16="http://schemas.microsoft.com/office/drawing/2014/main" id="{5C812F9A-CF65-4FC7-83F5-998160A26F70}"/>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65" name="Group 64">
            <a:extLst>
              <a:ext uri="{FF2B5EF4-FFF2-40B4-BE49-F238E27FC236}">
                <a16:creationId xmlns:a16="http://schemas.microsoft.com/office/drawing/2014/main" id="{10DB9F22-DAE8-4B58-9DC6-FD714903E41B}"/>
              </a:ext>
            </a:extLst>
          </p:cNvPr>
          <p:cNvGrpSpPr/>
          <p:nvPr/>
        </p:nvGrpSpPr>
        <p:grpSpPr>
          <a:xfrm>
            <a:off x="1117601" y="5064511"/>
            <a:ext cx="3230767" cy="1480149"/>
            <a:chOff x="557272" y="2232832"/>
            <a:chExt cx="3230766" cy="1480150"/>
          </a:xfrm>
        </p:grpSpPr>
        <p:sp>
          <p:nvSpPr>
            <p:cNvPr id="66" name="TextBox 65">
              <a:extLst>
                <a:ext uri="{FF2B5EF4-FFF2-40B4-BE49-F238E27FC236}">
                  <a16:creationId xmlns:a16="http://schemas.microsoft.com/office/drawing/2014/main" id="{585AFB89-427C-43E5-AB33-7567AA74B7EF}"/>
                </a:ext>
              </a:extLst>
            </p:cNvPr>
            <p:cNvSpPr txBox="1"/>
            <p:nvPr/>
          </p:nvSpPr>
          <p:spPr>
            <a:xfrm flipH="1">
              <a:off x="557272" y="2232832"/>
              <a:ext cx="2514599" cy="1480150"/>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Other Services</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Bulk Emails (Using </a:t>
              </a:r>
              <a:r>
                <a:rPr lang="en-IN" sz="1333" kern="0" dirty="0" err="1">
                  <a:solidFill>
                    <a:srgbClr val="000000">
                      <a:lumMod val="75000"/>
                      <a:lumOff val="25000"/>
                    </a:srgbClr>
                  </a:solidFill>
                  <a:latin typeface="Calibri"/>
                  <a:cs typeface="Arial" pitchFamily="34" charset="0"/>
                </a:rPr>
                <a:t>PHPMailer</a:t>
              </a:r>
              <a:r>
                <a:rPr lang="en-IN" sz="1333" kern="0" dirty="0">
                  <a:solidFill>
                    <a:srgbClr val="000000">
                      <a:lumMod val="75000"/>
                      <a:lumOff val="25000"/>
                    </a:srgbClr>
                  </a:solidFill>
                  <a:latin typeface="Calibri"/>
                  <a:cs typeface="Arial" pitchFamily="34" charset="0"/>
                </a:rPr>
                <a:t>)</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SMS</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Auto Ticket generation by sending email to Support email</a:t>
              </a:r>
            </a:p>
          </p:txBody>
        </p:sp>
        <p:grpSp>
          <p:nvGrpSpPr>
            <p:cNvPr id="67" name="Group 18">
              <a:extLst>
                <a:ext uri="{FF2B5EF4-FFF2-40B4-BE49-F238E27FC236}">
                  <a16:creationId xmlns:a16="http://schemas.microsoft.com/office/drawing/2014/main" id="{4BF57648-E6C5-4F3F-91B8-F676E323CB99}"/>
                </a:ext>
              </a:extLst>
            </p:cNvPr>
            <p:cNvGrpSpPr/>
            <p:nvPr/>
          </p:nvGrpSpPr>
          <p:grpSpPr>
            <a:xfrm flipH="1">
              <a:off x="3122612" y="2908873"/>
              <a:ext cx="665426" cy="154237"/>
              <a:chOff x="8019786" y="4567130"/>
              <a:chExt cx="665426" cy="154237"/>
            </a:xfrm>
          </p:grpSpPr>
          <p:cxnSp>
            <p:nvCxnSpPr>
              <p:cNvPr id="68" name="Straight Arrow Connector 67">
                <a:extLst>
                  <a:ext uri="{FF2B5EF4-FFF2-40B4-BE49-F238E27FC236}">
                    <a16:creationId xmlns:a16="http://schemas.microsoft.com/office/drawing/2014/main" id="{DFEEB015-D16B-4F1F-A84E-45FB599BCA29}"/>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143959E-3609-4E46-B778-480B1E4F9F0D}"/>
                  </a:ext>
                </a:extLst>
              </p:cNvPr>
              <p:cNvSpPr/>
              <p:nvPr/>
            </p:nvSpPr>
            <p:spPr>
              <a:xfrm>
                <a:off x="8019786"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spTree>
    <p:extLst>
      <p:ext uri="{BB962C8B-B14F-4D97-AF65-F5344CB8AC3E}">
        <p14:creationId xmlns:p14="http://schemas.microsoft.com/office/powerpoint/2010/main" val="352602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B244-114B-46C8-94F0-637F45D58107}"/>
              </a:ext>
            </a:extLst>
          </p:cNvPr>
          <p:cNvSpPr>
            <a:spLocks noGrp="1"/>
          </p:cNvSpPr>
          <p:nvPr>
            <p:ph type="title"/>
          </p:nvPr>
        </p:nvSpPr>
        <p:spPr/>
        <p:txBody>
          <a:bodyPr/>
          <a:lstStyle/>
          <a:p>
            <a:r>
              <a:rPr lang="en-IN" dirty="0"/>
              <a:t>PHP Service Offerings</a:t>
            </a:r>
          </a:p>
        </p:txBody>
      </p:sp>
      <p:sp>
        <p:nvSpPr>
          <p:cNvPr id="4" name="Rectangle 3">
            <a:extLst>
              <a:ext uri="{FF2B5EF4-FFF2-40B4-BE49-F238E27FC236}">
                <a16:creationId xmlns:a16="http://schemas.microsoft.com/office/drawing/2014/main" id="{4C973582-4D4F-4820-B9E5-C812A6A7C9D5}"/>
              </a:ext>
            </a:extLst>
          </p:cNvPr>
          <p:cNvSpPr/>
          <p:nvPr/>
        </p:nvSpPr>
        <p:spPr>
          <a:xfrm>
            <a:off x="508001" y="2855280"/>
            <a:ext cx="2028305" cy="36217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5" name="Rectangle 4">
            <a:extLst>
              <a:ext uri="{FF2B5EF4-FFF2-40B4-BE49-F238E27FC236}">
                <a16:creationId xmlns:a16="http://schemas.microsoft.com/office/drawing/2014/main" id="{B135E6E0-5CC8-407A-9F46-B366071586C2}"/>
              </a:ext>
            </a:extLst>
          </p:cNvPr>
          <p:cNvSpPr/>
          <p:nvPr/>
        </p:nvSpPr>
        <p:spPr>
          <a:xfrm>
            <a:off x="508001" y="1295400"/>
            <a:ext cx="2028305" cy="1580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6" name="Rectangle 5">
            <a:extLst>
              <a:ext uri="{FF2B5EF4-FFF2-40B4-BE49-F238E27FC236}">
                <a16:creationId xmlns:a16="http://schemas.microsoft.com/office/drawing/2014/main" id="{CECB6BDD-A309-4927-99BC-EDC81E707003}"/>
              </a:ext>
            </a:extLst>
          </p:cNvPr>
          <p:cNvSpPr/>
          <p:nvPr/>
        </p:nvSpPr>
        <p:spPr>
          <a:xfrm>
            <a:off x="409056" y="2333324"/>
            <a:ext cx="2226192" cy="453907"/>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APPLICATION</a:t>
            </a:r>
          </a:p>
          <a:p>
            <a:pPr algn="ctr" defTabSz="609555">
              <a:lnSpc>
                <a:spcPts val="1400"/>
              </a:lnSpc>
              <a:defRPr/>
            </a:pPr>
            <a:r>
              <a:rPr lang="en-US" altLang="en-US" sz="1400" b="1" dirty="0">
                <a:solidFill>
                  <a:srgbClr val="FFFFFF"/>
                </a:solidFill>
                <a:latin typeface="Calibri"/>
                <a:sym typeface="Arial Bold" panose="020B0704020202020204" pitchFamily="34" charset="0"/>
              </a:rPr>
              <a:t>DEVELOPMENT</a:t>
            </a:r>
          </a:p>
        </p:txBody>
      </p:sp>
      <p:sp>
        <p:nvSpPr>
          <p:cNvPr id="7" name="TextBox 6">
            <a:extLst>
              <a:ext uri="{FF2B5EF4-FFF2-40B4-BE49-F238E27FC236}">
                <a16:creationId xmlns:a16="http://schemas.microsoft.com/office/drawing/2014/main" id="{AD35279A-EE8B-4A94-BDE7-DEBC694710CF}"/>
              </a:ext>
            </a:extLst>
          </p:cNvPr>
          <p:cNvSpPr txBox="1"/>
          <p:nvPr/>
        </p:nvSpPr>
        <p:spPr>
          <a:xfrm>
            <a:off x="508001" y="2819401"/>
            <a:ext cx="1954919" cy="3293209"/>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 Development using Backend Frameworks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Web Services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Reports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Mobile Application Development</a:t>
            </a:r>
          </a:p>
          <a:p>
            <a:pPr defTabSz="1219170">
              <a:defRPr/>
            </a:pPr>
            <a:endParaRPr lang="en-US" sz="1600" dirty="0">
              <a:solidFill>
                <a:srgbClr val="000000"/>
              </a:solidFill>
              <a:latin typeface="Calibri"/>
            </a:endParaRPr>
          </a:p>
        </p:txBody>
      </p:sp>
      <p:sp>
        <p:nvSpPr>
          <p:cNvPr id="8" name="Rectangle 7">
            <a:extLst>
              <a:ext uri="{FF2B5EF4-FFF2-40B4-BE49-F238E27FC236}">
                <a16:creationId xmlns:a16="http://schemas.microsoft.com/office/drawing/2014/main" id="{5F3444F0-37F3-40FE-994A-BDCE7CDE169A}"/>
              </a:ext>
            </a:extLst>
          </p:cNvPr>
          <p:cNvSpPr/>
          <p:nvPr/>
        </p:nvSpPr>
        <p:spPr>
          <a:xfrm>
            <a:off x="3463409" y="2867328"/>
            <a:ext cx="2028305" cy="360967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9" name="Rectangle 8">
            <a:extLst>
              <a:ext uri="{FF2B5EF4-FFF2-40B4-BE49-F238E27FC236}">
                <a16:creationId xmlns:a16="http://schemas.microsoft.com/office/drawing/2014/main" id="{ED049883-D2BB-487E-825C-F5DBB0412472}"/>
              </a:ext>
            </a:extLst>
          </p:cNvPr>
          <p:cNvSpPr/>
          <p:nvPr/>
        </p:nvSpPr>
        <p:spPr>
          <a:xfrm>
            <a:off x="3463409" y="1307448"/>
            <a:ext cx="2028305" cy="15807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0" name="Rectangle 9">
            <a:extLst>
              <a:ext uri="{FF2B5EF4-FFF2-40B4-BE49-F238E27FC236}">
                <a16:creationId xmlns:a16="http://schemas.microsoft.com/office/drawing/2014/main" id="{64C7CC4A-E215-43EB-874C-A899641EB549}"/>
              </a:ext>
            </a:extLst>
          </p:cNvPr>
          <p:cNvSpPr/>
          <p:nvPr/>
        </p:nvSpPr>
        <p:spPr>
          <a:xfrm>
            <a:off x="3361807" y="2188745"/>
            <a:ext cx="2226192" cy="633443"/>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APPLICATION</a:t>
            </a:r>
          </a:p>
          <a:p>
            <a:pPr algn="ctr" defTabSz="609555">
              <a:lnSpc>
                <a:spcPts val="1400"/>
              </a:lnSpc>
              <a:defRPr/>
            </a:pPr>
            <a:r>
              <a:rPr lang="en-US" altLang="en-US" sz="1400" b="1" dirty="0">
                <a:solidFill>
                  <a:srgbClr val="FFFFFF"/>
                </a:solidFill>
                <a:latin typeface="Calibri"/>
                <a:sym typeface="Arial Bold" panose="020B0704020202020204" pitchFamily="34" charset="0"/>
              </a:rPr>
              <a:t>REENGINEERING &amp;</a:t>
            </a:r>
          </a:p>
          <a:p>
            <a:pPr algn="ctr" defTabSz="609555">
              <a:lnSpc>
                <a:spcPts val="1400"/>
              </a:lnSpc>
              <a:defRPr/>
            </a:pPr>
            <a:r>
              <a:rPr lang="en-US" altLang="en-US" sz="1400" b="1" dirty="0">
                <a:solidFill>
                  <a:srgbClr val="FFFFFF"/>
                </a:solidFill>
                <a:latin typeface="Calibri"/>
                <a:sym typeface="Arial Bold" panose="020B0704020202020204" pitchFamily="34" charset="0"/>
              </a:rPr>
              <a:t>ENHANCEMENT</a:t>
            </a:r>
          </a:p>
        </p:txBody>
      </p:sp>
      <p:sp>
        <p:nvSpPr>
          <p:cNvPr id="11" name="TextBox 10">
            <a:extLst>
              <a:ext uri="{FF2B5EF4-FFF2-40B4-BE49-F238E27FC236}">
                <a16:creationId xmlns:a16="http://schemas.microsoft.com/office/drawing/2014/main" id="{6DDFF3BB-23BA-4181-B9B8-C49D90C9C273}"/>
              </a:ext>
            </a:extLst>
          </p:cNvPr>
          <p:cNvSpPr txBox="1"/>
          <p:nvPr/>
        </p:nvSpPr>
        <p:spPr>
          <a:xfrm>
            <a:off x="3479961" y="2894725"/>
            <a:ext cx="1954919" cy="3293209"/>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Design &amp; Development Applications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Application Maintenance</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Re-Development &amp; Re-Engineering</a:t>
            </a:r>
          </a:p>
          <a:p>
            <a:pPr defTabSz="1219170">
              <a:lnSpc>
                <a:spcPct val="150000"/>
              </a:lnSpc>
              <a:defRPr/>
            </a:pPr>
            <a:endParaRPr lang="en-US" sz="1600" dirty="0">
              <a:solidFill>
                <a:srgbClr val="000000"/>
              </a:solidFill>
              <a:latin typeface="Calibri"/>
            </a:endParaRPr>
          </a:p>
          <a:p>
            <a:pPr defTabSz="1219170">
              <a:defRPr/>
            </a:pPr>
            <a:endParaRPr lang="en-US" sz="1600" dirty="0">
              <a:solidFill>
                <a:srgbClr val="000000"/>
              </a:solidFill>
              <a:latin typeface="Calibri"/>
            </a:endParaRPr>
          </a:p>
        </p:txBody>
      </p:sp>
      <p:sp>
        <p:nvSpPr>
          <p:cNvPr id="12" name="Rectangle 11">
            <a:extLst>
              <a:ext uri="{FF2B5EF4-FFF2-40B4-BE49-F238E27FC236}">
                <a16:creationId xmlns:a16="http://schemas.microsoft.com/office/drawing/2014/main" id="{9AE1776D-DBC7-40D7-8C95-CB7FC7693F5B}"/>
              </a:ext>
            </a:extLst>
          </p:cNvPr>
          <p:cNvSpPr/>
          <p:nvPr/>
        </p:nvSpPr>
        <p:spPr>
          <a:xfrm>
            <a:off x="6400801" y="2867328"/>
            <a:ext cx="2028305" cy="360967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13" name="Rectangle 12">
            <a:extLst>
              <a:ext uri="{FF2B5EF4-FFF2-40B4-BE49-F238E27FC236}">
                <a16:creationId xmlns:a16="http://schemas.microsoft.com/office/drawing/2014/main" id="{E1ABC97B-0024-4993-BD2A-86FFF34B69D4}"/>
              </a:ext>
            </a:extLst>
          </p:cNvPr>
          <p:cNvSpPr/>
          <p:nvPr/>
        </p:nvSpPr>
        <p:spPr>
          <a:xfrm>
            <a:off x="6400801" y="1307448"/>
            <a:ext cx="2028305" cy="15807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4" name="Rectangle 13">
            <a:extLst>
              <a:ext uri="{FF2B5EF4-FFF2-40B4-BE49-F238E27FC236}">
                <a16:creationId xmlns:a16="http://schemas.microsoft.com/office/drawing/2014/main" id="{E3A695E3-9308-480F-8B5E-76F72D64A628}"/>
              </a:ext>
            </a:extLst>
          </p:cNvPr>
          <p:cNvSpPr/>
          <p:nvPr/>
        </p:nvSpPr>
        <p:spPr>
          <a:xfrm>
            <a:off x="6301856" y="2337408"/>
            <a:ext cx="2226192" cy="453907"/>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MIGRATION &amp;</a:t>
            </a:r>
          </a:p>
          <a:p>
            <a:pPr algn="ctr" defTabSz="609555">
              <a:lnSpc>
                <a:spcPts val="1400"/>
              </a:lnSpc>
              <a:defRPr/>
            </a:pPr>
            <a:r>
              <a:rPr lang="en-US" altLang="en-US" sz="1400" b="1" dirty="0">
                <a:solidFill>
                  <a:srgbClr val="FFFFFF"/>
                </a:solidFill>
                <a:latin typeface="Calibri"/>
                <a:sym typeface="Arial Bold" panose="020B0704020202020204" pitchFamily="34" charset="0"/>
              </a:rPr>
              <a:t> PORTING</a:t>
            </a:r>
          </a:p>
        </p:txBody>
      </p:sp>
      <p:sp>
        <p:nvSpPr>
          <p:cNvPr id="15" name="TextBox 14">
            <a:extLst>
              <a:ext uri="{FF2B5EF4-FFF2-40B4-BE49-F238E27FC236}">
                <a16:creationId xmlns:a16="http://schemas.microsoft.com/office/drawing/2014/main" id="{BD8DCBA9-404A-48AC-BD33-95FC77A6A03E}"/>
              </a:ext>
            </a:extLst>
          </p:cNvPr>
          <p:cNvSpPr txBox="1"/>
          <p:nvPr/>
        </p:nvSpPr>
        <p:spPr>
          <a:xfrm>
            <a:off x="6417350" y="2746530"/>
            <a:ext cx="1954919" cy="3662541"/>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Technologies to PHP</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Unix app to PHP apps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apps to Backend platforms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 Re-Engineering</a:t>
            </a:r>
          </a:p>
          <a:p>
            <a:pPr defTabSz="1219170">
              <a:defRPr/>
            </a:pPr>
            <a:endParaRPr lang="en-US" sz="1600" dirty="0">
              <a:solidFill>
                <a:srgbClr val="000000"/>
              </a:solidFill>
              <a:latin typeface="Calibri"/>
            </a:endParaRPr>
          </a:p>
        </p:txBody>
      </p:sp>
      <p:sp>
        <p:nvSpPr>
          <p:cNvPr id="16" name="Rectangle 15">
            <a:extLst>
              <a:ext uri="{FF2B5EF4-FFF2-40B4-BE49-F238E27FC236}">
                <a16:creationId xmlns:a16="http://schemas.microsoft.com/office/drawing/2014/main" id="{26A26E54-7FE8-42F5-9C7E-2DC5CFB5F6AA}"/>
              </a:ext>
            </a:extLst>
          </p:cNvPr>
          <p:cNvSpPr/>
          <p:nvPr/>
        </p:nvSpPr>
        <p:spPr>
          <a:xfrm>
            <a:off x="9490641" y="2855280"/>
            <a:ext cx="2028305" cy="36217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17" name="Rectangle 16">
            <a:extLst>
              <a:ext uri="{FF2B5EF4-FFF2-40B4-BE49-F238E27FC236}">
                <a16:creationId xmlns:a16="http://schemas.microsoft.com/office/drawing/2014/main" id="{DC210034-6DE2-4128-95DD-89964B778A74}"/>
              </a:ext>
            </a:extLst>
          </p:cNvPr>
          <p:cNvSpPr/>
          <p:nvPr/>
        </p:nvSpPr>
        <p:spPr>
          <a:xfrm>
            <a:off x="9490641" y="1295400"/>
            <a:ext cx="2028305" cy="15807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8" name="TextBox 17">
            <a:extLst>
              <a:ext uri="{FF2B5EF4-FFF2-40B4-BE49-F238E27FC236}">
                <a16:creationId xmlns:a16="http://schemas.microsoft.com/office/drawing/2014/main" id="{1771B8DD-7F6F-40A0-B0D3-5E5166305048}"/>
              </a:ext>
            </a:extLst>
          </p:cNvPr>
          <p:cNvSpPr txBox="1"/>
          <p:nvPr/>
        </p:nvSpPr>
        <p:spPr>
          <a:xfrm>
            <a:off x="9507193" y="2882677"/>
            <a:ext cx="1954919" cy="2554545"/>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Architectural Design</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Functional Features Requirements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Quality Assurance</a:t>
            </a:r>
          </a:p>
          <a:p>
            <a:pPr defTabSz="1219170">
              <a:defRPr/>
            </a:pPr>
            <a:endParaRPr lang="en-US" sz="1600" dirty="0">
              <a:solidFill>
                <a:srgbClr val="000000"/>
              </a:solidFill>
              <a:latin typeface="Calibri"/>
            </a:endParaRPr>
          </a:p>
        </p:txBody>
      </p:sp>
      <p:sp>
        <p:nvSpPr>
          <p:cNvPr id="19" name="Rectangle 18">
            <a:extLst>
              <a:ext uri="{FF2B5EF4-FFF2-40B4-BE49-F238E27FC236}">
                <a16:creationId xmlns:a16="http://schemas.microsoft.com/office/drawing/2014/main" id="{6E7662CE-70F1-4B98-A681-332E1D48B5C1}"/>
              </a:ext>
            </a:extLst>
          </p:cNvPr>
          <p:cNvSpPr/>
          <p:nvPr/>
        </p:nvSpPr>
        <p:spPr>
          <a:xfrm>
            <a:off x="9391696" y="2427365"/>
            <a:ext cx="2226192" cy="274370"/>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MAINTENANCE</a:t>
            </a:r>
          </a:p>
        </p:txBody>
      </p:sp>
      <p:pic>
        <p:nvPicPr>
          <p:cNvPr id="20" name="Picture 4" descr="Image result for application development PNG IMAGE">
            <a:extLst>
              <a:ext uri="{FF2B5EF4-FFF2-40B4-BE49-F238E27FC236}">
                <a16:creationId xmlns:a16="http://schemas.microsoft.com/office/drawing/2014/main" id="{41CC6575-6267-4E8B-963B-176C91E4C1CA}"/>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134779" y="1535729"/>
            <a:ext cx="701360" cy="7226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FCDB05BC-A512-4CA1-A308-34B21FF53848}"/>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117396" y="1494784"/>
            <a:ext cx="715017" cy="7150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 result for migration &amp; porting PNG IMAGE">
            <a:extLst>
              <a:ext uri="{FF2B5EF4-FFF2-40B4-BE49-F238E27FC236}">
                <a16:creationId xmlns:a16="http://schemas.microsoft.com/office/drawing/2014/main" id="{81EF5360-5640-4084-BD4D-4F64A14E555F}"/>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36387" y="1532788"/>
            <a:ext cx="516847" cy="6909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maintenance PNG IMAGE">
            <a:extLst>
              <a:ext uri="{FF2B5EF4-FFF2-40B4-BE49-F238E27FC236}">
                <a16:creationId xmlns:a16="http://schemas.microsoft.com/office/drawing/2014/main" id="{360DCFC3-CDEA-438E-ADA6-CDFE02B04534}"/>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0098514" y="1665670"/>
            <a:ext cx="772273" cy="67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8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1A38-2ED2-481F-A6C0-2B345E265887}"/>
              </a:ext>
            </a:extLst>
          </p:cNvPr>
          <p:cNvSpPr>
            <a:spLocks noGrp="1"/>
          </p:cNvSpPr>
          <p:nvPr>
            <p:ph type="title"/>
          </p:nvPr>
        </p:nvSpPr>
        <p:spPr>
          <a:xfrm>
            <a:off x="162930" y="105398"/>
            <a:ext cx="10972800" cy="879952"/>
          </a:xfrm>
        </p:spPr>
        <p:txBody>
          <a:bodyPr>
            <a:normAutofit/>
          </a:bodyPr>
          <a:lstStyle/>
          <a:p>
            <a:r>
              <a:rPr lang="en-US" dirty="0"/>
              <a:t>Key Projects </a:t>
            </a:r>
            <a:r>
              <a:rPr lang="en-IN" dirty="0"/>
              <a:t>Executed on the Back End</a:t>
            </a:r>
          </a:p>
        </p:txBody>
      </p:sp>
      <p:sp>
        <p:nvSpPr>
          <p:cNvPr id="4" name="Rectangle 3">
            <a:extLst>
              <a:ext uri="{FF2B5EF4-FFF2-40B4-BE49-F238E27FC236}">
                <a16:creationId xmlns:a16="http://schemas.microsoft.com/office/drawing/2014/main" id="{55C36D49-B3E2-426C-82F9-E44E5E8060B8}"/>
              </a:ext>
            </a:extLst>
          </p:cNvPr>
          <p:cNvSpPr/>
          <p:nvPr/>
        </p:nvSpPr>
        <p:spPr>
          <a:xfrm>
            <a:off x="6288022" y="2948948"/>
            <a:ext cx="5170399" cy="1256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White box, performance, and stress testing of PHP and integration testing of the application</a:t>
            </a:r>
            <a:endParaRPr lang="en-US" sz="1600" b="1" dirty="0">
              <a:solidFill>
                <a:srgbClr val="FFFFFF"/>
              </a:solidFill>
              <a:latin typeface="Calibri"/>
            </a:endParaRPr>
          </a:p>
        </p:txBody>
      </p:sp>
      <p:sp>
        <p:nvSpPr>
          <p:cNvPr id="5" name="Rectangle 4">
            <a:extLst>
              <a:ext uri="{FF2B5EF4-FFF2-40B4-BE49-F238E27FC236}">
                <a16:creationId xmlns:a16="http://schemas.microsoft.com/office/drawing/2014/main" id="{8A7EB5E8-59BC-4B88-9002-E0FA05555472}"/>
              </a:ext>
            </a:extLst>
          </p:cNvPr>
          <p:cNvSpPr/>
          <p:nvPr/>
        </p:nvSpPr>
        <p:spPr>
          <a:xfrm>
            <a:off x="527381" y="2948948"/>
            <a:ext cx="5678807" cy="12565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Migration and porting of PHP applications to other architectural platforms and vice versa</a:t>
            </a:r>
            <a:endParaRPr lang="en-US" sz="1600" b="1" dirty="0">
              <a:solidFill>
                <a:srgbClr val="FFFFFF"/>
              </a:solidFill>
              <a:latin typeface="Calibri"/>
            </a:endParaRPr>
          </a:p>
        </p:txBody>
      </p:sp>
      <p:sp>
        <p:nvSpPr>
          <p:cNvPr id="6" name="Rectangle 5">
            <a:extLst>
              <a:ext uri="{FF2B5EF4-FFF2-40B4-BE49-F238E27FC236}">
                <a16:creationId xmlns:a16="http://schemas.microsoft.com/office/drawing/2014/main" id="{A97C373D-2416-4C5B-A3D2-39FB78546848}"/>
              </a:ext>
            </a:extLst>
          </p:cNvPr>
          <p:cNvSpPr/>
          <p:nvPr/>
        </p:nvSpPr>
        <p:spPr>
          <a:xfrm>
            <a:off x="527381" y="4296327"/>
            <a:ext cx="5678807" cy="196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Integrating Back End applications with other back-office applications</a:t>
            </a:r>
            <a:endParaRPr lang="en-US" sz="1600" b="1" dirty="0">
              <a:solidFill>
                <a:srgbClr val="FFFFFF"/>
              </a:solidFill>
              <a:latin typeface="Calibri"/>
            </a:endParaRPr>
          </a:p>
        </p:txBody>
      </p:sp>
      <p:sp>
        <p:nvSpPr>
          <p:cNvPr id="7" name="Rectangle 6">
            <a:extLst>
              <a:ext uri="{FF2B5EF4-FFF2-40B4-BE49-F238E27FC236}">
                <a16:creationId xmlns:a16="http://schemas.microsoft.com/office/drawing/2014/main" id="{6314205F-1CAC-48EB-92F9-877B8428383E}"/>
              </a:ext>
            </a:extLst>
          </p:cNvPr>
          <p:cNvSpPr/>
          <p:nvPr/>
        </p:nvSpPr>
        <p:spPr>
          <a:xfrm>
            <a:off x="6288023" y="1256423"/>
            <a:ext cx="5170399" cy="1617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Development and implementation of plug-ins and extra features in the existing Java software application development</a:t>
            </a:r>
            <a:endParaRPr lang="en-US" sz="1600" b="1" dirty="0">
              <a:solidFill>
                <a:srgbClr val="FFFFFF"/>
              </a:solidFill>
              <a:latin typeface="Calibri"/>
            </a:endParaRPr>
          </a:p>
        </p:txBody>
      </p:sp>
      <p:sp>
        <p:nvSpPr>
          <p:cNvPr id="8" name="Rectangle 7">
            <a:extLst>
              <a:ext uri="{FF2B5EF4-FFF2-40B4-BE49-F238E27FC236}">
                <a16:creationId xmlns:a16="http://schemas.microsoft.com/office/drawing/2014/main" id="{6EFEB464-9DDD-412E-A800-253CEC693CC1}"/>
              </a:ext>
            </a:extLst>
          </p:cNvPr>
          <p:cNvSpPr/>
          <p:nvPr/>
        </p:nvSpPr>
        <p:spPr>
          <a:xfrm>
            <a:off x="543614" y="1256423"/>
            <a:ext cx="5678807" cy="16178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Design and development of a comprehensive end-to-end core PHP and enterprise class software applications in the areas of supply chain, asset management, various business processes/functions in financial services, healthcare, network management, storage management, etc</a:t>
            </a:r>
          </a:p>
        </p:txBody>
      </p:sp>
      <p:sp>
        <p:nvSpPr>
          <p:cNvPr id="9" name="Rectangle 8">
            <a:extLst>
              <a:ext uri="{FF2B5EF4-FFF2-40B4-BE49-F238E27FC236}">
                <a16:creationId xmlns:a16="http://schemas.microsoft.com/office/drawing/2014/main" id="{F77679F5-B626-4D8E-B57A-4CA3B686239B}"/>
              </a:ext>
            </a:extLst>
          </p:cNvPr>
          <p:cNvSpPr/>
          <p:nvPr/>
        </p:nvSpPr>
        <p:spPr>
          <a:xfrm>
            <a:off x="6288023" y="4296328"/>
            <a:ext cx="5170399" cy="1964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Performance tuning of PHP applications</a:t>
            </a:r>
          </a:p>
        </p:txBody>
      </p:sp>
      <p:cxnSp>
        <p:nvCxnSpPr>
          <p:cNvPr id="10" name="Straight Connector 9">
            <a:extLst>
              <a:ext uri="{FF2B5EF4-FFF2-40B4-BE49-F238E27FC236}">
                <a16:creationId xmlns:a16="http://schemas.microsoft.com/office/drawing/2014/main" id="{392987A2-1070-4C84-80A6-45F196CA0D61}"/>
              </a:ext>
            </a:extLst>
          </p:cNvPr>
          <p:cNvCxnSpPr/>
          <p:nvPr/>
        </p:nvCxnSpPr>
        <p:spPr>
          <a:xfrm>
            <a:off x="527381" y="1256423"/>
            <a:ext cx="0" cy="5148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FBC298-C4AA-41E3-A979-B7A980F9EB2B}"/>
              </a:ext>
            </a:extLst>
          </p:cNvPr>
          <p:cNvCxnSpPr/>
          <p:nvPr/>
        </p:nvCxnSpPr>
        <p:spPr>
          <a:xfrm>
            <a:off x="6288021" y="1117190"/>
            <a:ext cx="0" cy="5148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77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99" y="442720"/>
            <a:ext cx="3861185" cy="450098"/>
          </a:xfrm>
        </p:spPr>
        <p:txBody>
          <a:bodyPr>
            <a:normAutofit/>
          </a:bodyPr>
          <a:lstStyle/>
          <a:p>
            <a:pPr>
              <a:lnSpc>
                <a:spcPts val="2667"/>
              </a:lnSpc>
            </a:pPr>
            <a:r>
              <a:rPr lang="en-US" sz="2800" dirty="0">
                <a:solidFill>
                  <a:srgbClr val="000000"/>
                </a:solidFill>
              </a:rPr>
              <a:t>Implementation for CRM</a:t>
            </a:r>
            <a:endParaRPr lang="en-US" sz="2400" b="0" i="1" dirty="0">
              <a:solidFill>
                <a:schemeClr val="accent4"/>
              </a:solidFill>
            </a:endParaRPr>
          </a:p>
        </p:txBody>
      </p:sp>
      <p:pic>
        <p:nvPicPr>
          <p:cNvPr id="7" name="Picture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4" y="1097369"/>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3" name="Text Placeholder 2"/>
          <p:cNvSpPr>
            <a:spLocks noGrp="1"/>
          </p:cNvSpPr>
          <p:nvPr>
            <p:ph type="body" sz="quarter" idx="14"/>
          </p:nvPr>
        </p:nvSpPr>
        <p:spPr>
          <a:xfrm>
            <a:off x="304205" y="1772949"/>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28060" y="2261946"/>
            <a:ext cx="4807495" cy="2287806"/>
          </a:xfrm>
        </p:spPr>
        <p:txBody>
          <a:bodyPr wrap="square">
            <a:spAutoFit/>
          </a:bodyPr>
          <a:lstStyle/>
          <a:p>
            <a:pPr marL="228573" indent="-228573"/>
            <a:r>
              <a:rPr lang="en-IN" sz="1400" dirty="0"/>
              <a:t>Our client has web-based application for Ticketing and  Lead Generation. It would track new opportunities with different products signed by sales team across the world.</a:t>
            </a:r>
          </a:p>
          <a:p>
            <a:pPr marL="228573" indent="-228573"/>
            <a:r>
              <a:rPr lang="en-US" sz="1400" dirty="0">
                <a:solidFill>
                  <a:srgbClr val="44464B"/>
                </a:solidFill>
              </a:rPr>
              <a:t>Solution is a suite of applications which help clients to get the best possible ways for new leads.</a:t>
            </a:r>
          </a:p>
          <a:p>
            <a:pPr marL="228573" indent="-228573"/>
            <a:r>
              <a:rPr lang="en-US" sz="1400" dirty="0">
                <a:solidFill>
                  <a:srgbClr val="44464B"/>
                </a:solidFill>
              </a:rPr>
              <a:t>Billing Module (Invoicing, Payments etc..)</a:t>
            </a:r>
          </a:p>
          <a:p>
            <a:pPr marL="228573" indent="-228573"/>
            <a:r>
              <a:rPr lang="en-US" sz="1400" dirty="0">
                <a:solidFill>
                  <a:srgbClr val="44464B"/>
                </a:solidFill>
              </a:rPr>
              <a:t>Expenses Module</a:t>
            </a:r>
          </a:p>
          <a:p>
            <a:pPr marL="228573" indent="-228573"/>
            <a:r>
              <a:rPr lang="en-US" sz="1400" dirty="0">
                <a:solidFill>
                  <a:srgbClr val="44464B"/>
                </a:solidFill>
              </a:rPr>
              <a:t>Complaints Module</a:t>
            </a:r>
          </a:p>
          <a:p>
            <a:pPr marL="228573" indent="-228573"/>
            <a:endParaRPr lang="en-IN" sz="1400" dirty="0"/>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382298" y="4933122"/>
            <a:ext cx="4493385" cy="1931296"/>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lumMod val="20000"/>
                  <a:lumOff val="80000"/>
                </a:srgbClr>
              </a:buClr>
              <a:defRPr/>
            </a:pPr>
            <a:r>
              <a:rPr lang="en-IN" sz="1400" dirty="0">
                <a:solidFill>
                  <a:srgbClr val="FFFFFF"/>
                </a:solidFill>
              </a:rPr>
              <a:t>Sales person would be able to view how their different accounts are doing and how much profit they are making on each product.</a:t>
            </a:r>
          </a:p>
          <a:p>
            <a:pPr marL="228573" indent="-228573" defTabSz="1219110">
              <a:buClr>
                <a:srgbClr val="049159">
                  <a:lumMod val="20000"/>
                  <a:lumOff val="80000"/>
                </a:srgbClr>
              </a:buClr>
              <a:defRPr/>
            </a:pPr>
            <a:r>
              <a:rPr lang="en-IN" sz="1400" dirty="0">
                <a:solidFill>
                  <a:srgbClr val="FFFFFF"/>
                </a:solidFill>
              </a:rPr>
              <a:t>It would also track for an Individual product wise complaints and service history. </a:t>
            </a:r>
          </a:p>
          <a:p>
            <a:pPr marL="228573" indent="-228573" defTabSz="1219110">
              <a:buClr>
                <a:srgbClr val="049159">
                  <a:lumMod val="20000"/>
                  <a:lumOff val="80000"/>
                </a:srgbClr>
              </a:buClr>
              <a:defRPr/>
            </a:pPr>
            <a:r>
              <a:rPr lang="en-IN" sz="1400" dirty="0">
                <a:solidFill>
                  <a:srgbClr val="FFFFFF"/>
                </a:solidFill>
              </a:rPr>
              <a:t>Complete End-2-End flow for Lead Generation.</a:t>
            </a:r>
          </a:p>
          <a:p>
            <a:pPr marL="228573" indent="-228573" defTabSz="1219110">
              <a:buClr>
                <a:srgbClr val="049159">
                  <a:lumMod val="20000"/>
                  <a:lumOff val="80000"/>
                </a:srgbClr>
              </a:buClr>
              <a:defRPr/>
            </a:pPr>
            <a:r>
              <a:rPr lang="en-IN" sz="1400" dirty="0">
                <a:solidFill>
                  <a:srgbClr val="FFFFFF"/>
                </a:solidFill>
              </a:rPr>
              <a:t> Customized lead generation process as per customer requirement.</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6" name="Text Placeholder 2"/>
          <p:cNvSpPr txBox="1">
            <a:spLocks/>
          </p:cNvSpPr>
          <p:nvPr/>
        </p:nvSpPr>
        <p:spPr>
          <a:xfrm>
            <a:off x="5417849" y="3443971"/>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ideyaLabs SOLUTION</a:t>
            </a:r>
          </a:p>
        </p:txBody>
      </p:sp>
      <p:sp>
        <p:nvSpPr>
          <p:cNvPr id="18" name="Text Placeholder 2"/>
          <p:cNvSpPr txBox="1">
            <a:spLocks/>
          </p:cNvSpPr>
          <p:nvPr/>
        </p:nvSpPr>
        <p:spPr>
          <a:xfrm>
            <a:off x="5417849" y="5973427"/>
            <a:ext cx="4369561" cy="402751"/>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TECHNOLOGY STACK</a:t>
            </a:r>
          </a:p>
        </p:txBody>
      </p:sp>
      <p:sp>
        <p:nvSpPr>
          <p:cNvPr id="19" name="Content Placeholder 3"/>
          <p:cNvSpPr txBox="1">
            <a:spLocks/>
          </p:cNvSpPr>
          <p:nvPr/>
        </p:nvSpPr>
        <p:spPr>
          <a:xfrm>
            <a:off x="5263609" y="6315442"/>
            <a:ext cx="6934021" cy="523218"/>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buClr>
              <a:defRPr/>
            </a:pPr>
            <a:r>
              <a:rPr lang="en-IN" sz="1400" dirty="0">
                <a:solidFill>
                  <a:srgbClr val="44464B"/>
                </a:solidFill>
              </a:rPr>
              <a:t>Operating Systems - Linux (CentOS), Languages -  PHP (CodeIgniter), REST API, Maria DB - (MySQL), Web Server - Apache.</a:t>
            </a:r>
          </a:p>
        </p:txBody>
      </p:sp>
      <p:sp>
        <p:nvSpPr>
          <p:cNvPr id="5" name="Rectangle 4"/>
          <p:cNvSpPr/>
          <p:nvPr/>
        </p:nvSpPr>
        <p:spPr>
          <a:xfrm>
            <a:off x="1778088" y="1350401"/>
            <a:ext cx="885439" cy="308800"/>
          </a:xfrm>
          <a:prstGeom prst="rect">
            <a:avLst/>
          </a:prstGeom>
        </p:spPr>
        <p:txBody>
          <a:bodyPr wrap="square" lIns="91436" tIns="45719" rIns="91436" bIns="45719" anchor="ctr">
            <a:spAutoFit/>
          </a:bodyPr>
          <a:lstStyle/>
          <a:p>
            <a:pPr algn="just">
              <a:lnSpc>
                <a:spcPts val="1533"/>
              </a:lnSpc>
            </a:pPr>
            <a:r>
              <a:rPr lang="en-US" sz="2133" b="1" dirty="0">
                <a:solidFill>
                  <a:srgbClr val="44464B"/>
                </a:solidFill>
                <a:latin typeface="Fira Sans" pitchFamily="34" charset="0"/>
                <a:ea typeface="Fira Sans" pitchFamily="34" charset="0"/>
                <a:cs typeface="Arial" pitchFamily="34" charset="0"/>
              </a:rPr>
              <a:t>CRM</a:t>
            </a:r>
          </a:p>
        </p:txBody>
      </p:sp>
      <p:pic>
        <p:nvPicPr>
          <p:cNvPr id="22" name="Picture 6">
            <a:extLst>
              <a:ext uri="{FF2B5EF4-FFF2-40B4-BE49-F238E27FC236}">
                <a16:creationId xmlns:a16="http://schemas.microsoft.com/office/drawing/2014/main" id="{C9188B40-49CC-476D-8831-BAD7B7CA9169}"/>
              </a:ext>
            </a:extLst>
          </p:cNvPr>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4441611" y="1229790"/>
            <a:ext cx="437127" cy="437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9306B0F9-0572-40BB-B522-F4D73D59627D}"/>
              </a:ext>
            </a:extLst>
          </p:cNvPr>
          <p:cNvSpPr txBox="1">
            <a:spLocks/>
          </p:cNvSpPr>
          <p:nvPr/>
        </p:nvSpPr>
        <p:spPr>
          <a:xfrm>
            <a:off x="5417849" y="1155061"/>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rPr>
              <a:t>BUSINESS PROBLEM AND SCOPE</a:t>
            </a:r>
          </a:p>
        </p:txBody>
      </p:sp>
      <p:sp>
        <p:nvSpPr>
          <p:cNvPr id="6" name="Rectangle 5">
            <a:extLst>
              <a:ext uri="{FF2B5EF4-FFF2-40B4-BE49-F238E27FC236}">
                <a16:creationId xmlns:a16="http://schemas.microsoft.com/office/drawing/2014/main" id="{9047B268-2EC1-410A-98AF-F31A85FE8582}"/>
              </a:ext>
            </a:extLst>
          </p:cNvPr>
          <p:cNvSpPr/>
          <p:nvPr/>
        </p:nvSpPr>
        <p:spPr>
          <a:xfrm>
            <a:off x="5263609" y="1448353"/>
            <a:ext cx="6700331" cy="2236510"/>
          </a:xfrm>
          <a:prstGeom prst="rect">
            <a:avLst/>
          </a:prstGeom>
        </p:spPr>
        <p:txBody>
          <a:bodyPr wrap="square">
            <a:spAutoFit/>
          </a:bodyPr>
          <a:lstStyle/>
          <a:p>
            <a:pPr marL="228573" lvl="0" indent="-228573" defTabSz="1219170">
              <a:spcAft>
                <a:spcPts val="400"/>
              </a:spcAft>
              <a:buClr>
                <a:schemeClr val="accent2"/>
              </a:buClr>
              <a:buSzPct val="80000"/>
              <a:buFont typeface="Wingdings 3" panose="05040102010807070707" pitchFamily="18" charset="2"/>
              <a:buChar char=""/>
              <a:defRPr/>
            </a:pPr>
            <a:r>
              <a:rPr lang="en-US" sz="1400" dirty="0"/>
              <a:t>Contact Management </a:t>
            </a:r>
            <a:r>
              <a:rPr lang="en-US" sz="1400" dirty="0">
                <a:solidFill>
                  <a:schemeClr val="bg2"/>
                </a:solidFill>
              </a:rPr>
              <a:t>: Capturing the primary and secondary contact details who can take a decision.</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t>Opportunity Management</a:t>
            </a:r>
            <a:r>
              <a:rPr lang="en-US" sz="1400" dirty="0">
                <a:solidFill>
                  <a:schemeClr val="bg2"/>
                </a:solidFill>
              </a:rPr>
              <a:t>: This component decides whether the opportunity will be converted to lead.</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t>Sales Analytics </a:t>
            </a:r>
            <a:r>
              <a:rPr lang="en-US" sz="1400" dirty="0">
                <a:solidFill>
                  <a:schemeClr val="bg2"/>
                </a:solidFill>
              </a:rPr>
              <a:t>: </a:t>
            </a:r>
            <a:r>
              <a:rPr lang="en-US" sz="1400" dirty="0"/>
              <a:t>Helps to create better marketing campaign’s by analyzing the hard data of previous campaigns.</a:t>
            </a:r>
            <a:endParaRPr lang="en-US" sz="1400" dirty="0">
              <a:solidFill>
                <a:schemeClr val="bg2"/>
              </a:solidFill>
            </a:endParaRPr>
          </a:p>
          <a:p>
            <a:pPr marL="228573" indent="-228573" defTabSz="1219170">
              <a:spcAft>
                <a:spcPts val="400"/>
              </a:spcAft>
              <a:buClr>
                <a:schemeClr val="accent2"/>
              </a:buClr>
              <a:buSzPct val="80000"/>
              <a:buFont typeface="Wingdings 3" panose="05040102010807070707" pitchFamily="18" charset="2"/>
              <a:buChar char=""/>
              <a:defRPr/>
            </a:pPr>
            <a:r>
              <a:rPr lang="en-US" sz="1400" dirty="0"/>
              <a:t>Chat Integration </a:t>
            </a:r>
            <a:r>
              <a:rPr lang="en-US" sz="1400" dirty="0">
                <a:solidFill>
                  <a:schemeClr val="bg2"/>
                </a:solidFill>
              </a:rPr>
              <a:t>: </a:t>
            </a:r>
            <a:r>
              <a:rPr lang="en-US" sz="1400" dirty="0"/>
              <a:t>Integrated the Chat feature with CRM through which  you can chat with Employees , Partners and Customers.</a:t>
            </a:r>
          </a:p>
          <a:p>
            <a:pPr marL="228573" lvl="0" indent="-228573" defTabSz="1219170">
              <a:spcAft>
                <a:spcPts val="400"/>
              </a:spcAft>
              <a:buClr>
                <a:schemeClr val="accent2"/>
              </a:buClr>
              <a:buSzPct val="80000"/>
              <a:buFont typeface="Wingdings 3" panose="05040102010807070707" pitchFamily="18" charset="2"/>
              <a:buChar char=""/>
              <a:defRPr/>
            </a:pPr>
            <a:endParaRPr lang="en-US" sz="1400" dirty="0">
              <a:solidFill>
                <a:schemeClr val="bg2"/>
              </a:solidFill>
            </a:endParaRPr>
          </a:p>
        </p:txBody>
      </p:sp>
      <p:sp>
        <p:nvSpPr>
          <p:cNvPr id="12" name="Rectangle 11">
            <a:extLst>
              <a:ext uri="{FF2B5EF4-FFF2-40B4-BE49-F238E27FC236}">
                <a16:creationId xmlns:a16="http://schemas.microsoft.com/office/drawing/2014/main" id="{D8A63696-40C9-4177-8D16-5E254820C902}"/>
              </a:ext>
            </a:extLst>
          </p:cNvPr>
          <p:cNvSpPr/>
          <p:nvPr/>
        </p:nvSpPr>
        <p:spPr>
          <a:xfrm>
            <a:off x="5291097" y="3789368"/>
            <a:ext cx="6672843" cy="2287806"/>
          </a:xfrm>
          <a:prstGeom prst="rect">
            <a:avLst/>
          </a:prstGeom>
        </p:spPr>
        <p:txBody>
          <a:bodyPr wrap="square">
            <a:spAutoFit/>
          </a:bodyPr>
          <a:lstStyle/>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Developed thin performance responsive UI with HTML, CSS and Bootstrap.</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Built webservices with </a:t>
            </a:r>
            <a:r>
              <a:rPr lang="en-US" sz="1400" b="1" dirty="0">
                <a:solidFill>
                  <a:schemeClr val="bg2"/>
                </a:solidFill>
              </a:rPr>
              <a:t>Rest API’s.</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Used CodeIgniter framework for authentication and authorization.</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CRM has a unique architecture of two separate UI modules: Sales and Complaints. They can be independently deployed and managed.</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Individually Managed services easily deployable independently Individual services can be upgraded without affecting other with minimum downtime.</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All the UI communications are state-less, thus eliminating the need and overhead of maintaining sessions</a:t>
            </a:r>
          </a:p>
        </p:txBody>
      </p:sp>
    </p:spTree>
    <p:extLst>
      <p:ext uri="{BB962C8B-B14F-4D97-AF65-F5344CB8AC3E}">
        <p14:creationId xmlns:p14="http://schemas.microsoft.com/office/powerpoint/2010/main" val="107631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nip Single Corner Rectangle 7"/>
          <p:cNvSpPr/>
          <p:nvPr/>
        </p:nvSpPr>
        <p:spPr>
          <a:xfrm>
            <a:off x="17410" y="898413"/>
            <a:ext cx="9537650" cy="1212371"/>
          </a:xfrm>
          <a:prstGeom prst="snip1Rect">
            <a:avLst>
              <a:gd name="adj" fmla="val 30934"/>
            </a:avLst>
          </a:prstGeom>
          <a:solidFill>
            <a:schemeClr val="accent3">
              <a:lumMod val="40000"/>
              <a:lumOff val="60000"/>
              <a:alpha val="827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72" name="Content Placeholder 2"/>
          <p:cNvSpPr txBox="1">
            <a:spLocks/>
          </p:cNvSpPr>
          <p:nvPr/>
        </p:nvSpPr>
        <p:spPr>
          <a:xfrm>
            <a:off x="0" y="995082"/>
            <a:ext cx="9432799" cy="1162473"/>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nSpc>
                <a:spcPts val="2500"/>
              </a:lnSpc>
              <a:buNone/>
            </a:pPr>
            <a:r>
              <a:rPr lang="en-US" altLang="en-US" sz="2267" kern="0" dirty="0"/>
              <a:t>ideyaLabs is a Silicon Valley based company focused on Product Engineering, SaaS, Enterprise Software development and technology consulting services for technology product companies and innovative SaaS enterprises. </a:t>
            </a:r>
          </a:p>
        </p:txBody>
      </p:sp>
      <p:grpSp>
        <p:nvGrpSpPr>
          <p:cNvPr id="192" name="Group 191"/>
          <p:cNvGrpSpPr/>
          <p:nvPr/>
        </p:nvGrpSpPr>
        <p:grpSpPr>
          <a:xfrm>
            <a:off x="5568142" y="2152210"/>
            <a:ext cx="6192421" cy="4567685"/>
            <a:chOff x="5727331" y="1715433"/>
            <a:chExt cx="5765588" cy="4559690"/>
          </a:xfrm>
        </p:grpSpPr>
        <p:sp>
          <p:nvSpPr>
            <p:cNvPr id="193" name="Rectangle 192"/>
            <p:cNvSpPr/>
            <p:nvPr/>
          </p:nvSpPr>
          <p:spPr>
            <a:xfrm>
              <a:off x="6394627" y="4865412"/>
              <a:ext cx="5098291" cy="1409711"/>
            </a:xfrm>
            <a:prstGeom prst="rect">
              <a:avLst/>
            </a:prstGeom>
            <a:solidFill>
              <a:srgbClr val="81C14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133" dirty="0"/>
            </a:p>
          </p:txBody>
        </p:sp>
        <p:grpSp>
          <p:nvGrpSpPr>
            <p:cNvPr id="194" name="Group 193"/>
            <p:cNvGrpSpPr/>
            <p:nvPr/>
          </p:nvGrpSpPr>
          <p:grpSpPr>
            <a:xfrm>
              <a:off x="5727332" y="4864599"/>
              <a:ext cx="667295" cy="1406474"/>
              <a:chOff x="5727332" y="4864599"/>
              <a:chExt cx="667295" cy="1406474"/>
            </a:xfrm>
          </p:grpSpPr>
          <p:sp>
            <p:nvSpPr>
              <p:cNvPr id="242" name="Rectangle 241"/>
              <p:cNvSpPr/>
              <p:nvPr/>
            </p:nvSpPr>
            <p:spPr>
              <a:xfrm>
                <a:off x="5727332" y="4864599"/>
                <a:ext cx="667295" cy="1406474"/>
              </a:xfrm>
              <a:prstGeom prst="rect">
                <a:avLst/>
              </a:prstGeom>
              <a:solidFill>
                <a:srgbClr val="52802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133" dirty="0"/>
              </a:p>
            </p:txBody>
          </p:sp>
          <p:sp>
            <p:nvSpPr>
              <p:cNvPr id="243" name="Rectangle 242"/>
              <p:cNvSpPr/>
              <p:nvPr/>
            </p:nvSpPr>
            <p:spPr>
              <a:xfrm rot="16200000">
                <a:off x="5475082" y="5390318"/>
                <a:ext cx="1171792" cy="348267"/>
              </a:xfrm>
              <a:prstGeom prst="rect">
                <a:avLst/>
              </a:prstGeom>
            </p:spPr>
            <p:txBody>
              <a:bodyPr wrap="none" lIns="121920" tIns="60960" rIns="121920" bIns="60960">
                <a:spAutoFit/>
              </a:bodyPr>
              <a:lstStyle/>
              <a:p>
                <a:pPr algn="ctr"/>
                <a:r>
                  <a:rPr lang="en-US" sz="1467" b="1" dirty="0">
                    <a:solidFill>
                      <a:schemeClr val="bg1"/>
                    </a:solidFill>
                  </a:rPr>
                  <a:t>INDUSTRIES</a:t>
                </a:r>
              </a:p>
            </p:txBody>
          </p:sp>
        </p:grpSp>
        <p:sp>
          <p:nvSpPr>
            <p:cNvPr id="195" name="Rectangle 194"/>
            <p:cNvSpPr/>
            <p:nvPr/>
          </p:nvSpPr>
          <p:spPr>
            <a:xfrm>
              <a:off x="6394627" y="2069850"/>
              <a:ext cx="5098291" cy="2797263"/>
            </a:xfrm>
            <a:prstGeom prst="rect">
              <a:avLst/>
            </a:prstGeom>
            <a:solidFill>
              <a:srgbClr val="17A1C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133" dirty="0"/>
            </a:p>
          </p:txBody>
        </p:sp>
        <p:grpSp>
          <p:nvGrpSpPr>
            <p:cNvPr id="196" name="Group 195"/>
            <p:cNvGrpSpPr/>
            <p:nvPr/>
          </p:nvGrpSpPr>
          <p:grpSpPr>
            <a:xfrm>
              <a:off x="5727332" y="2069850"/>
              <a:ext cx="667295" cy="2796368"/>
              <a:chOff x="5727332" y="2069850"/>
              <a:chExt cx="667295" cy="2796368"/>
            </a:xfrm>
          </p:grpSpPr>
          <p:sp>
            <p:nvSpPr>
              <p:cNvPr id="240" name="Rectangle 239"/>
              <p:cNvSpPr/>
              <p:nvPr/>
            </p:nvSpPr>
            <p:spPr>
              <a:xfrm>
                <a:off x="5727332" y="2069850"/>
                <a:ext cx="667295" cy="2796368"/>
              </a:xfrm>
              <a:prstGeom prst="rect">
                <a:avLst/>
              </a:prstGeom>
              <a:solidFill>
                <a:srgbClr val="0E678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133" dirty="0"/>
              </a:p>
            </p:txBody>
          </p:sp>
          <p:sp>
            <p:nvSpPr>
              <p:cNvPr id="241" name="Rectangle 240"/>
              <p:cNvSpPr/>
              <p:nvPr/>
            </p:nvSpPr>
            <p:spPr>
              <a:xfrm rot="16200000">
                <a:off x="5520399" y="3246508"/>
                <a:ext cx="1081157" cy="348267"/>
              </a:xfrm>
              <a:prstGeom prst="rect">
                <a:avLst/>
              </a:prstGeom>
            </p:spPr>
            <p:txBody>
              <a:bodyPr wrap="none" lIns="121920" tIns="60960" rIns="121920" bIns="60960">
                <a:spAutoFit/>
              </a:bodyPr>
              <a:lstStyle/>
              <a:p>
                <a:pPr algn="ctr"/>
                <a:r>
                  <a:rPr lang="en-US" sz="1467" b="1" dirty="0">
                    <a:solidFill>
                      <a:schemeClr val="bg1"/>
                    </a:solidFill>
                  </a:rPr>
                  <a:t>PRACTICES</a:t>
                </a:r>
              </a:p>
            </p:txBody>
          </p:sp>
        </p:grpSp>
        <p:sp>
          <p:nvSpPr>
            <p:cNvPr id="197" name="Rectangle 196"/>
            <p:cNvSpPr/>
            <p:nvPr/>
          </p:nvSpPr>
          <p:spPr>
            <a:xfrm>
              <a:off x="5727331" y="1723901"/>
              <a:ext cx="5765588" cy="345949"/>
            </a:xfrm>
            <a:prstGeom prst="rect">
              <a:avLst/>
            </a:prstGeom>
            <a:solidFill>
              <a:srgbClr val="073446">
                <a:alpha val="8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lIns="121920" tIns="60960" rIns="121920" bIns="60960" rtlCol="0" anchor="ctr"/>
            <a:lstStyle/>
            <a:p>
              <a:pPr algn="ctr" defTabSz="1219111"/>
              <a:endParaRPr lang="en-US" sz="2133" kern="0" dirty="0">
                <a:solidFill>
                  <a:schemeClr val="accent2"/>
                </a:solidFill>
              </a:endParaRPr>
            </a:p>
          </p:txBody>
        </p:sp>
        <p:sp>
          <p:nvSpPr>
            <p:cNvPr id="198" name="Rectangle 197"/>
            <p:cNvSpPr/>
            <p:nvPr/>
          </p:nvSpPr>
          <p:spPr>
            <a:xfrm>
              <a:off x="6522283" y="5715084"/>
              <a:ext cx="865067" cy="286820"/>
            </a:xfrm>
            <a:prstGeom prst="rect">
              <a:avLst/>
            </a:prstGeom>
          </p:spPr>
          <p:txBody>
            <a:bodyPr wrap="none" lIns="121920" tIns="60960" rIns="121920" bIns="60960">
              <a:spAutoFit/>
            </a:bodyPr>
            <a:lstStyle/>
            <a:p>
              <a:r>
                <a:rPr lang="en-US" sz="1067" b="1" dirty="0">
                  <a:solidFill>
                    <a:schemeClr val="bg1"/>
                  </a:solidFill>
                </a:rPr>
                <a:t>HIGH TECH</a:t>
              </a:r>
            </a:p>
          </p:txBody>
        </p:sp>
        <p:sp>
          <p:nvSpPr>
            <p:cNvPr id="199" name="Rectangle 198"/>
            <p:cNvSpPr/>
            <p:nvPr/>
          </p:nvSpPr>
          <p:spPr>
            <a:xfrm>
              <a:off x="8393694" y="5715084"/>
              <a:ext cx="1119498" cy="450744"/>
            </a:xfrm>
            <a:prstGeom prst="rect">
              <a:avLst/>
            </a:prstGeom>
          </p:spPr>
          <p:txBody>
            <a:bodyPr wrap="none" lIns="121920" tIns="60960" rIns="121920" bIns="60960">
              <a:spAutoFit/>
            </a:bodyPr>
            <a:lstStyle/>
            <a:p>
              <a:pPr algn="ctr"/>
              <a:r>
                <a:rPr lang="en-US" sz="1067" b="1" dirty="0">
                  <a:solidFill>
                    <a:schemeClr val="bg1"/>
                  </a:solidFill>
                </a:rPr>
                <a:t>HEALTHCARE &amp;</a:t>
              </a:r>
            </a:p>
            <a:p>
              <a:pPr algn="ctr"/>
              <a:r>
                <a:rPr lang="en-US" sz="1067" b="1" dirty="0">
                  <a:solidFill>
                    <a:schemeClr val="bg1"/>
                  </a:solidFill>
                </a:rPr>
                <a:t>LIFESCIENCES</a:t>
              </a:r>
            </a:p>
          </p:txBody>
        </p:sp>
        <p:sp>
          <p:nvSpPr>
            <p:cNvPr id="200" name="Rectangle 199"/>
            <p:cNvSpPr/>
            <p:nvPr/>
          </p:nvSpPr>
          <p:spPr>
            <a:xfrm>
              <a:off x="9599444" y="5715084"/>
              <a:ext cx="789857" cy="286820"/>
            </a:xfrm>
            <a:prstGeom prst="rect">
              <a:avLst/>
            </a:prstGeom>
          </p:spPr>
          <p:txBody>
            <a:bodyPr wrap="none" lIns="121920" tIns="60960" rIns="121920" bIns="60960">
              <a:spAutoFit/>
            </a:bodyPr>
            <a:lstStyle/>
            <a:p>
              <a:r>
                <a:rPr lang="en-US" sz="1067" b="1" dirty="0">
                  <a:solidFill>
                    <a:schemeClr val="bg1"/>
                  </a:solidFill>
                </a:rPr>
                <a:t>TELECOM</a:t>
              </a:r>
            </a:p>
          </p:txBody>
        </p:sp>
        <p:sp>
          <p:nvSpPr>
            <p:cNvPr id="201" name="Rectangle 200"/>
            <p:cNvSpPr/>
            <p:nvPr/>
          </p:nvSpPr>
          <p:spPr>
            <a:xfrm>
              <a:off x="7374859" y="5715084"/>
              <a:ext cx="1025763" cy="450744"/>
            </a:xfrm>
            <a:prstGeom prst="rect">
              <a:avLst/>
            </a:prstGeom>
          </p:spPr>
          <p:txBody>
            <a:bodyPr wrap="square" lIns="121920" tIns="60960" rIns="121920" bIns="60960">
              <a:spAutoFit/>
            </a:bodyPr>
            <a:lstStyle/>
            <a:p>
              <a:pPr algn="ctr"/>
              <a:r>
                <a:rPr lang="en-US" sz="1067" b="1" dirty="0">
                  <a:solidFill>
                    <a:schemeClr val="bg1"/>
                  </a:solidFill>
                </a:rPr>
                <a:t>BANKING &amp; FINANCIAL</a:t>
              </a:r>
            </a:p>
          </p:txBody>
        </p:sp>
        <p:sp>
          <p:nvSpPr>
            <p:cNvPr id="202" name="Rectangle 201"/>
            <p:cNvSpPr/>
            <p:nvPr/>
          </p:nvSpPr>
          <p:spPr>
            <a:xfrm>
              <a:off x="10402388" y="5715083"/>
              <a:ext cx="1042689" cy="286820"/>
            </a:xfrm>
            <a:prstGeom prst="rect">
              <a:avLst/>
            </a:prstGeom>
          </p:spPr>
          <p:txBody>
            <a:bodyPr wrap="none" lIns="121920" tIns="60960" rIns="121920" bIns="60960">
              <a:spAutoFit/>
            </a:bodyPr>
            <a:lstStyle/>
            <a:p>
              <a:pPr algn="ctr"/>
              <a:r>
                <a:rPr lang="en-US" sz="1067" b="1" dirty="0">
                  <a:solidFill>
                    <a:schemeClr val="bg1"/>
                  </a:solidFill>
                </a:rPr>
                <a:t>AUTOMOTIVE</a:t>
              </a:r>
            </a:p>
          </p:txBody>
        </p:sp>
        <p:grpSp>
          <p:nvGrpSpPr>
            <p:cNvPr id="203" name="Group 202"/>
            <p:cNvGrpSpPr/>
            <p:nvPr/>
          </p:nvGrpSpPr>
          <p:grpSpPr>
            <a:xfrm>
              <a:off x="7393066" y="5000592"/>
              <a:ext cx="3009633" cy="1119235"/>
              <a:chOff x="7897211" y="4760574"/>
              <a:chExt cx="3009633" cy="1358041"/>
            </a:xfrm>
          </p:grpSpPr>
          <p:cxnSp>
            <p:nvCxnSpPr>
              <p:cNvPr id="236" name="Straight Connector 235"/>
              <p:cNvCxnSpPr/>
              <p:nvPr/>
            </p:nvCxnSpPr>
            <p:spPr>
              <a:xfrm rot="5400000">
                <a:off x="7218191" y="5439595"/>
                <a:ext cx="135804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a:off x="8192826" y="5439595"/>
                <a:ext cx="1358041"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9373838" y="5439595"/>
                <a:ext cx="135804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10227824" y="5439595"/>
                <a:ext cx="135804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4" name="TextBox 203"/>
            <p:cNvSpPr txBox="1"/>
            <p:nvPr/>
          </p:nvSpPr>
          <p:spPr>
            <a:xfrm>
              <a:off x="6651599" y="3823652"/>
              <a:ext cx="1212344" cy="450744"/>
            </a:xfrm>
            <a:prstGeom prst="rect">
              <a:avLst/>
            </a:prstGeom>
            <a:noFill/>
          </p:spPr>
          <p:txBody>
            <a:bodyPr wrap="square" lIns="121920" tIns="60960" rIns="121920" bIns="60960" rtlCol="0">
              <a:spAutoFit/>
            </a:bodyPr>
            <a:lstStyle/>
            <a:p>
              <a:pPr algn="ctr"/>
              <a:r>
                <a:rPr lang="en-US" sz="1067" b="1" dirty="0">
                  <a:solidFill>
                    <a:schemeClr val="bg1"/>
                  </a:solidFill>
                </a:rPr>
                <a:t>BIG DATA </a:t>
              </a:r>
              <a:br>
                <a:rPr lang="en-US" sz="1067" b="1" dirty="0">
                  <a:solidFill>
                    <a:schemeClr val="bg1"/>
                  </a:solidFill>
                </a:rPr>
              </a:br>
              <a:r>
                <a:rPr lang="en-US" sz="1067" b="1" dirty="0">
                  <a:solidFill>
                    <a:schemeClr val="bg1"/>
                  </a:solidFill>
                </a:rPr>
                <a:t>&amp; ANALYTICS</a:t>
              </a:r>
            </a:p>
          </p:txBody>
        </p:sp>
        <p:sp>
          <p:nvSpPr>
            <p:cNvPr id="205" name="TextBox 204"/>
            <p:cNvSpPr txBox="1"/>
            <p:nvPr/>
          </p:nvSpPr>
          <p:spPr>
            <a:xfrm>
              <a:off x="7986552" y="3823654"/>
              <a:ext cx="1913676" cy="450744"/>
            </a:xfrm>
            <a:prstGeom prst="rect">
              <a:avLst/>
            </a:prstGeom>
            <a:noFill/>
          </p:spPr>
          <p:txBody>
            <a:bodyPr wrap="square" lIns="121920" tIns="60960" rIns="121920" bIns="60960" rtlCol="0">
              <a:spAutoFit/>
            </a:bodyPr>
            <a:lstStyle/>
            <a:p>
              <a:pPr algn="ctr"/>
              <a:r>
                <a:rPr lang="en-US" sz="1067" b="1" dirty="0">
                  <a:solidFill>
                    <a:schemeClr val="bg1"/>
                  </a:solidFill>
                </a:rPr>
                <a:t>CLOUD, INFRASTRUCTURE</a:t>
              </a:r>
              <a:br>
                <a:rPr lang="en-US" sz="1067" b="1" dirty="0">
                  <a:solidFill>
                    <a:schemeClr val="bg1"/>
                  </a:solidFill>
                </a:rPr>
              </a:br>
              <a:r>
                <a:rPr lang="en-US" sz="1067" b="1" dirty="0">
                  <a:solidFill>
                    <a:schemeClr val="bg1"/>
                  </a:solidFill>
                </a:rPr>
                <a:t>&amp; SECURITY</a:t>
              </a:r>
            </a:p>
          </p:txBody>
        </p:sp>
        <p:sp>
          <p:nvSpPr>
            <p:cNvPr id="206" name="TextBox 205"/>
            <p:cNvSpPr txBox="1"/>
            <p:nvPr/>
          </p:nvSpPr>
          <p:spPr>
            <a:xfrm>
              <a:off x="9852182" y="3823654"/>
              <a:ext cx="1627612" cy="450744"/>
            </a:xfrm>
            <a:prstGeom prst="rect">
              <a:avLst/>
            </a:prstGeom>
            <a:noFill/>
          </p:spPr>
          <p:txBody>
            <a:bodyPr wrap="square" lIns="121920" tIns="60960" rIns="121920" bIns="60960" rtlCol="0">
              <a:spAutoFit/>
            </a:bodyPr>
            <a:lstStyle/>
            <a:p>
              <a:pPr algn="ctr"/>
              <a:r>
                <a:rPr lang="en-US" sz="1067" b="1" dirty="0">
                  <a:solidFill>
                    <a:schemeClr val="bg1"/>
                  </a:solidFill>
                </a:rPr>
                <a:t>DATA MANAGEMENT </a:t>
              </a:r>
              <a:br>
                <a:rPr lang="en-US" sz="1067" b="1" dirty="0">
                  <a:solidFill>
                    <a:schemeClr val="bg1"/>
                  </a:solidFill>
                </a:rPr>
              </a:br>
              <a:r>
                <a:rPr lang="en-US" sz="1067" b="1" dirty="0">
                  <a:solidFill>
                    <a:schemeClr val="bg1"/>
                  </a:solidFill>
                </a:rPr>
                <a:t>&amp; GOVERNANCE</a:t>
              </a:r>
            </a:p>
          </p:txBody>
        </p:sp>
        <p:grpSp>
          <p:nvGrpSpPr>
            <p:cNvPr id="207" name="Group 206"/>
            <p:cNvGrpSpPr/>
            <p:nvPr/>
          </p:nvGrpSpPr>
          <p:grpSpPr>
            <a:xfrm>
              <a:off x="8033043" y="3284983"/>
              <a:ext cx="1821460" cy="921815"/>
              <a:chOff x="5679898" y="2378076"/>
              <a:chExt cx="1821460" cy="1203605"/>
            </a:xfrm>
          </p:grpSpPr>
          <p:cxnSp>
            <p:nvCxnSpPr>
              <p:cNvPr id="234" name="Straight Connector 233"/>
              <p:cNvCxnSpPr/>
              <p:nvPr/>
            </p:nvCxnSpPr>
            <p:spPr>
              <a:xfrm rot="5400000">
                <a:off x="5078096" y="2979879"/>
                <a:ext cx="1203604"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5400000">
                <a:off x="6899556" y="2979878"/>
                <a:ext cx="120360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8" name="TextBox 207"/>
            <p:cNvSpPr txBox="1"/>
            <p:nvPr/>
          </p:nvSpPr>
          <p:spPr>
            <a:xfrm>
              <a:off x="8681211" y="2807915"/>
              <a:ext cx="524355" cy="286820"/>
            </a:xfrm>
            <a:prstGeom prst="rect">
              <a:avLst/>
            </a:prstGeom>
            <a:noFill/>
          </p:spPr>
          <p:txBody>
            <a:bodyPr wrap="square" lIns="121920" tIns="60960" rIns="121920" bIns="60960" rtlCol="0">
              <a:spAutoFit/>
            </a:bodyPr>
            <a:lstStyle/>
            <a:p>
              <a:pPr algn="ctr"/>
              <a:r>
                <a:rPr lang="en-US" sz="1067" b="1" dirty="0">
                  <a:solidFill>
                    <a:schemeClr val="bg1"/>
                  </a:solidFill>
                </a:rPr>
                <a:t>IOT</a:t>
              </a:r>
            </a:p>
          </p:txBody>
        </p:sp>
        <p:sp>
          <p:nvSpPr>
            <p:cNvPr id="209" name="TextBox 208"/>
            <p:cNvSpPr txBox="1"/>
            <p:nvPr/>
          </p:nvSpPr>
          <p:spPr>
            <a:xfrm>
              <a:off x="6888455" y="2807915"/>
              <a:ext cx="738633" cy="286820"/>
            </a:xfrm>
            <a:prstGeom prst="rect">
              <a:avLst/>
            </a:prstGeom>
            <a:noFill/>
          </p:spPr>
          <p:txBody>
            <a:bodyPr wrap="square" lIns="121920" tIns="60960" rIns="121920" bIns="60960" rtlCol="0">
              <a:spAutoFit/>
            </a:bodyPr>
            <a:lstStyle/>
            <a:p>
              <a:pPr algn="ctr"/>
              <a:r>
                <a:rPr lang="en-US" sz="1067" b="1" dirty="0">
                  <a:solidFill>
                    <a:schemeClr val="bg1"/>
                  </a:solidFill>
                </a:rPr>
                <a:t>DIGITAL</a:t>
              </a:r>
            </a:p>
          </p:txBody>
        </p:sp>
        <p:pic>
          <p:nvPicPr>
            <p:cNvPr id="2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09282" y="3327351"/>
              <a:ext cx="496979" cy="42243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60431" y="3359323"/>
              <a:ext cx="565916" cy="406751"/>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340896" y="3371092"/>
              <a:ext cx="650188" cy="408589"/>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852184" y="5117236"/>
              <a:ext cx="245367" cy="47586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1"/>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578779" y="5233596"/>
              <a:ext cx="689912" cy="316796"/>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6"/>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717838" y="5153962"/>
              <a:ext cx="436361" cy="436361"/>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3"/>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7616552" y="5140283"/>
              <a:ext cx="542379" cy="450759"/>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6830520" y="1715433"/>
              <a:ext cx="3559211" cy="368686"/>
            </a:xfrm>
            <a:prstGeom prst="rect">
              <a:avLst/>
            </a:prstGeom>
            <a:noFill/>
          </p:spPr>
          <p:txBody>
            <a:bodyPr wrap="square" lIns="121920" tIns="60960" rIns="121920" bIns="60960" rtlCol="0">
              <a:spAutoFit/>
            </a:bodyPr>
            <a:lstStyle/>
            <a:p>
              <a:pPr algn="ctr"/>
              <a:r>
                <a:rPr lang="en-US" sz="1600" b="1" dirty="0">
                  <a:solidFill>
                    <a:schemeClr val="bg1"/>
                  </a:solidFill>
                </a:rPr>
                <a:t>ideyaLabs Focus Areas</a:t>
              </a:r>
            </a:p>
          </p:txBody>
        </p:sp>
        <p:pic>
          <p:nvPicPr>
            <p:cNvPr id="21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8725154" y="5137850"/>
              <a:ext cx="423771" cy="434639"/>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Straight Connector 218"/>
            <p:cNvCxnSpPr>
              <a:cxnSpLocks/>
            </p:cNvCxnSpPr>
            <p:nvPr/>
          </p:nvCxnSpPr>
          <p:spPr>
            <a:xfrm>
              <a:off x="6499936" y="3153731"/>
              <a:ext cx="488289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20" name="Group 219"/>
            <p:cNvGrpSpPr/>
            <p:nvPr/>
          </p:nvGrpSpPr>
          <p:grpSpPr>
            <a:xfrm>
              <a:off x="6504699" y="4109449"/>
              <a:ext cx="4878147" cy="649177"/>
              <a:chOff x="6504699" y="4109449"/>
              <a:chExt cx="4878147" cy="649177"/>
            </a:xfrm>
          </p:grpSpPr>
          <p:sp>
            <p:nvSpPr>
              <p:cNvPr id="231" name="Rectangle 230"/>
              <p:cNvSpPr/>
              <p:nvPr/>
            </p:nvSpPr>
            <p:spPr>
              <a:xfrm>
                <a:off x="6504699" y="4274415"/>
                <a:ext cx="4878147" cy="484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133" dirty="0"/>
              </a:p>
            </p:txBody>
          </p:sp>
          <p:cxnSp>
            <p:nvCxnSpPr>
              <p:cNvPr id="232" name="Straight Connector 231"/>
              <p:cNvCxnSpPr/>
              <p:nvPr/>
            </p:nvCxnSpPr>
            <p:spPr>
              <a:xfrm>
                <a:off x="11382846" y="4109449"/>
                <a:ext cx="0" cy="64679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6504699" y="4109449"/>
                <a:ext cx="0" cy="64679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1" name="TextBox 220"/>
            <p:cNvSpPr txBox="1"/>
            <p:nvPr/>
          </p:nvSpPr>
          <p:spPr>
            <a:xfrm>
              <a:off x="10267426" y="2807915"/>
              <a:ext cx="797124" cy="286820"/>
            </a:xfrm>
            <a:prstGeom prst="rect">
              <a:avLst/>
            </a:prstGeom>
            <a:noFill/>
          </p:spPr>
          <p:txBody>
            <a:bodyPr wrap="square" lIns="121920" tIns="60960" rIns="121920" bIns="60960" rtlCol="0">
              <a:spAutoFit/>
            </a:bodyPr>
            <a:lstStyle/>
            <a:p>
              <a:pPr algn="ctr"/>
              <a:r>
                <a:rPr lang="en-US" sz="1067" b="1" dirty="0">
                  <a:solidFill>
                    <a:schemeClr val="bg1"/>
                  </a:solidFill>
                </a:rPr>
                <a:t>DEVOPS</a:t>
              </a:r>
            </a:p>
          </p:txBody>
        </p:sp>
        <p:grpSp>
          <p:nvGrpSpPr>
            <p:cNvPr id="222" name="Group 221"/>
            <p:cNvGrpSpPr/>
            <p:nvPr/>
          </p:nvGrpSpPr>
          <p:grpSpPr>
            <a:xfrm>
              <a:off x="8033043" y="2171052"/>
              <a:ext cx="1821460" cy="877075"/>
              <a:chOff x="5679898" y="2378076"/>
              <a:chExt cx="1821460" cy="1203605"/>
            </a:xfrm>
          </p:grpSpPr>
          <p:cxnSp>
            <p:nvCxnSpPr>
              <p:cNvPr id="229" name="Straight Connector 228"/>
              <p:cNvCxnSpPr/>
              <p:nvPr/>
            </p:nvCxnSpPr>
            <p:spPr>
              <a:xfrm rot="5400000">
                <a:off x="5078096" y="2979879"/>
                <a:ext cx="1203604"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5400000">
                <a:off x="6899556" y="2979878"/>
                <a:ext cx="120360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23" name="Picture 3" descr="C:\Users\Varun.SANJEEV\Desktop\Xoriant\PPT\13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8024" y="2318095"/>
              <a:ext cx="550206" cy="42654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6" descr="C:\Users\Varun.SANJEEV\Desktop\Xoriant\PPT\66.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30190" y="2312997"/>
              <a:ext cx="662366" cy="42440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7" descr="C:\Users\Varun.SANJEEV\Desktop\Xoriant\PPT\67.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66494" y="2315714"/>
              <a:ext cx="553790" cy="426545"/>
            </a:xfrm>
            <a:prstGeom prst="rect">
              <a:avLst/>
            </a:prstGeom>
            <a:noFill/>
            <a:extLst>
              <a:ext uri="{909E8E84-426E-40DD-AFC4-6F175D3DCCD1}">
                <a14:hiddenFill xmlns:a14="http://schemas.microsoft.com/office/drawing/2010/main">
                  <a:solidFill>
                    <a:srgbClr val="FFFFFF"/>
                  </a:solidFill>
                </a14:hiddenFill>
              </a:ext>
            </a:extLst>
          </p:spPr>
        </p:pic>
        <p:grpSp>
          <p:nvGrpSpPr>
            <p:cNvPr id="226" name="Group 225"/>
            <p:cNvGrpSpPr/>
            <p:nvPr/>
          </p:nvGrpSpPr>
          <p:grpSpPr>
            <a:xfrm>
              <a:off x="7893836" y="4345080"/>
              <a:ext cx="2782372" cy="344443"/>
              <a:chOff x="8760725" y="3974519"/>
              <a:chExt cx="2782372" cy="344443"/>
            </a:xfrm>
          </p:grpSpPr>
          <p:sp>
            <p:nvSpPr>
              <p:cNvPr id="227" name="TextBox 226"/>
              <p:cNvSpPr txBox="1"/>
              <p:nvPr/>
            </p:nvSpPr>
            <p:spPr>
              <a:xfrm>
                <a:off x="9239096" y="3976933"/>
                <a:ext cx="2304001" cy="296933"/>
              </a:xfrm>
              <a:prstGeom prst="rect">
                <a:avLst/>
              </a:prstGeom>
              <a:noFill/>
            </p:spPr>
            <p:txBody>
              <a:bodyPr wrap="square" rtlCol="0">
                <a:spAutoFit/>
              </a:bodyPr>
              <a:lstStyle/>
              <a:p>
                <a:r>
                  <a:rPr lang="en-US" sz="1333" b="1" dirty="0">
                    <a:solidFill>
                      <a:schemeClr val="bg1"/>
                    </a:solidFill>
                  </a:rPr>
                  <a:t>PRODUCT ENGINEERING</a:t>
                </a:r>
              </a:p>
            </p:txBody>
          </p:sp>
          <p:pic>
            <p:nvPicPr>
              <p:cNvPr id="22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60725" y="3974519"/>
                <a:ext cx="473608" cy="34444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p:cNvGrpSpPr/>
          <p:nvPr/>
        </p:nvGrpSpPr>
        <p:grpSpPr>
          <a:xfrm>
            <a:off x="185022" y="2507248"/>
            <a:ext cx="5501708" cy="3953323"/>
            <a:chOff x="215967" y="1292924"/>
            <a:chExt cx="4024669" cy="3413417"/>
          </a:xfrm>
        </p:grpSpPr>
        <p:sp>
          <p:nvSpPr>
            <p:cNvPr id="67" name="Rectangle 66"/>
            <p:cNvSpPr/>
            <p:nvPr/>
          </p:nvSpPr>
          <p:spPr>
            <a:xfrm>
              <a:off x="215967" y="1292924"/>
              <a:ext cx="4024669" cy="3413417"/>
            </a:xfrm>
            <a:prstGeom prst="rect">
              <a:avLst/>
            </a:prstGeom>
            <a:solidFill>
              <a:srgbClr val="FFFFFF">
                <a:alpha val="94902"/>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defTabSz="914356"/>
              <a:endParaRPr lang="en-US" sz="2400" kern="0" dirty="0">
                <a:solidFill>
                  <a:schemeClr val="accent2"/>
                </a:solidFill>
              </a:endParaRPr>
            </a:p>
          </p:txBody>
        </p:sp>
        <p:sp>
          <p:nvSpPr>
            <p:cNvPr id="68" name="Rectangle 67"/>
            <p:cNvSpPr/>
            <p:nvPr/>
          </p:nvSpPr>
          <p:spPr>
            <a:xfrm>
              <a:off x="2378833" y="1292924"/>
              <a:ext cx="1861802" cy="3413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grpSp>
          <p:nvGrpSpPr>
            <p:cNvPr id="77" name="Group 76"/>
            <p:cNvGrpSpPr/>
            <p:nvPr/>
          </p:nvGrpSpPr>
          <p:grpSpPr>
            <a:xfrm>
              <a:off x="355506" y="2395288"/>
              <a:ext cx="2032249" cy="530914"/>
              <a:chOff x="393031" y="3708332"/>
              <a:chExt cx="2709664" cy="707885"/>
            </a:xfrm>
          </p:grpSpPr>
          <p:sp>
            <p:nvSpPr>
              <p:cNvPr id="78" name="TextBox 77"/>
              <p:cNvSpPr txBox="1"/>
              <p:nvPr/>
            </p:nvSpPr>
            <p:spPr bwMode="auto">
              <a:xfrm>
                <a:off x="1022441" y="3708332"/>
                <a:ext cx="2080254" cy="707885"/>
              </a:xfrm>
              <a:prstGeom prst="rect">
                <a:avLst/>
              </a:prstGeom>
              <a:noFill/>
            </p:spPr>
            <p:txBody>
              <a:bodyPr wrap="square">
                <a:spAutoFit/>
              </a:bodyPr>
              <a:lstStyle/>
              <a:p>
                <a:pPr defTabSz="914356">
                  <a:lnSpc>
                    <a:spcPts val="2400"/>
                  </a:lnSpc>
                  <a:spcBef>
                    <a:spcPct val="0"/>
                  </a:spcBef>
                  <a:buClr>
                    <a:srgbClr val="4E84C4"/>
                  </a:buClr>
                  <a:defRPr/>
                </a:pPr>
                <a:r>
                  <a:rPr lang="en-US" sz="2267" b="1" kern="0" dirty="0">
                    <a:solidFill>
                      <a:schemeClr val="bg2"/>
                    </a:solidFill>
                    <a:cs typeface="Calibri"/>
                  </a:rPr>
                  <a:t>750+</a:t>
                </a:r>
                <a:r>
                  <a:rPr lang="en-US" sz="2400" b="1" kern="0" dirty="0">
                    <a:solidFill>
                      <a:schemeClr val="bg2"/>
                    </a:solidFill>
                    <a:cs typeface="Calibri"/>
                  </a:rPr>
                  <a:t> </a:t>
                </a:r>
                <a:r>
                  <a:rPr lang="en-US" altLang="en-US" sz="1733" kern="0" dirty="0">
                    <a:solidFill>
                      <a:schemeClr val="bg2"/>
                    </a:solidFill>
                    <a:cs typeface="Calibri"/>
                  </a:rPr>
                  <a:t>Employees</a:t>
                </a:r>
              </a:p>
              <a:p>
                <a:pPr defTabSz="914356">
                  <a:lnSpc>
                    <a:spcPts val="2400"/>
                  </a:lnSpc>
                  <a:spcBef>
                    <a:spcPct val="0"/>
                  </a:spcBef>
                  <a:buClr>
                    <a:srgbClr val="4E84C4"/>
                  </a:buClr>
                  <a:defRPr/>
                </a:pPr>
                <a:r>
                  <a:rPr lang="en-US" sz="2267" b="1" kern="0" dirty="0">
                    <a:solidFill>
                      <a:schemeClr val="bg2"/>
                    </a:solidFill>
                    <a:cs typeface="Calibri"/>
                  </a:rPr>
                  <a:t>650+ </a:t>
                </a:r>
                <a:r>
                  <a:rPr lang="en-US" sz="1733" b="1" kern="0" dirty="0">
                    <a:solidFill>
                      <a:schemeClr val="bg2"/>
                    </a:solidFill>
                    <a:cs typeface="Calibri"/>
                  </a:rPr>
                  <a:t>Engineering</a:t>
                </a:r>
                <a:endParaRPr lang="en-US" sz="1733" kern="0" dirty="0">
                  <a:solidFill>
                    <a:schemeClr val="bg2"/>
                  </a:solidFill>
                  <a:cs typeface="Calibri"/>
                </a:endParaRPr>
              </a:p>
            </p:txBody>
          </p:sp>
          <p:pic>
            <p:nvPicPr>
              <p:cNvPr id="79" name="Picture 5" descr="C:\Users\Varun.SANJEEV\Desktop\Xoriant\PPT\3.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3031" y="3810462"/>
                <a:ext cx="576480" cy="4705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49237" y="1415913"/>
              <a:ext cx="2105194" cy="522628"/>
              <a:chOff x="518005" y="2657981"/>
              <a:chExt cx="2806925" cy="696836"/>
            </a:xfrm>
          </p:grpSpPr>
          <p:sp>
            <p:nvSpPr>
              <p:cNvPr id="81" name="TextBox 80"/>
              <p:cNvSpPr txBox="1"/>
              <p:nvPr/>
            </p:nvSpPr>
            <p:spPr bwMode="auto">
              <a:xfrm>
                <a:off x="1090782" y="2657981"/>
                <a:ext cx="2234148" cy="696836"/>
              </a:xfrm>
              <a:prstGeom prst="rect">
                <a:avLst/>
              </a:prstGeom>
              <a:noFill/>
            </p:spPr>
            <p:txBody>
              <a:bodyPr wrap="square">
                <a:spAutoFit/>
              </a:bodyPr>
              <a:lstStyle/>
              <a:p>
                <a:pPr defTabSz="914356">
                  <a:lnSpc>
                    <a:spcPts val="2000"/>
                  </a:lnSpc>
                  <a:spcBef>
                    <a:spcPct val="0"/>
                  </a:spcBef>
                  <a:buClr>
                    <a:srgbClr val="4E84C4"/>
                  </a:buClr>
                  <a:defRPr/>
                </a:pPr>
                <a:r>
                  <a:rPr lang="en-US" sz="2267" b="1" kern="0" dirty="0">
                    <a:solidFill>
                      <a:schemeClr val="bg2"/>
                    </a:solidFill>
                    <a:cs typeface="Calibri"/>
                  </a:rPr>
                  <a:t>24+ Clients</a:t>
                </a:r>
              </a:p>
              <a:p>
                <a:pPr defTabSz="914356">
                  <a:lnSpc>
                    <a:spcPts val="2000"/>
                  </a:lnSpc>
                  <a:spcBef>
                    <a:spcPct val="0"/>
                  </a:spcBef>
                  <a:buClr>
                    <a:srgbClr val="4E84C4"/>
                  </a:buClr>
                  <a:defRPr/>
                </a:pPr>
                <a:r>
                  <a:rPr lang="en-US" altLang="en-US" sz="1733" kern="0" dirty="0">
                    <a:solidFill>
                      <a:schemeClr val="bg2"/>
                    </a:solidFill>
                    <a:cs typeface="Calibri"/>
                  </a:rPr>
                  <a:t>Over 1200 Releases</a:t>
                </a:r>
              </a:p>
            </p:txBody>
          </p:sp>
          <p:pic>
            <p:nvPicPr>
              <p:cNvPr id="82" name="Picture 6" descr="C:\Users\Varun.SANJEEV\Desktop\Xoriant\PPT\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8005" y="2760230"/>
                <a:ext cx="463213" cy="399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p:cNvGrpSpPr/>
            <p:nvPr/>
          </p:nvGrpSpPr>
          <p:grpSpPr>
            <a:xfrm>
              <a:off x="435274" y="3617069"/>
              <a:ext cx="1522934" cy="399381"/>
              <a:chOff x="499388" y="5191193"/>
              <a:chExt cx="2030578" cy="532507"/>
            </a:xfrm>
          </p:grpSpPr>
          <p:sp>
            <p:nvSpPr>
              <p:cNvPr id="84" name="TextBox 83"/>
              <p:cNvSpPr txBox="1"/>
              <p:nvPr/>
            </p:nvSpPr>
            <p:spPr bwMode="auto">
              <a:xfrm>
                <a:off x="1049144" y="5258132"/>
                <a:ext cx="1480822" cy="465568"/>
              </a:xfrm>
              <a:prstGeom prst="rect">
                <a:avLst/>
              </a:prstGeom>
              <a:noFill/>
            </p:spPr>
            <p:txBody>
              <a:bodyPr wrap="square">
                <a:spAutoFit/>
              </a:bodyPr>
              <a:lstStyle/>
              <a:p>
                <a:pPr defTabSz="914356">
                  <a:lnSpc>
                    <a:spcPts val="2400"/>
                  </a:lnSpc>
                  <a:spcBef>
                    <a:spcPct val="0"/>
                  </a:spcBef>
                  <a:defRPr/>
                </a:pPr>
                <a:r>
                  <a:rPr lang="en-US" sz="2267" b="1" kern="0" dirty="0">
                    <a:solidFill>
                      <a:schemeClr val="bg2"/>
                    </a:solidFill>
                    <a:cs typeface="Calibri"/>
                  </a:rPr>
                  <a:t>8</a:t>
                </a:r>
                <a:r>
                  <a:rPr lang="en-US" sz="2400" b="1" kern="0" dirty="0">
                    <a:solidFill>
                      <a:schemeClr val="bg2"/>
                    </a:solidFill>
                    <a:cs typeface="Calibri"/>
                  </a:rPr>
                  <a:t> </a:t>
                </a:r>
                <a:r>
                  <a:rPr lang="en-US" altLang="en-US" sz="1733" kern="0" dirty="0">
                    <a:solidFill>
                      <a:schemeClr val="bg2"/>
                    </a:solidFill>
                    <a:cs typeface="Calibri"/>
                  </a:rPr>
                  <a:t>Locations</a:t>
                </a:r>
              </a:p>
            </p:txBody>
          </p:sp>
          <p:pic>
            <p:nvPicPr>
              <p:cNvPr id="85" name="Picture 7" descr="C:\Users\Varun.SANJEEV\Desktop\Xoriant\PPT\5.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9388" y="5191193"/>
                <a:ext cx="417167" cy="455841"/>
              </a:xfrm>
              <a:prstGeom prst="rect">
                <a:avLst/>
              </a:prstGeom>
              <a:noFill/>
              <a:extLst>
                <a:ext uri="{909E8E84-426E-40DD-AFC4-6F175D3DCCD1}">
                  <a14:hiddenFill xmlns:a14="http://schemas.microsoft.com/office/drawing/2010/main">
                    <a:solidFill>
                      <a:srgbClr val="FFFFFF"/>
                    </a:solidFill>
                  </a14:hiddenFill>
                </a:ext>
              </a:extLst>
            </p:spPr>
          </p:pic>
        </p:grpSp>
        <p:sp>
          <p:nvSpPr>
            <p:cNvPr id="132" name="Rectangle 131"/>
            <p:cNvSpPr/>
            <p:nvPr/>
          </p:nvSpPr>
          <p:spPr>
            <a:xfrm>
              <a:off x="2539561" y="3650720"/>
              <a:ext cx="480311" cy="615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5" name="Rectangle 134"/>
            <p:cNvSpPr/>
            <p:nvPr/>
          </p:nvSpPr>
          <p:spPr>
            <a:xfrm>
              <a:off x="2539561" y="2602811"/>
              <a:ext cx="480311" cy="615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88" name="Title 13">
            <a:extLst>
              <a:ext uri="{FF2B5EF4-FFF2-40B4-BE49-F238E27FC236}">
                <a16:creationId xmlns:a16="http://schemas.microsoft.com/office/drawing/2014/main" id="{0AFEA04F-11A2-2149-85A8-DD769706ACBB}"/>
              </a:ext>
            </a:extLst>
          </p:cNvPr>
          <p:cNvSpPr txBox="1">
            <a:spLocks noChangeArrowheads="1"/>
          </p:cNvSpPr>
          <p:nvPr/>
        </p:nvSpPr>
        <p:spPr>
          <a:xfrm>
            <a:off x="40217" y="152000"/>
            <a:ext cx="7374019" cy="583264"/>
          </a:xfrm>
          <a:prstGeom prst="rect">
            <a:avLst/>
          </a:prstGeom>
        </p:spPr>
        <p:txBody>
          <a:bodyPr>
            <a:normAutofit fontScale="90000" lnSpcReduction="20000"/>
          </a:bodyPr>
          <a:lstStyle>
            <a:lvl1pPr algn="ctr" defTabSz="1219140" rtl="0" eaLnBrk="1" latinLnBrk="0" hangingPunct="1">
              <a:spcBef>
                <a:spcPct val="0"/>
              </a:spcBef>
              <a:buNone/>
              <a:defRPr sz="5867" kern="1200">
                <a:solidFill>
                  <a:schemeClr val="tx1"/>
                </a:solidFill>
                <a:latin typeface="+mj-lt"/>
                <a:ea typeface="+mj-ea"/>
                <a:cs typeface="+mj-cs"/>
              </a:defRPr>
            </a:lvl1pPr>
          </a:lstStyle>
          <a:p>
            <a:pPr algn="l"/>
            <a:r>
              <a:rPr lang="en-US" sz="4000" b="1" dirty="0">
                <a:latin typeface="Century Gothic" panose="020B0502020202020204" pitchFamily="34" charset="0"/>
              </a:rPr>
              <a:t>ideyaLabs Fact Sheet </a:t>
            </a:r>
            <a:endParaRPr lang="en-US" sz="4000" b="1" dirty="0">
              <a:solidFill>
                <a:srgbClr val="FF0000"/>
              </a:solidFill>
            </a:endParaRPr>
          </a:p>
        </p:txBody>
      </p:sp>
      <p:sp>
        <p:nvSpPr>
          <p:cNvPr id="4" name="Rectangle 3">
            <a:extLst>
              <a:ext uri="{FF2B5EF4-FFF2-40B4-BE49-F238E27FC236}">
                <a16:creationId xmlns:a16="http://schemas.microsoft.com/office/drawing/2014/main" id="{A97FFBD2-BB5D-5A49-A082-62DA422CF5D3}"/>
              </a:ext>
            </a:extLst>
          </p:cNvPr>
          <p:cNvSpPr/>
          <p:nvPr/>
        </p:nvSpPr>
        <p:spPr>
          <a:xfrm>
            <a:off x="314274" y="5819062"/>
            <a:ext cx="3820341" cy="369332"/>
          </a:xfrm>
          <a:prstGeom prst="rect">
            <a:avLst/>
          </a:prstGeom>
        </p:spPr>
        <p:txBody>
          <a:bodyPr wrap="none">
            <a:spAutoFit/>
          </a:bodyPr>
          <a:lstStyle/>
          <a:p>
            <a:r>
              <a:rPr lang="en-US" b="1" u="sng" dirty="0">
                <a:solidFill>
                  <a:srgbClr val="0563C1"/>
                </a:solidFill>
                <a:latin typeface="Times New Roman" panose="02020603050405020304" pitchFamily="18" charset="0"/>
                <a:ea typeface="Times New Roman" panose="02020603050405020304" pitchFamily="18" charset="0"/>
                <a:hlinkClick r:id="rId18"/>
              </a:rPr>
              <a:t>https://www.ideyalabs.com/locations</a:t>
            </a:r>
            <a:r>
              <a:rPr lang="en-US" b="1" u="sng" dirty="0">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pic>
        <p:nvPicPr>
          <p:cNvPr id="2050" name="Picture 2" descr="AxiomSL Recognized for Exemplary Information Security Practices with ISO  27001 Certification | AxiomSL">
            <a:extLst>
              <a:ext uri="{FF2B5EF4-FFF2-40B4-BE49-F238E27FC236}">
                <a16:creationId xmlns:a16="http://schemas.microsoft.com/office/drawing/2014/main" id="{F3015F4E-5F96-7140-85B6-5B0173C3F7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46567" y="2200323"/>
            <a:ext cx="2207216" cy="1319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PROVED-ISO+badge - Parts Badger">
            <a:extLst>
              <a:ext uri="{FF2B5EF4-FFF2-40B4-BE49-F238E27FC236}">
                <a16:creationId xmlns:a16="http://schemas.microsoft.com/office/drawing/2014/main" id="{6F9268F9-8322-5F4C-AE92-C74C0712586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49645" y="3459886"/>
            <a:ext cx="1454982" cy="13469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SO 13485:2016 Certification Service in Lokmanya Nagar, Thane, K B Group |  ID: 22290599262">
            <a:extLst>
              <a:ext uri="{FF2B5EF4-FFF2-40B4-BE49-F238E27FC236}">
                <a16:creationId xmlns:a16="http://schemas.microsoft.com/office/drawing/2014/main" id="{BD2832AD-996B-EC48-8461-F0AFFA75324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47716" y="4845534"/>
            <a:ext cx="1283251" cy="1240803"/>
          </a:xfrm>
          <a:prstGeom prst="rect">
            <a:avLst/>
          </a:prstGeom>
          <a:noFill/>
          <a:extLst>
            <a:ext uri="{909E8E84-426E-40DD-AFC4-6F175D3DCCD1}">
              <a14:hiddenFill xmlns:a14="http://schemas.microsoft.com/office/drawing/2010/main">
                <a:solidFill>
                  <a:srgbClr val="FFFFFF"/>
                </a:solidFill>
              </a14:hiddenFill>
            </a:ext>
          </a:extLst>
        </p:spPr>
      </p:pic>
      <p:sp>
        <p:nvSpPr>
          <p:cNvPr id="91" name="Slide Number Placeholder 2">
            <a:extLst>
              <a:ext uri="{FF2B5EF4-FFF2-40B4-BE49-F238E27FC236}">
                <a16:creationId xmlns:a16="http://schemas.microsoft.com/office/drawing/2014/main" id="{E791A680-CD54-D546-8FDB-9F9B97C41251}"/>
              </a:ext>
            </a:extLst>
          </p:cNvPr>
          <p:cNvSpPr txBox="1">
            <a:spLocks/>
          </p:cNvSpPr>
          <p:nvPr/>
        </p:nvSpPr>
        <p:spPr>
          <a:xfrm>
            <a:off x="11852590" y="6446196"/>
            <a:ext cx="50544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2</a:t>
            </a:fld>
            <a:endParaRPr lang="en-US"/>
          </a:p>
        </p:txBody>
      </p:sp>
    </p:spTree>
    <p:extLst>
      <p:ext uri="{BB962C8B-B14F-4D97-AF65-F5344CB8AC3E}">
        <p14:creationId xmlns:p14="http://schemas.microsoft.com/office/powerpoint/2010/main" val="634040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67413" y="76200"/>
            <a:ext cx="8664511" cy="879952"/>
          </a:xfrm>
        </p:spPr>
        <p:txBody>
          <a:bodyPr anchor="ctr">
            <a:noAutofit/>
          </a:bodyPr>
          <a:lstStyle/>
          <a:p>
            <a:r>
              <a:rPr lang="fr-FR" sz="2400" dirty="0">
                <a:solidFill>
                  <a:srgbClr val="000000"/>
                </a:solidFill>
              </a:rPr>
              <a:t>REST API Implementation for CRM</a:t>
            </a:r>
            <a:endParaRPr lang="en-US" sz="1600" dirty="0">
              <a:solidFill>
                <a:schemeClr val="accent4"/>
              </a:solidFill>
            </a:endParaRPr>
          </a:p>
        </p:txBody>
      </p:sp>
      <p:grpSp>
        <p:nvGrpSpPr>
          <p:cNvPr id="5" name="Group 4">
            <a:extLst>
              <a:ext uri="{FF2B5EF4-FFF2-40B4-BE49-F238E27FC236}">
                <a16:creationId xmlns:a16="http://schemas.microsoft.com/office/drawing/2014/main" id="{578AFBC3-C3C3-47F4-A9F7-94BC3907BFB9}"/>
              </a:ext>
            </a:extLst>
          </p:cNvPr>
          <p:cNvGrpSpPr/>
          <p:nvPr/>
        </p:nvGrpSpPr>
        <p:grpSpPr>
          <a:xfrm>
            <a:off x="1847850" y="1232452"/>
            <a:ext cx="9001960" cy="5130248"/>
            <a:chOff x="1778232" y="1163611"/>
            <a:chExt cx="9071578" cy="4091221"/>
          </a:xfrm>
        </p:grpSpPr>
        <p:sp>
          <p:nvSpPr>
            <p:cNvPr id="6" name="Rectangle: Rounded Corners 5">
              <a:extLst>
                <a:ext uri="{FF2B5EF4-FFF2-40B4-BE49-F238E27FC236}">
                  <a16:creationId xmlns:a16="http://schemas.microsoft.com/office/drawing/2014/main" id="{2BFDAE2A-9349-453C-852D-0B670D7632A5}"/>
                </a:ext>
              </a:extLst>
            </p:cNvPr>
            <p:cNvSpPr/>
            <p:nvPr/>
          </p:nvSpPr>
          <p:spPr>
            <a:xfrm>
              <a:off x="1778237" y="2124640"/>
              <a:ext cx="6365923" cy="3130192"/>
            </a:xfrm>
            <a:prstGeom prst="roundRect">
              <a:avLst>
                <a:gd name="adj" fmla="val 41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AE2B1B6-26DC-402B-BA48-2E1C400E30F9}"/>
                </a:ext>
              </a:extLst>
            </p:cNvPr>
            <p:cNvSpPr/>
            <p:nvPr/>
          </p:nvSpPr>
          <p:spPr>
            <a:xfrm>
              <a:off x="2030008" y="2338394"/>
              <a:ext cx="5636837" cy="1090606"/>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t>Apache Proxy Server</a:t>
              </a:r>
            </a:p>
          </p:txBody>
        </p:sp>
        <p:pic>
          <p:nvPicPr>
            <p:cNvPr id="36" name="Graphic 35" descr="Laptop">
              <a:extLst>
                <a:ext uri="{FF2B5EF4-FFF2-40B4-BE49-F238E27FC236}">
                  <a16:creationId xmlns:a16="http://schemas.microsoft.com/office/drawing/2014/main" id="{45EA54F4-0197-4E54-A145-423504F73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0373" y="1167557"/>
              <a:ext cx="644038" cy="644038"/>
            </a:xfrm>
            <a:prstGeom prst="rect">
              <a:avLst/>
            </a:prstGeom>
          </p:spPr>
        </p:pic>
        <p:pic>
          <p:nvPicPr>
            <p:cNvPr id="38" name="Graphic 37" descr="Smart Phone">
              <a:extLst>
                <a:ext uri="{FF2B5EF4-FFF2-40B4-BE49-F238E27FC236}">
                  <a16:creationId xmlns:a16="http://schemas.microsoft.com/office/drawing/2014/main" id="{FD8C465E-207E-4F04-808B-31E95848BD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4211" y="1163611"/>
              <a:ext cx="615797" cy="615797"/>
            </a:xfrm>
            <a:prstGeom prst="rect">
              <a:avLst/>
            </a:prstGeom>
          </p:spPr>
        </p:pic>
        <p:pic>
          <p:nvPicPr>
            <p:cNvPr id="40" name="Graphic 39" descr="Team">
              <a:extLst>
                <a:ext uri="{FF2B5EF4-FFF2-40B4-BE49-F238E27FC236}">
                  <a16:creationId xmlns:a16="http://schemas.microsoft.com/office/drawing/2014/main" id="{C7533A16-401E-4BAF-BDFA-AAB3A9C59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2292" y="1163612"/>
              <a:ext cx="615797" cy="615797"/>
            </a:xfrm>
            <a:prstGeom prst="rect">
              <a:avLst/>
            </a:prstGeom>
          </p:spPr>
        </p:pic>
        <p:cxnSp>
          <p:nvCxnSpPr>
            <p:cNvPr id="41" name="Straight Arrow Connector 40">
              <a:extLst>
                <a:ext uri="{FF2B5EF4-FFF2-40B4-BE49-F238E27FC236}">
                  <a16:creationId xmlns:a16="http://schemas.microsoft.com/office/drawing/2014/main" id="{9CC6F796-9A6F-4A38-B9C4-EA10B65DE987}"/>
                </a:ext>
              </a:extLst>
            </p:cNvPr>
            <p:cNvCxnSpPr>
              <a:cxnSpLocks/>
            </p:cNvCxnSpPr>
            <p:nvPr/>
          </p:nvCxnSpPr>
          <p:spPr>
            <a:xfrm>
              <a:off x="4421353" y="1779408"/>
              <a:ext cx="0" cy="47665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1B1E3C1-3E67-48F6-8773-932754F7B8D1}"/>
                </a:ext>
              </a:extLst>
            </p:cNvPr>
            <p:cNvSpPr txBox="1"/>
            <p:nvPr/>
          </p:nvSpPr>
          <p:spPr>
            <a:xfrm>
              <a:off x="4469586" y="1863045"/>
              <a:ext cx="2388007" cy="307777"/>
            </a:xfrm>
            <a:prstGeom prst="rect">
              <a:avLst/>
            </a:prstGeom>
            <a:noFill/>
          </p:spPr>
          <p:txBody>
            <a:bodyPr wrap="square" rtlCol="0">
              <a:spAutoFit/>
            </a:bodyPr>
            <a:lstStyle/>
            <a:p>
              <a:r>
                <a:rPr lang="en-IN" sz="1400" b="1" dirty="0">
                  <a:solidFill>
                    <a:srgbClr val="002060"/>
                  </a:solidFill>
                </a:rPr>
                <a:t>http/ https : Common Port</a:t>
              </a:r>
            </a:p>
          </p:txBody>
        </p:sp>
        <p:pic>
          <p:nvPicPr>
            <p:cNvPr id="45" name="Graphic 44" descr="Document">
              <a:extLst>
                <a:ext uri="{FF2B5EF4-FFF2-40B4-BE49-F238E27FC236}">
                  <a16:creationId xmlns:a16="http://schemas.microsoft.com/office/drawing/2014/main" id="{2A7EE0E0-EB8B-44B7-A3AB-104C7C4598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2464" y="2579294"/>
              <a:ext cx="614879" cy="614879"/>
            </a:xfrm>
            <a:prstGeom prst="rect">
              <a:avLst/>
            </a:prstGeom>
          </p:spPr>
        </p:pic>
        <p:sp>
          <p:nvSpPr>
            <p:cNvPr id="46" name="TextBox 45">
              <a:extLst>
                <a:ext uri="{FF2B5EF4-FFF2-40B4-BE49-F238E27FC236}">
                  <a16:creationId xmlns:a16="http://schemas.microsoft.com/office/drawing/2014/main" id="{25470A41-AE1C-4730-B1CC-9BE41B05D205}"/>
                </a:ext>
              </a:extLst>
            </p:cNvPr>
            <p:cNvSpPr txBox="1"/>
            <p:nvPr/>
          </p:nvSpPr>
          <p:spPr>
            <a:xfrm>
              <a:off x="3119145" y="3116608"/>
              <a:ext cx="3552525" cy="311673"/>
            </a:xfrm>
            <a:prstGeom prst="rect">
              <a:avLst/>
            </a:prstGeom>
            <a:noFill/>
          </p:spPr>
          <p:txBody>
            <a:bodyPr wrap="square" rtlCol="0">
              <a:spAutoFit/>
            </a:bodyPr>
            <a:lstStyle/>
            <a:p>
              <a:r>
                <a:rPr lang="en-IN" sz="1400" dirty="0">
                  <a:solidFill>
                    <a:schemeClr val="bg1"/>
                  </a:solidFill>
                </a:rPr>
                <a:t>Proxy Configuration file (Reverse Proxy)</a:t>
              </a:r>
            </a:p>
          </p:txBody>
        </p:sp>
        <p:sp>
          <p:nvSpPr>
            <p:cNvPr id="47" name="Oval 46">
              <a:extLst>
                <a:ext uri="{FF2B5EF4-FFF2-40B4-BE49-F238E27FC236}">
                  <a16:creationId xmlns:a16="http://schemas.microsoft.com/office/drawing/2014/main" id="{337C7CBE-630D-40F5-8166-D9AFF31D062F}"/>
                </a:ext>
              </a:extLst>
            </p:cNvPr>
            <p:cNvSpPr/>
            <p:nvPr/>
          </p:nvSpPr>
          <p:spPr>
            <a:xfrm>
              <a:off x="5637908" y="4020907"/>
              <a:ext cx="1942366"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Sales / Leads UI</a:t>
              </a:r>
            </a:p>
          </p:txBody>
        </p:sp>
        <p:sp>
          <p:nvSpPr>
            <p:cNvPr id="48" name="Oval 47">
              <a:extLst>
                <a:ext uri="{FF2B5EF4-FFF2-40B4-BE49-F238E27FC236}">
                  <a16:creationId xmlns:a16="http://schemas.microsoft.com/office/drawing/2014/main" id="{409278DC-0DF6-46E9-BD80-CF4A19E217C2}"/>
                </a:ext>
              </a:extLst>
            </p:cNvPr>
            <p:cNvSpPr/>
            <p:nvPr/>
          </p:nvSpPr>
          <p:spPr>
            <a:xfrm>
              <a:off x="2147962" y="4055371"/>
              <a:ext cx="1942366"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Complaints UI</a:t>
              </a:r>
            </a:p>
          </p:txBody>
        </p:sp>
        <p:cxnSp>
          <p:nvCxnSpPr>
            <p:cNvPr id="51" name="Straight Arrow Connector 50">
              <a:extLst>
                <a:ext uri="{FF2B5EF4-FFF2-40B4-BE49-F238E27FC236}">
                  <a16:creationId xmlns:a16="http://schemas.microsoft.com/office/drawing/2014/main" id="{BC19F860-59A6-4926-A1DD-1A3330910BE0}"/>
                </a:ext>
              </a:extLst>
            </p:cNvPr>
            <p:cNvCxnSpPr>
              <a:cxnSpLocks/>
              <a:endCxn id="47" idx="0"/>
            </p:cNvCxnSpPr>
            <p:nvPr/>
          </p:nvCxnSpPr>
          <p:spPr>
            <a:xfrm>
              <a:off x="4718089" y="3426317"/>
              <a:ext cx="1891002" cy="59459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13297624-CAA7-4A4E-8E64-C1E76F0A3FDC}"/>
                </a:ext>
              </a:extLst>
            </p:cNvPr>
            <p:cNvSpPr/>
            <p:nvPr/>
          </p:nvSpPr>
          <p:spPr>
            <a:xfrm>
              <a:off x="9485069" y="2884642"/>
              <a:ext cx="1364741" cy="180347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REST </a:t>
              </a:r>
              <a:r>
                <a:rPr lang="en-US" sz="1600" b="1" dirty="0" err="1">
                  <a:solidFill>
                    <a:schemeClr val="bg1"/>
                  </a:solidFill>
                </a:rPr>
                <a:t>Api</a:t>
              </a:r>
              <a:endParaRPr lang="en-US" sz="1600" b="1" dirty="0">
                <a:solidFill>
                  <a:schemeClr val="bg1"/>
                </a:solidFill>
              </a:endParaRPr>
            </a:p>
          </p:txBody>
        </p:sp>
        <p:cxnSp>
          <p:nvCxnSpPr>
            <p:cNvPr id="60" name="Connector: Elbow 59">
              <a:extLst>
                <a:ext uri="{FF2B5EF4-FFF2-40B4-BE49-F238E27FC236}">
                  <a16:creationId xmlns:a16="http://schemas.microsoft.com/office/drawing/2014/main" id="{B554B5AD-31C5-47F0-BDAA-E3B085AF66CC}"/>
                </a:ext>
              </a:extLst>
            </p:cNvPr>
            <p:cNvCxnSpPr>
              <a:cxnSpLocks/>
              <a:endCxn id="48" idx="0"/>
            </p:cNvCxnSpPr>
            <p:nvPr/>
          </p:nvCxnSpPr>
          <p:spPr>
            <a:xfrm rot="10800000" flipV="1">
              <a:off x="3119146" y="3611223"/>
              <a:ext cx="6389759" cy="44414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058F1F1-B255-4733-8690-2D5F559B81C4}"/>
                </a:ext>
              </a:extLst>
            </p:cNvPr>
            <p:cNvCxnSpPr>
              <a:cxnSpLocks/>
              <a:endCxn id="47" idx="0"/>
            </p:cNvCxnSpPr>
            <p:nvPr/>
          </p:nvCxnSpPr>
          <p:spPr>
            <a:xfrm rot="10800000" flipV="1">
              <a:off x="6609091" y="3786377"/>
              <a:ext cx="2875978" cy="23452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7837743-062C-450D-A38B-DB2811A3159B}"/>
                </a:ext>
              </a:extLst>
            </p:cNvPr>
            <p:cNvSpPr txBox="1"/>
            <p:nvPr/>
          </p:nvSpPr>
          <p:spPr>
            <a:xfrm>
              <a:off x="7666845" y="3381144"/>
              <a:ext cx="2388007" cy="523220"/>
            </a:xfrm>
            <a:prstGeom prst="rect">
              <a:avLst/>
            </a:prstGeom>
            <a:noFill/>
          </p:spPr>
          <p:txBody>
            <a:bodyPr wrap="square" rtlCol="0">
              <a:spAutoFit/>
            </a:bodyPr>
            <a:lstStyle/>
            <a:p>
              <a:r>
                <a:rPr lang="en-IN" sz="1400" b="1" dirty="0">
                  <a:solidFill>
                    <a:srgbClr val="002060"/>
                  </a:solidFill>
                </a:rPr>
                <a:t>Authentication using Username/Password</a:t>
              </a:r>
            </a:p>
          </p:txBody>
        </p:sp>
        <p:cxnSp>
          <p:nvCxnSpPr>
            <p:cNvPr id="78" name="Straight Arrow Connector 77">
              <a:extLst>
                <a:ext uri="{FF2B5EF4-FFF2-40B4-BE49-F238E27FC236}">
                  <a16:creationId xmlns:a16="http://schemas.microsoft.com/office/drawing/2014/main" id="{8D14B232-A63F-4FA3-BA9D-C391E37042BA}"/>
                </a:ext>
              </a:extLst>
            </p:cNvPr>
            <p:cNvCxnSpPr>
              <a:cxnSpLocks/>
              <a:endCxn id="48" idx="0"/>
            </p:cNvCxnSpPr>
            <p:nvPr/>
          </p:nvCxnSpPr>
          <p:spPr>
            <a:xfrm flipH="1">
              <a:off x="3119145" y="3435073"/>
              <a:ext cx="1403320" cy="62029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F968AB-2B84-4A33-B96B-E181633F12B2}"/>
                </a:ext>
              </a:extLst>
            </p:cNvPr>
            <p:cNvSpPr txBox="1"/>
            <p:nvPr/>
          </p:nvSpPr>
          <p:spPr>
            <a:xfrm>
              <a:off x="1778232" y="2102174"/>
              <a:ext cx="369730" cy="307777"/>
            </a:xfrm>
            <a:prstGeom prst="rect">
              <a:avLst/>
            </a:prstGeom>
            <a:noFill/>
          </p:spPr>
          <p:txBody>
            <a:bodyPr wrap="square" rtlCol="0">
              <a:spAutoFit/>
            </a:bodyPr>
            <a:lstStyle/>
            <a:p>
              <a:r>
                <a:rPr lang="en-IN" sz="1400" b="1" dirty="0"/>
                <a:t>UI</a:t>
              </a:r>
            </a:p>
          </p:txBody>
        </p:sp>
      </p:grpSp>
    </p:spTree>
    <p:extLst>
      <p:ext uri="{BB962C8B-B14F-4D97-AF65-F5344CB8AC3E}">
        <p14:creationId xmlns:p14="http://schemas.microsoft.com/office/powerpoint/2010/main" val="424207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9F1-4223-4CB3-8AE9-661205FC2161}"/>
              </a:ext>
            </a:extLst>
          </p:cNvPr>
          <p:cNvSpPr>
            <a:spLocks noGrp="1"/>
          </p:cNvSpPr>
          <p:nvPr>
            <p:ph type="title"/>
          </p:nvPr>
        </p:nvSpPr>
        <p:spPr>
          <a:xfrm>
            <a:off x="132394" y="44877"/>
            <a:ext cx="11853397" cy="879952"/>
          </a:xfrm>
        </p:spPr>
        <p:txBody>
          <a:bodyPr>
            <a:normAutofit/>
          </a:bodyPr>
          <a:lstStyle/>
          <a:p>
            <a:pPr>
              <a:lnSpc>
                <a:spcPts val="2667"/>
              </a:lnSpc>
            </a:pPr>
            <a:r>
              <a:rPr lang="en-IN" sz="3600" dirty="0"/>
              <a:t>Modernization from Legacy Product to Platform</a:t>
            </a:r>
            <a:endParaRPr lang="en-US" sz="3600" dirty="0"/>
          </a:p>
        </p:txBody>
      </p:sp>
      <p:sp>
        <p:nvSpPr>
          <p:cNvPr id="5" name="Rounded Rectangle 78">
            <a:extLst>
              <a:ext uri="{FF2B5EF4-FFF2-40B4-BE49-F238E27FC236}">
                <a16:creationId xmlns:a16="http://schemas.microsoft.com/office/drawing/2014/main" id="{95E36FDD-2AB5-47EA-B906-FD63BA430BDA}"/>
              </a:ext>
            </a:extLst>
          </p:cNvPr>
          <p:cNvSpPr/>
          <p:nvPr/>
        </p:nvSpPr>
        <p:spPr>
          <a:xfrm>
            <a:off x="1249377" y="2895182"/>
            <a:ext cx="6706363" cy="3469771"/>
          </a:xfrm>
          <a:prstGeom prst="roundRect">
            <a:avLst>
              <a:gd name="adj" fmla="val 7446"/>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914354"/>
            <a:endParaRPr lang="en-US" sz="2400">
              <a:solidFill>
                <a:prstClr val="black"/>
              </a:solidFill>
              <a:latin typeface="Calibri"/>
            </a:endParaRPr>
          </a:p>
        </p:txBody>
      </p:sp>
      <p:sp>
        <p:nvSpPr>
          <p:cNvPr id="6" name="Rounded Rectangle 79">
            <a:extLst>
              <a:ext uri="{FF2B5EF4-FFF2-40B4-BE49-F238E27FC236}">
                <a16:creationId xmlns:a16="http://schemas.microsoft.com/office/drawing/2014/main" id="{55BD7E73-DF8E-4B32-A150-8518C435CDF5}"/>
              </a:ext>
            </a:extLst>
          </p:cNvPr>
          <p:cNvSpPr/>
          <p:nvPr/>
        </p:nvSpPr>
        <p:spPr>
          <a:xfrm>
            <a:off x="2079652" y="3293248"/>
            <a:ext cx="4949801" cy="2694175"/>
          </a:xfrm>
          <a:prstGeom prst="roundRect">
            <a:avLst/>
          </a:prstGeom>
          <a:solidFill>
            <a:schemeClr val="accent5">
              <a:lumMod val="20000"/>
              <a:lumOff val="80000"/>
            </a:schemeClr>
          </a:solidFill>
          <a:ln w="9525">
            <a:prstDash val="solid"/>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ndParaRPr>
          </a:p>
        </p:txBody>
      </p:sp>
      <p:grpSp>
        <p:nvGrpSpPr>
          <p:cNvPr id="23" name="Group 22">
            <a:extLst>
              <a:ext uri="{FF2B5EF4-FFF2-40B4-BE49-F238E27FC236}">
                <a16:creationId xmlns:a16="http://schemas.microsoft.com/office/drawing/2014/main" id="{EA19B21D-CCA7-462A-8176-8E1DE4A73287}"/>
              </a:ext>
            </a:extLst>
          </p:cNvPr>
          <p:cNvGrpSpPr/>
          <p:nvPr/>
        </p:nvGrpSpPr>
        <p:grpSpPr>
          <a:xfrm>
            <a:off x="1997348" y="1418286"/>
            <a:ext cx="1047555" cy="904227"/>
            <a:chOff x="5901720" y="1601848"/>
            <a:chExt cx="1047555" cy="904227"/>
          </a:xfrm>
        </p:grpSpPr>
        <p:sp>
          <p:nvSpPr>
            <p:cNvPr id="29" name="Freeform 22">
              <a:extLst>
                <a:ext uri="{FF2B5EF4-FFF2-40B4-BE49-F238E27FC236}">
                  <a16:creationId xmlns:a16="http://schemas.microsoft.com/office/drawing/2014/main" id="{53709A40-85DF-4583-AB52-CD175BA73CC6}"/>
                </a:ext>
              </a:extLst>
            </p:cNvPr>
            <p:cNvSpPr>
              <a:spLocks noChangeAspect="1" noEditPoints="1"/>
            </p:cNvSpPr>
            <p:nvPr/>
          </p:nvSpPr>
          <p:spPr bwMode="auto">
            <a:xfrm>
              <a:off x="6486894" y="1601848"/>
              <a:ext cx="462381" cy="467821"/>
            </a:xfrm>
            <a:custGeom>
              <a:avLst/>
              <a:gdLst>
                <a:gd name="T0" fmla="*/ 564 w 1129"/>
                <a:gd name="T1" fmla="*/ 0 h 1129"/>
                <a:gd name="T2" fmla="*/ 0 w 1129"/>
                <a:gd name="T3" fmla="*/ 565 h 1129"/>
                <a:gd name="T4" fmla="*/ 564 w 1129"/>
                <a:gd name="T5" fmla="*/ 1129 h 1129"/>
                <a:gd name="T6" fmla="*/ 1129 w 1129"/>
                <a:gd name="T7" fmla="*/ 565 h 1129"/>
                <a:gd name="T8" fmla="*/ 564 w 1129"/>
                <a:gd name="T9" fmla="*/ 0 h 1129"/>
                <a:gd name="T10" fmla="*/ 955 w 1129"/>
                <a:gd name="T11" fmla="*/ 339 h 1129"/>
                <a:gd name="T12" fmla="*/ 788 w 1129"/>
                <a:gd name="T13" fmla="*/ 339 h 1129"/>
                <a:gd name="T14" fmla="*/ 711 w 1129"/>
                <a:gd name="T15" fmla="*/ 138 h 1129"/>
                <a:gd name="T16" fmla="*/ 955 w 1129"/>
                <a:gd name="T17" fmla="*/ 339 h 1129"/>
                <a:gd name="T18" fmla="*/ 564 w 1129"/>
                <a:gd name="T19" fmla="*/ 115 h 1129"/>
                <a:gd name="T20" fmla="*/ 672 w 1129"/>
                <a:gd name="T21" fmla="*/ 339 h 1129"/>
                <a:gd name="T22" fmla="*/ 457 w 1129"/>
                <a:gd name="T23" fmla="*/ 339 h 1129"/>
                <a:gd name="T24" fmla="*/ 564 w 1129"/>
                <a:gd name="T25" fmla="*/ 115 h 1129"/>
                <a:gd name="T26" fmla="*/ 127 w 1129"/>
                <a:gd name="T27" fmla="*/ 678 h 1129"/>
                <a:gd name="T28" fmla="*/ 113 w 1129"/>
                <a:gd name="T29" fmla="*/ 565 h 1129"/>
                <a:gd name="T30" fmla="*/ 127 w 1129"/>
                <a:gd name="T31" fmla="*/ 452 h 1129"/>
                <a:gd name="T32" fmla="*/ 318 w 1129"/>
                <a:gd name="T33" fmla="*/ 452 h 1129"/>
                <a:gd name="T34" fmla="*/ 310 w 1129"/>
                <a:gd name="T35" fmla="*/ 565 h 1129"/>
                <a:gd name="T36" fmla="*/ 318 w 1129"/>
                <a:gd name="T37" fmla="*/ 678 h 1129"/>
                <a:gd name="T38" fmla="*/ 127 w 1129"/>
                <a:gd name="T39" fmla="*/ 678 h 1129"/>
                <a:gd name="T40" fmla="*/ 173 w 1129"/>
                <a:gd name="T41" fmla="*/ 790 h 1129"/>
                <a:gd name="T42" fmla="*/ 340 w 1129"/>
                <a:gd name="T43" fmla="*/ 790 h 1129"/>
                <a:gd name="T44" fmla="*/ 418 w 1129"/>
                <a:gd name="T45" fmla="*/ 992 h 1129"/>
                <a:gd name="T46" fmla="*/ 173 w 1129"/>
                <a:gd name="T47" fmla="*/ 790 h 1129"/>
                <a:gd name="T48" fmla="*/ 340 w 1129"/>
                <a:gd name="T49" fmla="*/ 339 h 1129"/>
                <a:gd name="T50" fmla="*/ 173 w 1129"/>
                <a:gd name="T51" fmla="*/ 339 h 1129"/>
                <a:gd name="T52" fmla="*/ 418 w 1129"/>
                <a:gd name="T53" fmla="*/ 138 h 1129"/>
                <a:gd name="T54" fmla="*/ 340 w 1129"/>
                <a:gd name="T55" fmla="*/ 339 h 1129"/>
                <a:gd name="T56" fmla="*/ 564 w 1129"/>
                <a:gd name="T57" fmla="*/ 1014 h 1129"/>
                <a:gd name="T58" fmla="*/ 457 w 1129"/>
                <a:gd name="T59" fmla="*/ 790 h 1129"/>
                <a:gd name="T60" fmla="*/ 672 w 1129"/>
                <a:gd name="T61" fmla="*/ 790 h 1129"/>
                <a:gd name="T62" fmla="*/ 564 w 1129"/>
                <a:gd name="T63" fmla="*/ 1014 h 1129"/>
                <a:gd name="T64" fmla="*/ 696 w 1129"/>
                <a:gd name="T65" fmla="*/ 678 h 1129"/>
                <a:gd name="T66" fmla="*/ 432 w 1129"/>
                <a:gd name="T67" fmla="*/ 678 h 1129"/>
                <a:gd name="T68" fmla="*/ 423 w 1129"/>
                <a:gd name="T69" fmla="*/ 565 h 1129"/>
                <a:gd name="T70" fmla="*/ 432 w 1129"/>
                <a:gd name="T71" fmla="*/ 452 h 1129"/>
                <a:gd name="T72" fmla="*/ 696 w 1129"/>
                <a:gd name="T73" fmla="*/ 452 h 1129"/>
                <a:gd name="T74" fmla="*/ 705 w 1129"/>
                <a:gd name="T75" fmla="*/ 565 h 1129"/>
                <a:gd name="T76" fmla="*/ 696 w 1129"/>
                <a:gd name="T77" fmla="*/ 678 h 1129"/>
                <a:gd name="T78" fmla="*/ 711 w 1129"/>
                <a:gd name="T79" fmla="*/ 991 h 1129"/>
                <a:gd name="T80" fmla="*/ 789 w 1129"/>
                <a:gd name="T81" fmla="*/ 790 h 1129"/>
                <a:gd name="T82" fmla="*/ 955 w 1129"/>
                <a:gd name="T83" fmla="*/ 790 h 1129"/>
                <a:gd name="T84" fmla="*/ 711 w 1129"/>
                <a:gd name="T85" fmla="*/ 991 h 1129"/>
                <a:gd name="T86" fmla="*/ 810 w 1129"/>
                <a:gd name="T87" fmla="*/ 678 h 1129"/>
                <a:gd name="T88" fmla="*/ 818 w 1129"/>
                <a:gd name="T89" fmla="*/ 565 h 1129"/>
                <a:gd name="T90" fmla="*/ 810 w 1129"/>
                <a:gd name="T91" fmla="*/ 452 h 1129"/>
                <a:gd name="T92" fmla="*/ 1001 w 1129"/>
                <a:gd name="T93" fmla="*/ 452 h 1129"/>
                <a:gd name="T94" fmla="*/ 1016 w 1129"/>
                <a:gd name="T95" fmla="*/ 565 h 1129"/>
                <a:gd name="T96" fmla="*/ 1001 w 1129"/>
                <a:gd name="T97" fmla="*/ 678 h 1129"/>
                <a:gd name="T98" fmla="*/ 810 w 1129"/>
                <a:gd name="T99" fmla="*/ 67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9" h="1129">
                  <a:moveTo>
                    <a:pt x="564" y="0"/>
                  </a:moveTo>
                  <a:cubicBezTo>
                    <a:pt x="252" y="0"/>
                    <a:pt x="0" y="253"/>
                    <a:pt x="0" y="565"/>
                  </a:cubicBezTo>
                  <a:cubicBezTo>
                    <a:pt x="0" y="877"/>
                    <a:pt x="252" y="1129"/>
                    <a:pt x="564" y="1129"/>
                  </a:cubicBezTo>
                  <a:cubicBezTo>
                    <a:pt x="876" y="1129"/>
                    <a:pt x="1129" y="877"/>
                    <a:pt x="1129" y="565"/>
                  </a:cubicBezTo>
                  <a:cubicBezTo>
                    <a:pt x="1129" y="253"/>
                    <a:pt x="876" y="0"/>
                    <a:pt x="564" y="0"/>
                  </a:cubicBezTo>
                  <a:close/>
                  <a:moveTo>
                    <a:pt x="955" y="339"/>
                  </a:moveTo>
                  <a:lnTo>
                    <a:pt x="788" y="339"/>
                  </a:lnTo>
                  <a:cubicBezTo>
                    <a:pt x="770" y="268"/>
                    <a:pt x="744" y="201"/>
                    <a:pt x="711" y="138"/>
                  </a:cubicBezTo>
                  <a:cubicBezTo>
                    <a:pt x="814" y="174"/>
                    <a:pt x="901" y="245"/>
                    <a:pt x="955" y="339"/>
                  </a:cubicBezTo>
                  <a:close/>
                  <a:moveTo>
                    <a:pt x="564" y="115"/>
                  </a:moveTo>
                  <a:cubicBezTo>
                    <a:pt x="611" y="183"/>
                    <a:pt x="648" y="258"/>
                    <a:pt x="672" y="339"/>
                  </a:cubicBezTo>
                  <a:lnTo>
                    <a:pt x="457" y="339"/>
                  </a:lnTo>
                  <a:cubicBezTo>
                    <a:pt x="481" y="258"/>
                    <a:pt x="517" y="183"/>
                    <a:pt x="564" y="115"/>
                  </a:cubicBezTo>
                  <a:close/>
                  <a:moveTo>
                    <a:pt x="127" y="678"/>
                  </a:moveTo>
                  <a:cubicBezTo>
                    <a:pt x="118" y="641"/>
                    <a:pt x="113" y="604"/>
                    <a:pt x="113" y="565"/>
                  </a:cubicBezTo>
                  <a:cubicBezTo>
                    <a:pt x="113" y="526"/>
                    <a:pt x="118" y="488"/>
                    <a:pt x="127" y="452"/>
                  </a:cubicBezTo>
                  <a:lnTo>
                    <a:pt x="318" y="452"/>
                  </a:lnTo>
                  <a:cubicBezTo>
                    <a:pt x="313" y="489"/>
                    <a:pt x="310" y="526"/>
                    <a:pt x="310" y="565"/>
                  </a:cubicBezTo>
                  <a:cubicBezTo>
                    <a:pt x="310" y="603"/>
                    <a:pt x="313" y="641"/>
                    <a:pt x="318" y="678"/>
                  </a:cubicBezTo>
                  <a:lnTo>
                    <a:pt x="127" y="678"/>
                  </a:lnTo>
                  <a:close/>
                  <a:moveTo>
                    <a:pt x="173" y="790"/>
                  </a:moveTo>
                  <a:lnTo>
                    <a:pt x="340" y="790"/>
                  </a:lnTo>
                  <a:cubicBezTo>
                    <a:pt x="358" y="861"/>
                    <a:pt x="384" y="929"/>
                    <a:pt x="418" y="992"/>
                  </a:cubicBezTo>
                  <a:cubicBezTo>
                    <a:pt x="314" y="956"/>
                    <a:pt x="228" y="884"/>
                    <a:pt x="173" y="790"/>
                  </a:cubicBezTo>
                  <a:close/>
                  <a:moveTo>
                    <a:pt x="340" y="339"/>
                  </a:moveTo>
                  <a:lnTo>
                    <a:pt x="173" y="339"/>
                  </a:lnTo>
                  <a:cubicBezTo>
                    <a:pt x="228" y="245"/>
                    <a:pt x="314" y="173"/>
                    <a:pt x="418" y="138"/>
                  </a:cubicBezTo>
                  <a:cubicBezTo>
                    <a:pt x="384" y="201"/>
                    <a:pt x="358" y="268"/>
                    <a:pt x="340" y="339"/>
                  </a:cubicBezTo>
                  <a:close/>
                  <a:moveTo>
                    <a:pt x="564" y="1014"/>
                  </a:moveTo>
                  <a:cubicBezTo>
                    <a:pt x="517" y="947"/>
                    <a:pt x="481" y="871"/>
                    <a:pt x="457" y="790"/>
                  </a:cubicBezTo>
                  <a:lnTo>
                    <a:pt x="672" y="790"/>
                  </a:lnTo>
                  <a:cubicBezTo>
                    <a:pt x="648" y="871"/>
                    <a:pt x="611" y="947"/>
                    <a:pt x="564" y="1014"/>
                  </a:cubicBezTo>
                  <a:close/>
                  <a:moveTo>
                    <a:pt x="696" y="678"/>
                  </a:moveTo>
                  <a:lnTo>
                    <a:pt x="432" y="678"/>
                  </a:lnTo>
                  <a:cubicBezTo>
                    <a:pt x="427" y="641"/>
                    <a:pt x="423" y="603"/>
                    <a:pt x="423" y="565"/>
                  </a:cubicBezTo>
                  <a:cubicBezTo>
                    <a:pt x="423" y="526"/>
                    <a:pt x="427" y="489"/>
                    <a:pt x="432" y="452"/>
                  </a:cubicBezTo>
                  <a:lnTo>
                    <a:pt x="696" y="452"/>
                  </a:lnTo>
                  <a:cubicBezTo>
                    <a:pt x="702" y="489"/>
                    <a:pt x="705" y="526"/>
                    <a:pt x="705" y="565"/>
                  </a:cubicBezTo>
                  <a:cubicBezTo>
                    <a:pt x="705" y="603"/>
                    <a:pt x="702" y="641"/>
                    <a:pt x="696" y="678"/>
                  </a:cubicBezTo>
                  <a:close/>
                  <a:moveTo>
                    <a:pt x="711" y="991"/>
                  </a:moveTo>
                  <a:cubicBezTo>
                    <a:pt x="745" y="928"/>
                    <a:pt x="770" y="861"/>
                    <a:pt x="789" y="790"/>
                  </a:cubicBezTo>
                  <a:lnTo>
                    <a:pt x="955" y="790"/>
                  </a:lnTo>
                  <a:cubicBezTo>
                    <a:pt x="901" y="884"/>
                    <a:pt x="814" y="956"/>
                    <a:pt x="711" y="991"/>
                  </a:cubicBezTo>
                  <a:close/>
                  <a:moveTo>
                    <a:pt x="810" y="678"/>
                  </a:moveTo>
                  <a:cubicBezTo>
                    <a:pt x="815" y="641"/>
                    <a:pt x="818" y="603"/>
                    <a:pt x="818" y="565"/>
                  </a:cubicBezTo>
                  <a:cubicBezTo>
                    <a:pt x="818" y="526"/>
                    <a:pt x="815" y="489"/>
                    <a:pt x="810" y="452"/>
                  </a:cubicBezTo>
                  <a:lnTo>
                    <a:pt x="1001" y="452"/>
                  </a:lnTo>
                  <a:cubicBezTo>
                    <a:pt x="1010" y="488"/>
                    <a:pt x="1016" y="526"/>
                    <a:pt x="1016" y="565"/>
                  </a:cubicBezTo>
                  <a:cubicBezTo>
                    <a:pt x="1016" y="604"/>
                    <a:pt x="1011" y="641"/>
                    <a:pt x="1001" y="678"/>
                  </a:cubicBezTo>
                  <a:lnTo>
                    <a:pt x="810" y="67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s-UY" sz="2400">
                <a:solidFill>
                  <a:prstClr val="black"/>
                </a:solidFill>
                <a:latin typeface="Calibri"/>
                <a:ea typeface="ＭＳ Ｐゴシック" pitchFamily="4" charset="-128"/>
              </a:endParaRPr>
            </a:p>
          </p:txBody>
        </p:sp>
        <p:pic>
          <p:nvPicPr>
            <p:cNvPr id="30" name="Picture 12" descr="https://www.svgimages.com/svg-image/s2/lan-icon-black-256x256.png">
              <a:extLst>
                <a:ext uri="{FF2B5EF4-FFF2-40B4-BE49-F238E27FC236}">
                  <a16:creationId xmlns:a16="http://schemas.microsoft.com/office/drawing/2014/main" id="{BA378B7D-5C84-4E78-B84B-44B1DFEBCA1E}"/>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8187" t="25331" r="16888" b="23736"/>
            <a:stretch/>
          </p:blipFill>
          <p:spPr bwMode="auto">
            <a:xfrm>
              <a:off x="5901720" y="1865651"/>
              <a:ext cx="816364" cy="64042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1" name="Rectangle 30">
            <a:extLst>
              <a:ext uri="{FF2B5EF4-FFF2-40B4-BE49-F238E27FC236}">
                <a16:creationId xmlns:a16="http://schemas.microsoft.com/office/drawing/2014/main" id="{8FC3A1D8-6D42-4D36-909B-B4E228EDF09C}"/>
              </a:ext>
            </a:extLst>
          </p:cNvPr>
          <p:cNvSpPr/>
          <p:nvPr/>
        </p:nvSpPr>
        <p:spPr>
          <a:xfrm>
            <a:off x="1142354" y="2387361"/>
            <a:ext cx="2475392"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Web Portal</a:t>
            </a:r>
          </a:p>
        </p:txBody>
      </p:sp>
      <p:sp>
        <p:nvSpPr>
          <p:cNvPr id="32" name="Rounded Rectangle 105">
            <a:extLst>
              <a:ext uri="{FF2B5EF4-FFF2-40B4-BE49-F238E27FC236}">
                <a16:creationId xmlns:a16="http://schemas.microsoft.com/office/drawing/2014/main" id="{AD726F34-CFB8-46D9-9750-42A908D5B5F6}"/>
              </a:ext>
            </a:extLst>
          </p:cNvPr>
          <p:cNvSpPr/>
          <p:nvPr/>
        </p:nvSpPr>
        <p:spPr>
          <a:xfrm>
            <a:off x="3979148" y="2003763"/>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Security</a:t>
            </a:r>
          </a:p>
        </p:txBody>
      </p:sp>
      <p:sp>
        <p:nvSpPr>
          <p:cNvPr id="33" name="Rounded Rectangle 106">
            <a:extLst>
              <a:ext uri="{FF2B5EF4-FFF2-40B4-BE49-F238E27FC236}">
                <a16:creationId xmlns:a16="http://schemas.microsoft.com/office/drawing/2014/main" id="{51B87DBC-8A99-4601-8DD0-B77507CC11DC}"/>
              </a:ext>
            </a:extLst>
          </p:cNvPr>
          <p:cNvSpPr/>
          <p:nvPr/>
        </p:nvSpPr>
        <p:spPr>
          <a:xfrm>
            <a:off x="3979148" y="1182745"/>
            <a:ext cx="1001628"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Secured Login</a:t>
            </a:r>
          </a:p>
        </p:txBody>
      </p:sp>
      <p:sp>
        <p:nvSpPr>
          <p:cNvPr id="35" name="Rectangle 34">
            <a:extLst>
              <a:ext uri="{FF2B5EF4-FFF2-40B4-BE49-F238E27FC236}">
                <a16:creationId xmlns:a16="http://schemas.microsoft.com/office/drawing/2014/main" id="{662647D1-CBE7-4FC6-AA3E-9133B5FC2D4A}"/>
              </a:ext>
            </a:extLst>
          </p:cNvPr>
          <p:cNvSpPr/>
          <p:nvPr/>
        </p:nvSpPr>
        <p:spPr>
          <a:xfrm>
            <a:off x="9047175" y="2732904"/>
            <a:ext cx="1624665"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Mobile Application</a:t>
            </a:r>
          </a:p>
        </p:txBody>
      </p:sp>
      <p:sp>
        <p:nvSpPr>
          <p:cNvPr id="36" name="Rounded Rectangle 110">
            <a:extLst>
              <a:ext uri="{FF2B5EF4-FFF2-40B4-BE49-F238E27FC236}">
                <a16:creationId xmlns:a16="http://schemas.microsoft.com/office/drawing/2014/main" id="{D1A90D4F-A6B8-4EBC-9276-4BBC5DBEFDD6}"/>
              </a:ext>
            </a:extLst>
          </p:cNvPr>
          <p:cNvSpPr/>
          <p:nvPr/>
        </p:nvSpPr>
        <p:spPr>
          <a:xfrm>
            <a:off x="9005890" y="3258657"/>
            <a:ext cx="1802007" cy="2407943"/>
          </a:xfrm>
          <a:prstGeom prst="roundRect">
            <a:avLst>
              <a:gd name="adj" fmla="val 2906"/>
            </a:avLst>
          </a:prstGeom>
          <a:solidFill>
            <a:schemeClr val="accent6">
              <a:lumMod val="20000"/>
              <a:lumOff val="80000"/>
            </a:schemeClr>
          </a:solidFill>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Enterprise Services</a:t>
            </a:r>
          </a:p>
        </p:txBody>
      </p:sp>
      <p:graphicFrame>
        <p:nvGraphicFramePr>
          <p:cNvPr id="37" name="Table 36">
            <a:extLst>
              <a:ext uri="{FF2B5EF4-FFF2-40B4-BE49-F238E27FC236}">
                <a16:creationId xmlns:a16="http://schemas.microsoft.com/office/drawing/2014/main" id="{BEF82555-94A6-43B1-910A-7E636525F802}"/>
              </a:ext>
            </a:extLst>
          </p:cNvPr>
          <p:cNvGraphicFramePr>
            <a:graphicFrameLocks noGrp="1"/>
          </p:cNvGraphicFramePr>
          <p:nvPr/>
        </p:nvGraphicFramePr>
        <p:xfrm>
          <a:off x="9090283" y="3581293"/>
          <a:ext cx="1638717" cy="1878357"/>
        </p:xfrm>
        <a:graphic>
          <a:graphicData uri="http://schemas.openxmlformats.org/drawingml/2006/table">
            <a:tbl>
              <a:tblPr bandRow="1">
                <a:tableStyleId>{69012ECD-51FC-41F1-AA8D-1B2483CD663E}</a:tableStyleId>
              </a:tblPr>
              <a:tblGrid>
                <a:gridCol w="1638717">
                  <a:extLst>
                    <a:ext uri="{9D8B030D-6E8A-4147-A177-3AD203B41FA5}">
                      <a16:colId xmlns:a16="http://schemas.microsoft.com/office/drawing/2014/main" val="20000"/>
                    </a:ext>
                  </a:extLst>
                </a:gridCol>
              </a:tblGrid>
              <a:tr h="321319">
                <a:tc>
                  <a:txBody>
                    <a:bodyPr/>
                    <a:lstStyle/>
                    <a:p>
                      <a:pPr algn="ctr"/>
                      <a:r>
                        <a:rPr lang="en-US" sz="1200" b="0" dirty="0"/>
                        <a:t>Lead Management</a:t>
                      </a:r>
                    </a:p>
                  </a:txBody>
                  <a:tcPr marL="45720" marR="45720" anchor="ctr"/>
                </a:tc>
                <a:extLst>
                  <a:ext uri="{0D108BD9-81ED-4DB2-BD59-A6C34878D82A}">
                    <a16:rowId xmlns:a16="http://schemas.microsoft.com/office/drawing/2014/main" val="10000"/>
                  </a:ext>
                </a:extLst>
              </a:tr>
              <a:tr h="457200">
                <a:tc>
                  <a:txBody>
                    <a:bodyPr/>
                    <a:lstStyle/>
                    <a:p>
                      <a:pPr marL="0" marR="0" indent="0" algn="ctr" defTabSz="609585" rtl="0" eaLnBrk="1" fontAlgn="auto" latinLnBrk="0" hangingPunct="1">
                        <a:lnSpc>
                          <a:spcPct val="100000"/>
                        </a:lnSpc>
                        <a:spcBef>
                          <a:spcPts val="160"/>
                        </a:spcBef>
                        <a:spcAft>
                          <a:spcPts val="160"/>
                        </a:spcAft>
                        <a:buClrTx/>
                        <a:buSzTx/>
                        <a:buFontTx/>
                        <a:buNone/>
                        <a:tabLst/>
                        <a:defRPr/>
                      </a:pPr>
                      <a:r>
                        <a:rPr lang="en-US" sz="1200" b="0" dirty="0"/>
                        <a:t>Billing Management</a:t>
                      </a:r>
                    </a:p>
                  </a:txBody>
                  <a:tcPr marL="45720" marR="45720" anchor="ctr"/>
                </a:tc>
                <a:extLst>
                  <a:ext uri="{0D108BD9-81ED-4DB2-BD59-A6C34878D82A}">
                    <a16:rowId xmlns:a16="http://schemas.microsoft.com/office/drawing/2014/main" val="10001"/>
                  </a:ext>
                </a:extLst>
              </a:tr>
              <a:tr h="321319">
                <a:tc>
                  <a:txBody>
                    <a:bodyPr/>
                    <a:lstStyle/>
                    <a:p>
                      <a:pPr algn="ctr">
                        <a:spcBef>
                          <a:spcPts val="160"/>
                        </a:spcBef>
                        <a:spcAft>
                          <a:spcPts val="160"/>
                        </a:spcAft>
                      </a:pPr>
                      <a:r>
                        <a:rPr lang="en-US" sz="1200" b="0" dirty="0"/>
                        <a:t>Order Management</a:t>
                      </a:r>
                    </a:p>
                  </a:txBody>
                  <a:tcPr marL="45720" marR="45720" anchor="ctr"/>
                </a:tc>
                <a:extLst>
                  <a:ext uri="{0D108BD9-81ED-4DB2-BD59-A6C34878D82A}">
                    <a16:rowId xmlns:a16="http://schemas.microsoft.com/office/drawing/2014/main" val="10002"/>
                  </a:ext>
                </a:extLst>
              </a:tr>
              <a:tr h="321319">
                <a:tc>
                  <a:txBody>
                    <a:bodyPr/>
                    <a:lstStyle/>
                    <a:p>
                      <a:pPr algn="ctr"/>
                      <a:r>
                        <a:rPr lang="en-US" sz="1200" b="0" dirty="0"/>
                        <a:t>Digital Documents</a:t>
                      </a:r>
                    </a:p>
                  </a:txBody>
                  <a:tcPr marL="45720" marR="45720" anchor="ctr"/>
                </a:tc>
                <a:extLst>
                  <a:ext uri="{0D108BD9-81ED-4DB2-BD59-A6C34878D82A}">
                    <a16:rowId xmlns:a16="http://schemas.microsoft.com/office/drawing/2014/main" val="10003"/>
                  </a:ext>
                </a:extLst>
              </a:tr>
              <a:tr h="457200">
                <a:tc>
                  <a:txBody>
                    <a:bodyPr/>
                    <a:lstStyle/>
                    <a:p>
                      <a:pPr algn="ctr"/>
                      <a:r>
                        <a:rPr lang="en-US" sz="1200" b="0" dirty="0"/>
                        <a:t>Complaint Management</a:t>
                      </a:r>
                    </a:p>
                  </a:txBody>
                  <a:tcPr marL="45720" marR="45720" anchor="ctr"/>
                </a:tc>
                <a:extLst>
                  <a:ext uri="{0D108BD9-81ED-4DB2-BD59-A6C34878D82A}">
                    <a16:rowId xmlns:a16="http://schemas.microsoft.com/office/drawing/2014/main" val="10004"/>
                  </a:ext>
                </a:extLst>
              </a:tr>
            </a:tbl>
          </a:graphicData>
        </a:graphic>
      </p:graphicFrame>
      <p:sp>
        <p:nvSpPr>
          <p:cNvPr id="38" name="Rounded Rectangle 112">
            <a:extLst>
              <a:ext uri="{FF2B5EF4-FFF2-40B4-BE49-F238E27FC236}">
                <a16:creationId xmlns:a16="http://schemas.microsoft.com/office/drawing/2014/main" id="{84C04963-AC87-418E-B002-BA13BDA876E7}"/>
              </a:ext>
            </a:extLst>
          </p:cNvPr>
          <p:cNvSpPr/>
          <p:nvPr/>
        </p:nvSpPr>
        <p:spPr>
          <a:xfrm>
            <a:off x="2389301" y="3659465"/>
            <a:ext cx="1417371" cy="1980360"/>
          </a:xfrm>
          <a:prstGeom prst="roundRect">
            <a:avLst/>
          </a:prstGeom>
          <a:solidFill>
            <a:schemeClr val="accent2">
              <a:lumMod val="40000"/>
              <a:lumOff val="6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Client</a:t>
            </a:r>
            <a:r>
              <a:rPr lang="en-US" sz="1400" b="1" dirty="0">
                <a:solidFill>
                  <a:prstClr val="black"/>
                </a:solidFill>
                <a:latin typeface="Calibri"/>
              </a:rPr>
              <a:t> Browser</a:t>
            </a:r>
          </a:p>
        </p:txBody>
      </p:sp>
      <p:sp>
        <p:nvSpPr>
          <p:cNvPr id="39" name="Freeform 113">
            <a:extLst>
              <a:ext uri="{FF2B5EF4-FFF2-40B4-BE49-F238E27FC236}">
                <a16:creationId xmlns:a16="http://schemas.microsoft.com/office/drawing/2014/main" id="{88CABCA5-FD91-4571-AF3F-0835EBFA0B11}"/>
              </a:ext>
            </a:extLst>
          </p:cNvPr>
          <p:cNvSpPr/>
          <p:nvPr/>
        </p:nvSpPr>
        <p:spPr>
          <a:xfrm>
            <a:off x="2562341" y="403168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HTML5/CSS3</a:t>
            </a:r>
          </a:p>
        </p:txBody>
      </p:sp>
      <p:sp>
        <p:nvSpPr>
          <p:cNvPr id="40" name="Freeform 114">
            <a:extLst>
              <a:ext uri="{FF2B5EF4-FFF2-40B4-BE49-F238E27FC236}">
                <a16:creationId xmlns:a16="http://schemas.microsoft.com/office/drawing/2014/main" id="{A12062CC-1CFF-4B57-BC12-06292063397D}"/>
              </a:ext>
            </a:extLst>
          </p:cNvPr>
          <p:cNvSpPr/>
          <p:nvPr/>
        </p:nvSpPr>
        <p:spPr>
          <a:xfrm>
            <a:off x="2553424" y="4534138"/>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100" dirty="0">
                <a:solidFill>
                  <a:prstClr val="black"/>
                </a:solidFill>
                <a:latin typeface="Calibri"/>
                <a:ea typeface="PT Sans" panose="020B0503020203020204" pitchFamily="34" charset="0"/>
              </a:rPr>
              <a:t>JavaScript / JQuery / AJAX</a:t>
            </a:r>
          </a:p>
        </p:txBody>
      </p:sp>
      <p:sp>
        <p:nvSpPr>
          <p:cNvPr id="41" name="Freeform 115">
            <a:extLst>
              <a:ext uri="{FF2B5EF4-FFF2-40B4-BE49-F238E27FC236}">
                <a16:creationId xmlns:a16="http://schemas.microsoft.com/office/drawing/2014/main" id="{C5552CC9-F4E9-47DC-8BC7-9C170EE7C7EF}"/>
              </a:ext>
            </a:extLst>
          </p:cNvPr>
          <p:cNvSpPr/>
          <p:nvPr/>
        </p:nvSpPr>
        <p:spPr>
          <a:xfrm>
            <a:off x="2562341" y="5122525"/>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Local Storage</a:t>
            </a:r>
          </a:p>
        </p:txBody>
      </p:sp>
      <p:sp>
        <p:nvSpPr>
          <p:cNvPr id="42" name="Rounded Rectangle 116">
            <a:extLst>
              <a:ext uri="{FF2B5EF4-FFF2-40B4-BE49-F238E27FC236}">
                <a16:creationId xmlns:a16="http://schemas.microsoft.com/office/drawing/2014/main" id="{8275771A-A9DF-4210-BE48-C77F1818D8C6}"/>
              </a:ext>
            </a:extLst>
          </p:cNvPr>
          <p:cNvSpPr/>
          <p:nvPr/>
        </p:nvSpPr>
        <p:spPr>
          <a:xfrm>
            <a:off x="4043627" y="3668926"/>
            <a:ext cx="2789120" cy="1980359"/>
          </a:xfrm>
          <a:prstGeom prst="roundRect">
            <a:avLst/>
          </a:prstGeom>
          <a:solidFill>
            <a:schemeClr val="accent3">
              <a:lumMod val="60000"/>
              <a:lumOff val="4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Web Server (MVC)</a:t>
            </a:r>
          </a:p>
        </p:txBody>
      </p:sp>
      <p:sp>
        <p:nvSpPr>
          <p:cNvPr id="43" name="Freeform 117">
            <a:extLst>
              <a:ext uri="{FF2B5EF4-FFF2-40B4-BE49-F238E27FC236}">
                <a16:creationId xmlns:a16="http://schemas.microsoft.com/office/drawing/2014/main" id="{AD926711-C0B0-4420-8F8E-225A54B34E22}"/>
              </a:ext>
            </a:extLst>
          </p:cNvPr>
          <p:cNvSpPr/>
          <p:nvPr/>
        </p:nvSpPr>
        <p:spPr>
          <a:xfrm>
            <a:off x="4185681" y="4026010"/>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View</a:t>
            </a:r>
          </a:p>
        </p:txBody>
      </p:sp>
      <p:sp>
        <p:nvSpPr>
          <p:cNvPr id="44" name="Freeform 118">
            <a:extLst>
              <a:ext uri="{FF2B5EF4-FFF2-40B4-BE49-F238E27FC236}">
                <a16:creationId xmlns:a16="http://schemas.microsoft.com/office/drawing/2014/main" id="{F747CD78-5BA7-4651-94D5-3F9FCF071C44}"/>
              </a:ext>
            </a:extLst>
          </p:cNvPr>
          <p:cNvSpPr/>
          <p:nvPr/>
        </p:nvSpPr>
        <p:spPr>
          <a:xfrm>
            <a:off x="4185681" y="4600049"/>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Model</a:t>
            </a:r>
          </a:p>
        </p:txBody>
      </p:sp>
      <p:sp>
        <p:nvSpPr>
          <p:cNvPr id="45" name="Freeform 119">
            <a:extLst>
              <a:ext uri="{FF2B5EF4-FFF2-40B4-BE49-F238E27FC236}">
                <a16:creationId xmlns:a16="http://schemas.microsoft.com/office/drawing/2014/main" id="{CCC8FEC8-BCA3-440A-9A49-CD8D85C9447B}"/>
              </a:ext>
            </a:extLst>
          </p:cNvPr>
          <p:cNvSpPr/>
          <p:nvPr/>
        </p:nvSpPr>
        <p:spPr>
          <a:xfrm>
            <a:off x="4199689" y="5122525"/>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Controller</a:t>
            </a:r>
          </a:p>
        </p:txBody>
      </p:sp>
      <p:sp>
        <p:nvSpPr>
          <p:cNvPr id="46" name="Freeform 120">
            <a:extLst>
              <a:ext uri="{FF2B5EF4-FFF2-40B4-BE49-F238E27FC236}">
                <a16:creationId xmlns:a16="http://schemas.microsoft.com/office/drawing/2014/main" id="{F0388657-38BF-4954-B3E6-DB4A2C9D57EB}"/>
              </a:ext>
            </a:extLst>
          </p:cNvPr>
          <p:cNvSpPr/>
          <p:nvPr/>
        </p:nvSpPr>
        <p:spPr>
          <a:xfrm>
            <a:off x="5444617" y="403168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Service Layer</a:t>
            </a:r>
          </a:p>
        </p:txBody>
      </p:sp>
      <p:sp>
        <p:nvSpPr>
          <p:cNvPr id="47" name="Freeform 121">
            <a:extLst>
              <a:ext uri="{FF2B5EF4-FFF2-40B4-BE49-F238E27FC236}">
                <a16:creationId xmlns:a16="http://schemas.microsoft.com/office/drawing/2014/main" id="{670A078A-D3D1-435C-A7EB-E47A1DB3FB5E}"/>
              </a:ext>
            </a:extLst>
          </p:cNvPr>
          <p:cNvSpPr/>
          <p:nvPr/>
        </p:nvSpPr>
        <p:spPr>
          <a:xfrm>
            <a:off x="5438187" y="4571470"/>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Company Setup/Settings</a:t>
            </a:r>
          </a:p>
        </p:txBody>
      </p:sp>
      <p:sp>
        <p:nvSpPr>
          <p:cNvPr id="48" name="Freeform 122">
            <a:extLst>
              <a:ext uri="{FF2B5EF4-FFF2-40B4-BE49-F238E27FC236}">
                <a16:creationId xmlns:a16="http://schemas.microsoft.com/office/drawing/2014/main" id="{3E4B16DB-3BF0-4533-ACD8-82AC37A27FBF}"/>
              </a:ext>
            </a:extLst>
          </p:cNvPr>
          <p:cNvSpPr/>
          <p:nvPr/>
        </p:nvSpPr>
        <p:spPr>
          <a:xfrm>
            <a:off x="5444733" y="5105745"/>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Data Access Layer</a:t>
            </a:r>
          </a:p>
        </p:txBody>
      </p:sp>
      <p:cxnSp>
        <p:nvCxnSpPr>
          <p:cNvPr id="49" name="Elbow Connector 123">
            <a:extLst>
              <a:ext uri="{FF2B5EF4-FFF2-40B4-BE49-F238E27FC236}">
                <a16:creationId xmlns:a16="http://schemas.microsoft.com/office/drawing/2014/main" id="{7D6496FE-4287-4D78-8F92-C981C61256C9}"/>
              </a:ext>
            </a:extLst>
          </p:cNvPr>
          <p:cNvCxnSpPr>
            <a:cxnSpLocks/>
          </p:cNvCxnSpPr>
          <p:nvPr/>
        </p:nvCxnSpPr>
        <p:spPr>
          <a:xfrm>
            <a:off x="6778538" y="4754295"/>
            <a:ext cx="2847277" cy="1270668"/>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E72DFEA-0767-44C2-9794-FBA5FB9839CC}"/>
              </a:ext>
            </a:extLst>
          </p:cNvPr>
          <p:cNvCxnSpPr>
            <a:cxnSpLocks/>
          </p:cNvCxnSpPr>
          <p:nvPr/>
        </p:nvCxnSpPr>
        <p:spPr>
          <a:xfrm flipV="1">
            <a:off x="6806852" y="4190221"/>
            <a:ext cx="2187337" cy="2219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1" name="Left-Right Arrow 125">
            <a:extLst>
              <a:ext uri="{FF2B5EF4-FFF2-40B4-BE49-F238E27FC236}">
                <a16:creationId xmlns:a16="http://schemas.microsoft.com/office/drawing/2014/main" id="{802F627D-32CB-418E-8871-F7124BED8E32}"/>
              </a:ext>
            </a:extLst>
          </p:cNvPr>
          <p:cNvSpPr/>
          <p:nvPr/>
        </p:nvSpPr>
        <p:spPr>
          <a:xfrm rot="5400000">
            <a:off x="4303647" y="2603709"/>
            <a:ext cx="399828"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52" name="Elbow Connector 126">
            <a:extLst>
              <a:ext uri="{FF2B5EF4-FFF2-40B4-BE49-F238E27FC236}">
                <a16:creationId xmlns:a16="http://schemas.microsoft.com/office/drawing/2014/main" id="{89411CA3-2F98-47A9-9A44-61BD9FAA5DF0}"/>
              </a:ext>
            </a:extLst>
          </p:cNvPr>
          <p:cNvCxnSpPr>
            <a:cxnSpLocks/>
          </p:cNvCxnSpPr>
          <p:nvPr/>
        </p:nvCxnSpPr>
        <p:spPr>
          <a:xfrm>
            <a:off x="6832747" y="5260939"/>
            <a:ext cx="2764914" cy="1104014"/>
          </a:xfrm>
          <a:prstGeom prst="bentConnector3">
            <a:avLst>
              <a:gd name="adj1" fmla="val 4476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4522F03-7442-4220-9004-BDFC1FDCEA7C}"/>
              </a:ext>
            </a:extLst>
          </p:cNvPr>
          <p:cNvCxnSpPr/>
          <p:nvPr/>
        </p:nvCxnSpPr>
        <p:spPr>
          <a:xfrm>
            <a:off x="9854106" y="5573170"/>
            <a:ext cx="0" cy="35890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44F4168-45B5-4BD7-8B78-C78E10E7049F}"/>
              </a:ext>
            </a:extLst>
          </p:cNvPr>
          <p:cNvGrpSpPr/>
          <p:nvPr/>
        </p:nvGrpSpPr>
        <p:grpSpPr>
          <a:xfrm>
            <a:off x="9084011" y="1436986"/>
            <a:ext cx="1012637" cy="1288888"/>
            <a:chOff x="10251908" y="1220799"/>
            <a:chExt cx="1012637" cy="1288888"/>
          </a:xfrm>
        </p:grpSpPr>
        <p:pic>
          <p:nvPicPr>
            <p:cNvPr id="56" name="Picture 14" descr="http://www.sa-price.com/getpic.php?id=2233">
              <a:extLst>
                <a:ext uri="{FF2B5EF4-FFF2-40B4-BE49-F238E27FC236}">
                  <a16:creationId xmlns:a16="http://schemas.microsoft.com/office/drawing/2014/main" id="{39E2D141-75EF-4E2F-9662-30A6AAC435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3" t="4325" r="52811"/>
            <a:stretch/>
          </p:blipFill>
          <p:spPr bwMode="auto">
            <a:xfrm>
              <a:off x="10251908" y="1220799"/>
              <a:ext cx="1012637" cy="1288888"/>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42157BB8-2A85-420F-A832-65236937085A}"/>
                </a:ext>
              </a:extLst>
            </p:cNvPr>
            <p:cNvPicPr>
              <a:picLocks noChangeAspect="1"/>
            </p:cNvPicPr>
            <p:nvPr/>
          </p:nvPicPr>
          <p:blipFill rotWithShape="1">
            <a:blip r:embed="rId5"/>
            <a:srcRect l="662" t="10872" r="63353" b="5678"/>
            <a:stretch/>
          </p:blipFill>
          <p:spPr>
            <a:xfrm>
              <a:off x="10318560" y="1392885"/>
              <a:ext cx="850525" cy="969241"/>
            </a:xfrm>
            <a:prstGeom prst="rect">
              <a:avLst/>
            </a:prstGeom>
            <a:ln>
              <a:solidFill>
                <a:schemeClr val="tx1"/>
              </a:solidFill>
            </a:ln>
            <a:effectLst/>
          </p:spPr>
        </p:pic>
      </p:grpSp>
      <p:grpSp>
        <p:nvGrpSpPr>
          <p:cNvPr id="3" name="Group 2">
            <a:extLst>
              <a:ext uri="{FF2B5EF4-FFF2-40B4-BE49-F238E27FC236}">
                <a16:creationId xmlns:a16="http://schemas.microsoft.com/office/drawing/2014/main" id="{DBF49AE3-58B7-4EFD-9706-EC3BB53146D1}"/>
              </a:ext>
            </a:extLst>
          </p:cNvPr>
          <p:cNvGrpSpPr/>
          <p:nvPr/>
        </p:nvGrpSpPr>
        <p:grpSpPr>
          <a:xfrm>
            <a:off x="10187825" y="1870400"/>
            <a:ext cx="497676" cy="830721"/>
            <a:chOff x="11355722" y="1654213"/>
            <a:chExt cx="497676" cy="830721"/>
          </a:xfrm>
        </p:grpSpPr>
        <p:pic>
          <p:nvPicPr>
            <p:cNvPr id="59" name="Picture 18" descr="http://www.everymac.com/images/other_images/iphone-6-iphone-6-plus-front.jpg">
              <a:extLst>
                <a:ext uri="{FF2B5EF4-FFF2-40B4-BE49-F238E27FC236}">
                  <a16:creationId xmlns:a16="http://schemas.microsoft.com/office/drawing/2014/main" id="{DEEA1378-74CA-4286-9089-3A7B0F18123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015"/>
            <a:stretch/>
          </p:blipFill>
          <p:spPr bwMode="auto">
            <a:xfrm>
              <a:off x="11355722" y="1654213"/>
              <a:ext cx="497676" cy="830721"/>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5F3BBB98-9F18-4B39-9017-16239D0104A3}"/>
                </a:ext>
              </a:extLst>
            </p:cNvPr>
            <p:cNvPicPr>
              <a:picLocks noChangeAspect="1"/>
            </p:cNvPicPr>
            <p:nvPr/>
          </p:nvPicPr>
          <p:blipFill rotWithShape="1">
            <a:blip r:embed="rId7"/>
            <a:srcRect l="424" r="66766" b="19530"/>
            <a:stretch/>
          </p:blipFill>
          <p:spPr>
            <a:xfrm>
              <a:off x="11401010" y="1783139"/>
              <a:ext cx="415138" cy="600024"/>
            </a:xfrm>
            <a:prstGeom prst="rect">
              <a:avLst/>
            </a:prstGeom>
            <a:ln>
              <a:solidFill>
                <a:schemeClr val="tx1"/>
              </a:solidFill>
            </a:ln>
            <a:effectLst/>
          </p:spPr>
        </p:pic>
      </p:grpSp>
      <p:sp>
        <p:nvSpPr>
          <p:cNvPr id="62" name="Left-Right Arrow 137">
            <a:extLst>
              <a:ext uri="{FF2B5EF4-FFF2-40B4-BE49-F238E27FC236}">
                <a16:creationId xmlns:a16="http://schemas.microsoft.com/office/drawing/2014/main" id="{96EEE537-4815-46AD-849F-6D3A840B43FF}"/>
              </a:ext>
            </a:extLst>
          </p:cNvPr>
          <p:cNvSpPr/>
          <p:nvPr/>
        </p:nvSpPr>
        <p:spPr>
          <a:xfrm rot="5400000">
            <a:off x="4340471" y="1795977"/>
            <a:ext cx="300396" cy="17671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68" name="Flowchart: Magnetic Disk 67">
            <a:extLst>
              <a:ext uri="{FF2B5EF4-FFF2-40B4-BE49-F238E27FC236}">
                <a16:creationId xmlns:a16="http://schemas.microsoft.com/office/drawing/2014/main" id="{310FB296-44F5-4FE1-87AC-16CDAF881F2F}"/>
              </a:ext>
            </a:extLst>
          </p:cNvPr>
          <p:cNvSpPr/>
          <p:nvPr/>
        </p:nvSpPr>
        <p:spPr>
          <a:xfrm>
            <a:off x="9625815" y="5950656"/>
            <a:ext cx="1077445" cy="646168"/>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srgbClr val="FFFFFF"/>
                </a:solidFill>
                <a:latin typeface="Calibri"/>
              </a:rPr>
              <a:t>Database</a:t>
            </a:r>
          </a:p>
        </p:txBody>
      </p:sp>
      <p:grpSp>
        <p:nvGrpSpPr>
          <p:cNvPr id="67" name="Group 66">
            <a:extLst>
              <a:ext uri="{FF2B5EF4-FFF2-40B4-BE49-F238E27FC236}">
                <a16:creationId xmlns:a16="http://schemas.microsoft.com/office/drawing/2014/main" id="{C85CB393-0A98-4A62-8636-4AB67283521D}"/>
              </a:ext>
            </a:extLst>
          </p:cNvPr>
          <p:cNvGrpSpPr/>
          <p:nvPr/>
        </p:nvGrpSpPr>
        <p:grpSpPr>
          <a:xfrm>
            <a:off x="-124192" y="1079732"/>
            <a:ext cx="1472339" cy="338554"/>
            <a:chOff x="-117360" y="1076231"/>
            <a:chExt cx="1472339" cy="338554"/>
          </a:xfrm>
        </p:grpSpPr>
        <p:sp>
          <p:nvSpPr>
            <p:cNvPr id="69" name="Rectangle 68">
              <a:extLst>
                <a:ext uri="{FF2B5EF4-FFF2-40B4-BE49-F238E27FC236}">
                  <a16:creationId xmlns:a16="http://schemas.microsoft.com/office/drawing/2014/main" id="{E7386A60-76AB-4639-9C7D-0C69E89C1F86}"/>
                </a:ext>
              </a:extLst>
            </p:cNvPr>
            <p:cNvSpPr/>
            <p:nvPr/>
          </p:nvSpPr>
          <p:spPr>
            <a:xfrm>
              <a:off x="0" y="1076231"/>
              <a:ext cx="1237620" cy="338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F30F0C3C-4331-40B0-971E-AFCF9E8FAA9D}"/>
                </a:ext>
              </a:extLst>
            </p:cNvPr>
            <p:cNvSpPr txBox="1"/>
            <p:nvPr/>
          </p:nvSpPr>
          <p:spPr>
            <a:xfrm>
              <a:off x="-117360" y="1076231"/>
              <a:ext cx="1472339" cy="338554"/>
            </a:xfrm>
            <a:prstGeom prst="rect">
              <a:avLst/>
            </a:prstGeom>
            <a:noFill/>
          </p:spPr>
          <p:txBody>
            <a:bodyPr wrap="square" rtlCol="0">
              <a:spAutoFit/>
            </a:bodyPr>
            <a:lstStyle/>
            <a:p>
              <a:pPr algn="ctr"/>
              <a:r>
                <a:rPr lang="en-US" sz="1600" b="1" dirty="0">
                  <a:solidFill>
                    <a:schemeClr val="bg1"/>
                  </a:solidFill>
                </a:rPr>
                <a:t>Architecture</a:t>
              </a:r>
            </a:p>
          </p:txBody>
        </p:sp>
      </p:grpSp>
    </p:spTree>
    <p:extLst>
      <p:ext uri="{BB962C8B-B14F-4D97-AF65-F5344CB8AC3E}">
        <p14:creationId xmlns:p14="http://schemas.microsoft.com/office/powerpoint/2010/main" val="103980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5" y="398352"/>
            <a:ext cx="4596941" cy="602179"/>
          </a:xfrm>
        </p:spPr>
        <p:txBody>
          <a:bodyPr>
            <a:normAutofit/>
          </a:bodyPr>
          <a:lstStyle/>
          <a:p>
            <a:pPr>
              <a:lnSpc>
                <a:spcPts val="2667"/>
              </a:lnSpc>
            </a:pPr>
            <a:r>
              <a:rPr lang="en-US" sz="3600" dirty="0"/>
              <a:t>Bid Generation Process</a:t>
            </a:r>
          </a:p>
        </p:txBody>
      </p:sp>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2" y="2671048"/>
            <a:ext cx="567937" cy="567937"/>
          </a:xfrm>
          <a:prstGeom prst="rect">
            <a:avLst/>
          </a:prstGeom>
          <a:noFill/>
        </p:spPr>
      </p:pic>
      <p:sp>
        <p:nvSpPr>
          <p:cNvPr id="8" name="Rectangle 7"/>
          <p:cNvSpPr/>
          <p:nvPr/>
        </p:nvSpPr>
        <p:spPr>
          <a:xfrm>
            <a:off x="0" y="1092179"/>
            <a:ext cx="5035551" cy="3539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3" name="Text Placeholder 2"/>
          <p:cNvSpPr>
            <a:spLocks noGrp="1"/>
          </p:cNvSpPr>
          <p:nvPr>
            <p:ph type="body" sz="quarter" idx="14"/>
          </p:nvPr>
        </p:nvSpPr>
        <p:spPr>
          <a:xfrm>
            <a:off x="311665" y="1873390"/>
            <a:ext cx="2729215" cy="347603"/>
          </a:xfrm>
        </p:spPr>
        <p:txBody>
          <a:bodyPr/>
          <a:lstStyle/>
          <a:p>
            <a:r>
              <a:rPr lang="en-US" sz="1733" b="1" dirty="0">
                <a:solidFill>
                  <a:schemeClr val="bg2"/>
                </a:solidFill>
              </a:rPr>
              <a:t>CLIENT OVERVIEW</a:t>
            </a:r>
          </a:p>
        </p:txBody>
      </p:sp>
      <p:sp>
        <p:nvSpPr>
          <p:cNvPr id="9" name="Rectangle 8"/>
          <p:cNvSpPr/>
          <p:nvPr/>
        </p:nvSpPr>
        <p:spPr>
          <a:xfrm>
            <a:off x="0" y="4570098"/>
            <a:ext cx="5035551" cy="2298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28441" y="4630595"/>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2" name="Text Placeholder 2"/>
          <p:cNvSpPr txBox="1">
            <a:spLocks/>
          </p:cNvSpPr>
          <p:nvPr/>
        </p:nvSpPr>
        <p:spPr>
          <a:xfrm>
            <a:off x="5206017" y="1078428"/>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5" name="Freeform 14"/>
          <p:cNvSpPr/>
          <p:nvPr/>
        </p:nvSpPr>
        <p:spPr>
          <a:xfrm flipH="1">
            <a:off x="3" y="1970998"/>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233001" y="2241291"/>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18" name="Text Placeholder 2">
            <a:extLst>
              <a:ext uri="{FF2B5EF4-FFF2-40B4-BE49-F238E27FC236}">
                <a16:creationId xmlns:a16="http://schemas.microsoft.com/office/drawing/2014/main" id="{9BD92225-283F-464B-81FA-D1BEC3EBC2AF}"/>
              </a:ext>
            </a:extLst>
          </p:cNvPr>
          <p:cNvSpPr txBox="1">
            <a:spLocks/>
          </p:cNvSpPr>
          <p:nvPr/>
        </p:nvSpPr>
        <p:spPr>
          <a:xfrm>
            <a:off x="5257711" y="4874259"/>
            <a:ext cx="4369561" cy="366136"/>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pic>
        <p:nvPicPr>
          <p:cNvPr id="1028" name="Picture 4" descr="Image result for Brain PNG Icon">
            <a:extLst>
              <a:ext uri="{FF2B5EF4-FFF2-40B4-BE49-F238E27FC236}">
                <a16:creationId xmlns:a16="http://schemas.microsoft.com/office/drawing/2014/main" id="{F6488E77-D569-4457-80D1-D7AE2B6B836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96" y="125272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5E9EA3E3-CE68-41C1-9191-1297CFEED677}"/>
              </a:ext>
            </a:extLst>
          </p:cNvPr>
          <p:cNvSpPr>
            <a:spLocks noGrp="1"/>
          </p:cNvSpPr>
          <p:nvPr>
            <p:ph idx="15"/>
          </p:nvPr>
        </p:nvSpPr>
        <p:spPr>
          <a:xfrm>
            <a:off x="40575" y="2231873"/>
            <a:ext cx="4994976" cy="1969770"/>
          </a:xfrm>
        </p:spPr>
        <p:txBody>
          <a:bodyPr wrap="square">
            <a:spAutoFit/>
          </a:bodyPr>
          <a:lstStyle/>
          <a:p>
            <a:pPr defTabSz="1219110">
              <a:defRPr/>
            </a:pPr>
            <a:r>
              <a:rPr lang="en-IN" sz="1400" dirty="0"/>
              <a:t>Our client’s provides </a:t>
            </a:r>
            <a:r>
              <a:rPr lang="en-US" sz="1400" dirty="0"/>
              <a:t>Bidding Solution to several charities across states in USA.</a:t>
            </a:r>
          </a:p>
          <a:p>
            <a:pPr defTabSz="1219110">
              <a:defRPr/>
            </a:pPr>
            <a:r>
              <a:rPr lang="en-US" sz="1400" dirty="0"/>
              <a:t>The solution is designed to Customer can bid for any items they like. Highest bid amount can receive the item amongst all the bids for that item.</a:t>
            </a:r>
          </a:p>
          <a:p>
            <a:pPr defTabSz="1219110">
              <a:defRPr/>
            </a:pPr>
            <a:r>
              <a:rPr lang="en-US" sz="1400" dirty="0"/>
              <a:t>Payment integration with PayPal and Authorize.net</a:t>
            </a:r>
          </a:p>
          <a:p>
            <a:pPr defTabSz="1219110">
              <a:defRPr/>
            </a:pPr>
            <a:r>
              <a:rPr lang="en-US" sz="1400" dirty="0"/>
              <a:t>Items can be shipped based on the selected shipping carriers available for their locations.</a:t>
            </a:r>
          </a:p>
        </p:txBody>
      </p:sp>
      <p:sp>
        <p:nvSpPr>
          <p:cNvPr id="19" name="Rectangle 18">
            <a:extLst>
              <a:ext uri="{FF2B5EF4-FFF2-40B4-BE49-F238E27FC236}">
                <a16:creationId xmlns:a16="http://schemas.microsoft.com/office/drawing/2014/main" id="{53C8F4D4-8352-4067-A795-6C0E8904C9F8}"/>
              </a:ext>
            </a:extLst>
          </p:cNvPr>
          <p:cNvSpPr/>
          <p:nvPr/>
        </p:nvSpPr>
        <p:spPr>
          <a:xfrm>
            <a:off x="5206017" y="2599247"/>
            <a:ext cx="6395433" cy="2223686"/>
          </a:xfrm>
          <a:prstGeom prst="rect">
            <a:avLst/>
          </a:prstGeom>
        </p:spPr>
        <p:txBody>
          <a:bodyPr wrap="square">
            <a:spAutoFit/>
          </a:bodyPr>
          <a:lstStyle/>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team is currently working on Digital form Module thereby enabling the Customer to view all items and they can bid for the items they like.</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is contributing towards front end UI development using HTML,CSS and Bootstrap as well as developing Customer Portal, integration of payment gateway and separating business rules from business logic in application code</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Integrated PayPal and Authorize.net</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For shipping of items, integrated FedEx shipping API.</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Multiple Report Generation.</a:t>
            </a:r>
          </a:p>
          <a:p>
            <a:pPr marL="233357" lvl="1" indent="-233357" defTabSz="914378">
              <a:spcAft>
                <a:spcPts val="300"/>
              </a:spcAft>
              <a:buClr>
                <a:srgbClr val="049159"/>
              </a:buClr>
              <a:buSzPct val="80000"/>
              <a:buFont typeface="Wingdings 3" panose="05040102010807070707" pitchFamily="18" charset="2"/>
              <a:buChar char=""/>
              <a:defRPr/>
            </a:pPr>
            <a:endParaRPr lang="en-US" sz="1400" dirty="0">
              <a:solidFill>
                <a:srgbClr val="44464B"/>
              </a:solidFill>
              <a:latin typeface="Calibri"/>
            </a:endParaRPr>
          </a:p>
        </p:txBody>
      </p:sp>
      <p:sp>
        <p:nvSpPr>
          <p:cNvPr id="20" name="Content Placeholder 3">
            <a:extLst>
              <a:ext uri="{FF2B5EF4-FFF2-40B4-BE49-F238E27FC236}">
                <a16:creationId xmlns:a16="http://schemas.microsoft.com/office/drawing/2014/main" id="{F5554C96-3F24-414C-B067-B66FEFA7159F}"/>
              </a:ext>
            </a:extLst>
          </p:cNvPr>
          <p:cNvSpPr txBox="1">
            <a:spLocks/>
          </p:cNvSpPr>
          <p:nvPr/>
        </p:nvSpPr>
        <p:spPr>
          <a:xfrm>
            <a:off x="5233005" y="5337616"/>
            <a:ext cx="5754083" cy="30777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3357" lvl="1" indent="-233357">
              <a:spcAft>
                <a:spcPts val="300"/>
              </a:spcAft>
              <a:buClr>
                <a:srgbClr val="049159"/>
              </a:buClr>
              <a:buSzPct val="80000"/>
              <a:buFont typeface="Wingdings 3" panose="05040102010807070707" pitchFamily="18" charset="2"/>
              <a:buChar char=""/>
              <a:defRPr/>
            </a:pPr>
            <a:r>
              <a:rPr lang="en-US" sz="1400" dirty="0">
                <a:solidFill>
                  <a:srgbClr val="44464B"/>
                </a:solidFill>
              </a:rPr>
              <a:t>Core PHP, Maria DB (MySQL), REST API, Apache Server, Linux (Centos 8)</a:t>
            </a:r>
          </a:p>
        </p:txBody>
      </p:sp>
      <p:sp>
        <p:nvSpPr>
          <p:cNvPr id="21" name="Content Placeholder 3">
            <a:extLst>
              <a:ext uri="{FF2B5EF4-FFF2-40B4-BE49-F238E27FC236}">
                <a16:creationId xmlns:a16="http://schemas.microsoft.com/office/drawing/2014/main" id="{B94A8914-410E-4C32-B3A1-FDE4B733EADF}"/>
              </a:ext>
            </a:extLst>
          </p:cNvPr>
          <p:cNvSpPr txBox="1">
            <a:spLocks/>
          </p:cNvSpPr>
          <p:nvPr/>
        </p:nvSpPr>
        <p:spPr>
          <a:xfrm>
            <a:off x="311665" y="5065503"/>
            <a:ext cx="4493385" cy="1281826"/>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Increased collaboration between customer and Community Auctions</a:t>
            </a:r>
          </a:p>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Maximize </a:t>
            </a:r>
            <a:r>
              <a:rPr lang="en-US" sz="1400" dirty="0">
                <a:solidFill>
                  <a:srgbClr val="FFFFFF"/>
                </a:solidFill>
                <a:latin typeface="Calibri"/>
              </a:rPr>
              <a:t> revenue and eliminate inefficiencies throughout the revenue cycles </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a:p>
            <a:pPr marL="228584" marR="0" lvl="0" indent="-228584" algn="l" defTabSz="914378" rtl="0" eaLnBrk="1" fontAlgn="auto" latinLnBrk="0" hangingPunct="1">
              <a:lnSpc>
                <a:spcPct val="110000"/>
              </a:lnSpc>
              <a:spcBef>
                <a:spcPts val="0"/>
              </a:spcBef>
              <a:spcAft>
                <a:spcPts val="300"/>
              </a:spcAft>
              <a:buClr>
                <a:srgbClr val="049159">
                  <a:lumMod val="20000"/>
                  <a:lumOff val="80000"/>
                </a:srgbClr>
              </a:buClr>
              <a:buSzPct val="80000"/>
              <a:buFont typeface="Wingdings 3" panose="05040102010807070707" pitchFamily="18" charset="2"/>
              <a:buChar char=""/>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ADBD882-0792-4DB3-A999-114A522C4745}"/>
              </a:ext>
            </a:extLst>
          </p:cNvPr>
          <p:cNvSpPr txBox="1"/>
          <p:nvPr/>
        </p:nvSpPr>
        <p:spPr>
          <a:xfrm>
            <a:off x="5233005" y="1379961"/>
            <a:ext cx="6142382" cy="954107"/>
          </a:xfrm>
          <a:prstGeom prst="rect">
            <a:avLst/>
          </a:prstGeom>
          <a:noFill/>
        </p:spPr>
        <p:txBody>
          <a:bodyPr wrap="square">
            <a:spAutoFit/>
          </a:bodyPr>
          <a:lstStyle/>
          <a:p>
            <a:pPr>
              <a:defRPr/>
            </a:pPr>
            <a:r>
              <a:rPr lang="en-US" sz="1400" dirty="0">
                <a:solidFill>
                  <a:srgbClr val="44464B"/>
                </a:solidFill>
                <a:latin typeface="Calibri"/>
              </a:rPr>
              <a:t>The current project scope deals with the Admin Portal. Only community team can bid on behalf of the Customers, which is a client facing problem.</a:t>
            </a:r>
          </a:p>
          <a:p>
            <a:pPr>
              <a:defRPr/>
            </a:pPr>
            <a:r>
              <a:rPr lang="en-US" sz="1400" dirty="0">
                <a:solidFill>
                  <a:srgbClr val="44464B"/>
                </a:solidFill>
                <a:latin typeface="Calibri"/>
              </a:rPr>
              <a:t>Integration of Payment gateway.</a:t>
            </a:r>
          </a:p>
          <a:p>
            <a:pPr>
              <a:defRPr/>
            </a:pPr>
            <a:r>
              <a:rPr lang="en-US" sz="1400" dirty="0">
                <a:solidFill>
                  <a:srgbClr val="44464B"/>
                </a:solidFill>
                <a:latin typeface="Calibri"/>
              </a:rPr>
              <a:t>Integration of FedEx.</a:t>
            </a:r>
          </a:p>
        </p:txBody>
      </p:sp>
    </p:spTree>
    <p:extLst>
      <p:ext uri="{BB962C8B-B14F-4D97-AF65-F5344CB8AC3E}">
        <p14:creationId xmlns:p14="http://schemas.microsoft.com/office/powerpoint/2010/main" val="11017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0" y="214066"/>
            <a:ext cx="11615088" cy="879952"/>
          </a:xfrm>
        </p:spPr>
        <p:txBody>
          <a:bodyPr anchor="ctr">
            <a:noAutofit/>
          </a:bodyPr>
          <a:lstStyle/>
          <a:p>
            <a:r>
              <a:rPr lang="fr-FR" sz="2400" dirty="0">
                <a:solidFill>
                  <a:srgbClr val="000000"/>
                </a:solidFill>
              </a:rPr>
              <a:t>Micro services Implementation</a:t>
            </a:r>
            <a:endParaRPr lang="en-US" sz="1600" dirty="0">
              <a:solidFill>
                <a:schemeClr val="accent4"/>
              </a:solidFill>
            </a:endParaRPr>
          </a:p>
        </p:txBody>
      </p:sp>
      <p:grpSp>
        <p:nvGrpSpPr>
          <p:cNvPr id="4" name="Group 3">
            <a:extLst>
              <a:ext uri="{FF2B5EF4-FFF2-40B4-BE49-F238E27FC236}">
                <a16:creationId xmlns:a16="http://schemas.microsoft.com/office/drawing/2014/main" id="{F40DB6B3-7E19-4574-B3B7-C5EC1043E565}"/>
              </a:ext>
            </a:extLst>
          </p:cNvPr>
          <p:cNvGrpSpPr/>
          <p:nvPr/>
        </p:nvGrpSpPr>
        <p:grpSpPr>
          <a:xfrm>
            <a:off x="1249561" y="1472318"/>
            <a:ext cx="10777874" cy="5109177"/>
            <a:chOff x="1162396" y="1109219"/>
            <a:chExt cx="11059965" cy="5471493"/>
          </a:xfrm>
        </p:grpSpPr>
        <p:sp>
          <p:nvSpPr>
            <p:cNvPr id="5" name="Rectangle 4">
              <a:extLst>
                <a:ext uri="{FF2B5EF4-FFF2-40B4-BE49-F238E27FC236}">
                  <a16:creationId xmlns:a16="http://schemas.microsoft.com/office/drawing/2014/main" id="{285FB53B-7F48-4A1D-9A0E-AA4E968A68D5}"/>
                </a:ext>
              </a:extLst>
            </p:cNvPr>
            <p:cNvSpPr/>
            <p:nvPr/>
          </p:nvSpPr>
          <p:spPr>
            <a:xfrm>
              <a:off x="1823777" y="2718222"/>
              <a:ext cx="8305800" cy="3023075"/>
            </a:xfrm>
            <a:prstGeom prst="rect">
              <a:avLst/>
            </a:prstGeom>
            <a:solidFill>
              <a:schemeClr val="accent5">
                <a:lumMod val="20000"/>
                <a:lumOff val="80000"/>
              </a:schemeClr>
            </a:solid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2BFDAE2A-9349-453C-852D-0B670D7632A5}"/>
                </a:ext>
              </a:extLst>
            </p:cNvPr>
            <p:cNvSpPr/>
            <p:nvPr/>
          </p:nvSpPr>
          <p:spPr>
            <a:xfrm>
              <a:off x="1813392" y="1468480"/>
              <a:ext cx="8316183" cy="795525"/>
            </a:xfrm>
            <a:prstGeom prst="rect">
              <a:avLst/>
            </a:prstGeom>
            <a:solidFill>
              <a:schemeClr val="tx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D94861-6D13-480A-A96E-03E8EBA4ACB7}"/>
                </a:ext>
              </a:extLst>
            </p:cNvPr>
            <p:cNvSpPr/>
            <p:nvPr/>
          </p:nvSpPr>
          <p:spPr>
            <a:xfrm>
              <a:off x="4074407" y="1600671"/>
              <a:ext cx="1364825"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CSS3</a:t>
              </a:r>
            </a:p>
          </p:txBody>
        </p:sp>
        <p:sp>
          <p:nvSpPr>
            <p:cNvPr id="8" name="Rectangle 7">
              <a:extLst>
                <a:ext uri="{FF2B5EF4-FFF2-40B4-BE49-F238E27FC236}">
                  <a16:creationId xmlns:a16="http://schemas.microsoft.com/office/drawing/2014/main" id="{D5C75458-07AE-42E9-B17C-E3B7205B12B8}"/>
                </a:ext>
              </a:extLst>
            </p:cNvPr>
            <p:cNvSpPr/>
            <p:nvPr/>
          </p:nvSpPr>
          <p:spPr>
            <a:xfrm>
              <a:off x="5925022" y="1602725"/>
              <a:ext cx="1981201" cy="210107"/>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t>Javascript</a:t>
              </a:r>
              <a:endParaRPr lang="en-US" sz="1400" b="1" dirty="0"/>
            </a:p>
          </p:txBody>
        </p:sp>
        <p:sp>
          <p:nvSpPr>
            <p:cNvPr id="9" name="Rectangle 8">
              <a:extLst>
                <a:ext uri="{FF2B5EF4-FFF2-40B4-BE49-F238E27FC236}">
                  <a16:creationId xmlns:a16="http://schemas.microsoft.com/office/drawing/2014/main" id="{FB434E98-7DC4-48AC-8987-C9BD60277F1F}"/>
                </a:ext>
              </a:extLst>
            </p:cNvPr>
            <p:cNvSpPr/>
            <p:nvPr/>
          </p:nvSpPr>
          <p:spPr>
            <a:xfrm>
              <a:off x="8392013" y="1592087"/>
              <a:ext cx="1371094" cy="22074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Bootstraps UI</a:t>
              </a:r>
            </a:p>
          </p:txBody>
        </p:sp>
        <p:sp>
          <p:nvSpPr>
            <p:cNvPr id="10" name="Rectangle 9">
              <a:extLst>
                <a:ext uri="{FF2B5EF4-FFF2-40B4-BE49-F238E27FC236}">
                  <a16:creationId xmlns:a16="http://schemas.microsoft.com/office/drawing/2014/main" id="{8299DD02-8A4A-47DF-840E-6C48441C2446}"/>
                </a:ext>
              </a:extLst>
            </p:cNvPr>
            <p:cNvSpPr/>
            <p:nvPr/>
          </p:nvSpPr>
          <p:spPr>
            <a:xfrm>
              <a:off x="2173170" y="1600671"/>
              <a:ext cx="1415447"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HTML 5</a:t>
              </a:r>
            </a:p>
          </p:txBody>
        </p:sp>
        <p:sp>
          <p:nvSpPr>
            <p:cNvPr id="18" name="TextBox 17">
              <a:extLst>
                <a:ext uri="{FF2B5EF4-FFF2-40B4-BE49-F238E27FC236}">
                  <a16:creationId xmlns:a16="http://schemas.microsoft.com/office/drawing/2014/main" id="{F5C86089-6716-4935-A285-DE1CBAB9DC35}"/>
                </a:ext>
              </a:extLst>
            </p:cNvPr>
            <p:cNvSpPr txBox="1"/>
            <p:nvPr/>
          </p:nvSpPr>
          <p:spPr>
            <a:xfrm>
              <a:off x="1162396" y="1109219"/>
              <a:ext cx="2545542" cy="362562"/>
            </a:xfrm>
            <a:prstGeom prst="rect">
              <a:avLst/>
            </a:prstGeom>
            <a:noFill/>
          </p:spPr>
          <p:txBody>
            <a:bodyPr wrap="square" rtlCol="0">
              <a:spAutoFit/>
            </a:bodyPr>
            <a:lstStyle/>
            <a:p>
              <a:r>
                <a:rPr lang="en-US" sz="1600" b="1" dirty="0">
                  <a:solidFill>
                    <a:srgbClr val="002060"/>
                  </a:solidFill>
                </a:rPr>
                <a:t>Frontend (Microservices)</a:t>
              </a:r>
            </a:p>
          </p:txBody>
        </p:sp>
        <p:sp>
          <p:nvSpPr>
            <p:cNvPr id="19" name="TextBox 18">
              <a:extLst>
                <a:ext uri="{FF2B5EF4-FFF2-40B4-BE49-F238E27FC236}">
                  <a16:creationId xmlns:a16="http://schemas.microsoft.com/office/drawing/2014/main" id="{95D5EA95-0B74-41D9-B713-DBEAAFB833E1}"/>
                </a:ext>
              </a:extLst>
            </p:cNvPr>
            <p:cNvSpPr txBox="1"/>
            <p:nvPr/>
          </p:nvSpPr>
          <p:spPr>
            <a:xfrm>
              <a:off x="1265415" y="2343556"/>
              <a:ext cx="3410496" cy="338554"/>
            </a:xfrm>
            <a:prstGeom prst="rect">
              <a:avLst/>
            </a:prstGeom>
            <a:noFill/>
          </p:spPr>
          <p:txBody>
            <a:bodyPr wrap="square" rtlCol="0">
              <a:spAutoFit/>
            </a:bodyPr>
            <a:lstStyle/>
            <a:p>
              <a:r>
                <a:rPr lang="en-US" sz="1600" b="1" dirty="0">
                  <a:solidFill>
                    <a:srgbClr val="002060"/>
                  </a:solidFill>
                </a:rPr>
                <a:t>Backend (Microservices)</a:t>
              </a:r>
            </a:p>
          </p:txBody>
        </p:sp>
        <p:sp>
          <p:nvSpPr>
            <p:cNvPr id="24" name="Rectangle 23">
              <a:extLst>
                <a:ext uri="{FF2B5EF4-FFF2-40B4-BE49-F238E27FC236}">
                  <a16:creationId xmlns:a16="http://schemas.microsoft.com/office/drawing/2014/main" id="{14ED6721-C87D-4F2E-8B34-95C4770B3FDE}"/>
                </a:ext>
              </a:extLst>
            </p:cNvPr>
            <p:cNvSpPr/>
            <p:nvPr/>
          </p:nvSpPr>
          <p:spPr>
            <a:xfrm>
              <a:off x="4580657" y="2018520"/>
              <a:ext cx="1717149" cy="195353"/>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t>Mysql</a:t>
              </a:r>
              <a:endParaRPr lang="en-US" sz="1400" b="1" dirty="0"/>
            </a:p>
          </p:txBody>
        </p:sp>
        <p:cxnSp>
          <p:nvCxnSpPr>
            <p:cNvPr id="26" name="Straight Arrow Connector 25">
              <a:extLst>
                <a:ext uri="{FF2B5EF4-FFF2-40B4-BE49-F238E27FC236}">
                  <a16:creationId xmlns:a16="http://schemas.microsoft.com/office/drawing/2014/main" id="{6090B575-10D0-4D38-923C-1796B516233D}"/>
                </a:ext>
              </a:extLst>
            </p:cNvPr>
            <p:cNvCxnSpPr>
              <a:cxnSpLocks/>
            </p:cNvCxnSpPr>
            <p:nvPr/>
          </p:nvCxnSpPr>
          <p:spPr>
            <a:xfrm>
              <a:off x="5851796" y="2269584"/>
              <a:ext cx="0" cy="40415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6D1F5C-128D-47D2-8DA0-204CD7ED2270}"/>
                </a:ext>
              </a:extLst>
            </p:cNvPr>
            <p:cNvSpPr txBox="1"/>
            <p:nvPr/>
          </p:nvSpPr>
          <p:spPr>
            <a:xfrm>
              <a:off x="5976678" y="2313828"/>
              <a:ext cx="2388007" cy="307777"/>
            </a:xfrm>
            <a:prstGeom prst="rect">
              <a:avLst/>
            </a:prstGeom>
            <a:noFill/>
          </p:spPr>
          <p:txBody>
            <a:bodyPr wrap="square" rtlCol="0">
              <a:spAutoFit/>
            </a:bodyPr>
            <a:lstStyle/>
            <a:p>
              <a:r>
                <a:rPr lang="en-IN" sz="1400" b="1" dirty="0">
                  <a:solidFill>
                    <a:srgbClr val="002060"/>
                  </a:solidFill>
                </a:rPr>
                <a:t>http/ https</a:t>
              </a:r>
            </a:p>
          </p:txBody>
        </p:sp>
        <p:sp>
          <p:nvSpPr>
            <p:cNvPr id="29" name="Can 21">
              <a:extLst>
                <a:ext uri="{FF2B5EF4-FFF2-40B4-BE49-F238E27FC236}">
                  <a16:creationId xmlns:a16="http://schemas.microsoft.com/office/drawing/2014/main" id="{763F67AC-7165-499D-8503-7FD2473DC3A3}"/>
                </a:ext>
              </a:extLst>
            </p:cNvPr>
            <p:cNvSpPr/>
            <p:nvPr/>
          </p:nvSpPr>
          <p:spPr>
            <a:xfrm>
              <a:off x="4952657" y="5894912"/>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RDBMS</a:t>
              </a:r>
            </a:p>
          </p:txBody>
        </p:sp>
        <p:sp>
          <p:nvSpPr>
            <p:cNvPr id="30" name="Right Brace 29">
              <a:extLst>
                <a:ext uri="{FF2B5EF4-FFF2-40B4-BE49-F238E27FC236}">
                  <a16:creationId xmlns:a16="http://schemas.microsoft.com/office/drawing/2014/main" id="{0D759747-D44B-4679-A93E-DE777CA86293}"/>
                </a:ext>
              </a:extLst>
            </p:cNvPr>
            <p:cNvSpPr/>
            <p:nvPr/>
          </p:nvSpPr>
          <p:spPr>
            <a:xfrm>
              <a:off x="10226909" y="1468849"/>
              <a:ext cx="234284" cy="8184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F2CE7612-3447-44FF-8772-471C54AFE93E}"/>
                </a:ext>
              </a:extLst>
            </p:cNvPr>
            <p:cNvSpPr txBox="1"/>
            <p:nvPr/>
          </p:nvSpPr>
          <p:spPr>
            <a:xfrm>
              <a:off x="10440929" y="1719727"/>
              <a:ext cx="1781432" cy="307777"/>
            </a:xfrm>
            <a:prstGeom prst="rect">
              <a:avLst/>
            </a:prstGeom>
            <a:noFill/>
          </p:spPr>
          <p:txBody>
            <a:bodyPr wrap="square" rtlCol="0">
              <a:spAutoFit/>
            </a:bodyPr>
            <a:lstStyle/>
            <a:p>
              <a:r>
                <a:rPr lang="en-IN" sz="1400" b="1" dirty="0" err="1">
                  <a:solidFill>
                    <a:srgbClr val="002060"/>
                  </a:solidFill>
                </a:rPr>
                <a:t>Dockerized</a:t>
              </a:r>
              <a:r>
                <a:rPr lang="en-IN" sz="1400" b="1" dirty="0">
                  <a:solidFill>
                    <a:srgbClr val="002060"/>
                  </a:solidFill>
                </a:rPr>
                <a:t> instances</a:t>
              </a:r>
            </a:p>
          </p:txBody>
        </p:sp>
        <p:cxnSp>
          <p:nvCxnSpPr>
            <p:cNvPr id="32" name="Straight Arrow Connector 31">
              <a:extLst>
                <a:ext uri="{FF2B5EF4-FFF2-40B4-BE49-F238E27FC236}">
                  <a16:creationId xmlns:a16="http://schemas.microsoft.com/office/drawing/2014/main" id="{164A83EE-B146-4B11-9B2B-CEBEB7C74D59}"/>
                </a:ext>
              </a:extLst>
            </p:cNvPr>
            <p:cNvCxnSpPr>
              <a:cxnSpLocks/>
            </p:cNvCxnSpPr>
            <p:nvPr/>
          </p:nvCxnSpPr>
          <p:spPr>
            <a:xfrm flipH="1">
              <a:off x="5926288" y="5375686"/>
              <a:ext cx="4263" cy="58684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92B3B7D-2696-4529-A165-1F24BF2C3EE7}"/>
                </a:ext>
              </a:extLst>
            </p:cNvPr>
            <p:cNvSpPr/>
            <p:nvPr/>
          </p:nvSpPr>
          <p:spPr>
            <a:xfrm>
              <a:off x="10271698" y="2725147"/>
              <a:ext cx="187784" cy="30027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81F06E6D-B5F1-4223-8EAE-94AE93E90E3F}"/>
                </a:ext>
              </a:extLst>
            </p:cNvPr>
            <p:cNvSpPr txBox="1"/>
            <p:nvPr/>
          </p:nvSpPr>
          <p:spPr>
            <a:xfrm>
              <a:off x="10413226" y="4072627"/>
              <a:ext cx="1781433" cy="307777"/>
            </a:xfrm>
            <a:prstGeom prst="rect">
              <a:avLst/>
            </a:prstGeom>
            <a:noFill/>
          </p:spPr>
          <p:txBody>
            <a:bodyPr wrap="square" rtlCol="0">
              <a:spAutoFit/>
            </a:bodyPr>
            <a:lstStyle/>
            <a:p>
              <a:r>
                <a:rPr lang="en-IN" sz="1400" b="1" dirty="0">
                  <a:solidFill>
                    <a:srgbClr val="002060"/>
                  </a:solidFill>
                </a:rPr>
                <a:t>Dockerized instances</a:t>
              </a:r>
            </a:p>
          </p:txBody>
        </p:sp>
        <p:sp>
          <p:nvSpPr>
            <p:cNvPr id="44" name="Rectangle 43">
              <a:extLst>
                <a:ext uri="{FF2B5EF4-FFF2-40B4-BE49-F238E27FC236}">
                  <a16:creationId xmlns:a16="http://schemas.microsoft.com/office/drawing/2014/main" id="{35D54CA3-C31A-477F-993B-69B8AFA14ADE}"/>
                </a:ext>
              </a:extLst>
            </p:cNvPr>
            <p:cNvSpPr/>
            <p:nvPr/>
          </p:nvSpPr>
          <p:spPr>
            <a:xfrm>
              <a:off x="2134261" y="3063239"/>
              <a:ext cx="7696200" cy="232655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8B511F-947E-41A9-B026-A2DA420E3C71}"/>
                </a:ext>
              </a:extLst>
            </p:cNvPr>
            <p:cNvSpPr/>
            <p:nvPr/>
          </p:nvSpPr>
          <p:spPr>
            <a:xfrm>
              <a:off x="2375560" y="4525511"/>
              <a:ext cx="7213600" cy="41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Linux environment</a:t>
              </a:r>
            </a:p>
          </p:txBody>
        </p:sp>
        <p:sp>
          <p:nvSpPr>
            <p:cNvPr id="51" name="Rectangle 50">
              <a:extLst>
                <a:ext uri="{FF2B5EF4-FFF2-40B4-BE49-F238E27FC236}">
                  <a16:creationId xmlns:a16="http://schemas.microsoft.com/office/drawing/2014/main" id="{C23DA1E7-42FE-4187-B73A-FACFABE62ACF}"/>
                </a:ext>
              </a:extLst>
            </p:cNvPr>
            <p:cNvSpPr/>
            <p:nvPr/>
          </p:nvSpPr>
          <p:spPr>
            <a:xfrm>
              <a:off x="4143846" y="3493379"/>
              <a:ext cx="3562351" cy="652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(JSON WEB TOKEN)</a:t>
              </a:r>
            </a:p>
          </p:txBody>
        </p:sp>
      </p:grpSp>
      <p:sp>
        <p:nvSpPr>
          <p:cNvPr id="3" name="Rectangle 2">
            <a:extLst>
              <a:ext uri="{FF2B5EF4-FFF2-40B4-BE49-F238E27FC236}">
                <a16:creationId xmlns:a16="http://schemas.microsoft.com/office/drawing/2014/main" id="{843100E1-B338-47FE-A7E5-F5C163DAC532}"/>
              </a:ext>
            </a:extLst>
          </p:cNvPr>
          <p:cNvSpPr/>
          <p:nvPr/>
        </p:nvSpPr>
        <p:spPr>
          <a:xfrm>
            <a:off x="9798" y="1113891"/>
            <a:ext cx="1239763" cy="338554"/>
          </a:xfrm>
          <a:prstGeom prst="rect">
            <a:avLst/>
          </a:prstGeom>
          <a:solidFill>
            <a:schemeClr val="accent6"/>
          </a:solidFill>
        </p:spPr>
        <p:txBody>
          <a:bodyPr wrap="none">
            <a:spAutoFit/>
          </a:bodyPr>
          <a:lstStyle/>
          <a:p>
            <a:r>
              <a:rPr lang="en-IN" sz="1600" b="1" dirty="0">
                <a:solidFill>
                  <a:schemeClr val="bg1"/>
                </a:solidFill>
              </a:rPr>
              <a:t>Architecture</a:t>
            </a:r>
          </a:p>
        </p:txBody>
      </p:sp>
    </p:spTree>
    <p:extLst>
      <p:ext uri="{BB962C8B-B14F-4D97-AF65-F5344CB8AC3E}">
        <p14:creationId xmlns:p14="http://schemas.microsoft.com/office/powerpoint/2010/main" val="19499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9F1-4223-4CB3-8AE9-661205FC2161}"/>
              </a:ext>
            </a:extLst>
          </p:cNvPr>
          <p:cNvSpPr>
            <a:spLocks noGrp="1"/>
          </p:cNvSpPr>
          <p:nvPr>
            <p:ph type="title"/>
          </p:nvPr>
        </p:nvSpPr>
        <p:spPr>
          <a:xfrm>
            <a:off x="132394" y="44877"/>
            <a:ext cx="11853397" cy="879952"/>
          </a:xfrm>
        </p:spPr>
        <p:txBody>
          <a:bodyPr>
            <a:normAutofit/>
          </a:bodyPr>
          <a:lstStyle/>
          <a:p>
            <a:pPr>
              <a:lnSpc>
                <a:spcPts val="2667"/>
              </a:lnSpc>
            </a:pPr>
            <a:r>
              <a:rPr lang="en-IN" sz="3600" dirty="0"/>
              <a:t>Bidding Management</a:t>
            </a:r>
            <a:endParaRPr lang="en-US" sz="3600" dirty="0"/>
          </a:p>
        </p:txBody>
      </p:sp>
      <p:sp>
        <p:nvSpPr>
          <p:cNvPr id="5" name="Rounded Rectangle 78">
            <a:extLst>
              <a:ext uri="{FF2B5EF4-FFF2-40B4-BE49-F238E27FC236}">
                <a16:creationId xmlns:a16="http://schemas.microsoft.com/office/drawing/2014/main" id="{95E36FDD-2AB5-47EA-B906-FD63BA430BDA}"/>
              </a:ext>
            </a:extLst>
          </p:cNvPr>
          <p:cNvSpPr/>
          <p:nvPr/>
        </p:nvSpPr>
        <p:spPr>
          <a:xfrm>
            <a:off x="2158018" y="2919334"/>
            <a:ext cx="6928831" cy="3595766"/>
          </a:xfrm>
          <a:prstGeom prst="roundRect">
            <a:avLst>
              <a:gd name="adj" fmla="val 7446"/>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914354"/>
            <a:endParaRPr lang="en-US" sz="2400">
              <a:solidFill>
                <a:prstClr val="black"/>
              </a:solidFill>
              <a:latin typeface="Calibri"/>
            </a:endParaRPr>
          </a:p>
        </p:txBody>
      </p:sp>
      <p:sp>
        <p:nvSpPr>
          <p:cNvPr id="6" name="Rounded Rectangle 79">
            <a:extLst>
              <a:ext uri="{FF2B5EF4-FFF2-40B4-BE49-F238E27FC236}">
                <a16:creationId xmlns:a16="http://schemas.microsoft.com/office/drawing/2014/main" id="{55BD7E73-DF8E-4B32-A150-8518C435CDF5}"/>
              </a:ext>
            </a:extLst>
          </p:cNvPr>
          <p:cNvSpPr/>
          <p:nvPr/>
        </p:nvSpPr>
        <p:spPr>
          <a:xfrm>
            <a:off x="2326918" y="3100976"/>
            <a:ext cx="4330771" cy="2419384"/>
          </a:xfrm>
          <a:prstGeom prst="roundRect">
            <a:avLst/>
          </a:prstGeom>
          <a:solidFill>
            <a:schemeClr val="accent5">
              <a:lumMod val="20000"/>
              <a:lumOff val="80000"/>
            </a:schemeClr>
          </a:solidFill>
          <a:ln w="9525">
            <a:prstDash val="solid"/>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ndParaRPr>
          </a:p>
        </p:txBody>
      </p:sp>
      <p:grpSp>
        <p:nvGrpSpPr>
          <p:cNvPr id="23" name="Group 22">
            <a:extLst>
              <a:ext uri="{FF2B5EF4-FFF2-40B4-BE49-F238E27FC236}">
                <a16:creationId xmlns:a16="http://schemas.microsoft.com/office/drawing/2014/main" id="{EA19B21D-CCA7-462A-8176-8E1DE4A73287}"/>
              </a:ext>
            </a:extLst>
          </p:cNvPr>
          <p:cNvGrpSpPr/>
          <p:nvPr/>
        </p:nvGrpSpPr>
        <p:grpSpPr>
          <a:xfrm>
            <a:off x="2751760" y="1671276"/>
            <a:ext cx="1047555" cy="904227"/>
            <a:chOff x="5901720" y="1601848"/>
            <a:chExt cx="1047555" cy="904227"/>
          </a:xfrm>
        </p:grpSpPr>
        <p:sp>
          <p:nvSpPr>
            <p:cNvPr id="29" name="Freeform 22">
              <a:extLst>
                <a:ext uri="{FF2B5EF4-FFF2-40B4-BE49-F238E27FC236}">
                  <a16:creationId xmlns:a16="http://schemas.microsoft.com/office/drawing/2014/main" id="{53709A40-85DF-4583-AB52-CD175BA73CC6}"/>
                </a:ext>
              </a:extLst>
            </p:cNvPr>
            <p:cNvSpPr>
              <a:spLocks noChangeAspect="1" noEditPoints="1"/>
            </p:cNvSpPr>
            <p:nvPr/>
          </p:nvSpPr>
          <p:spPr bwMode="auto">
            <a:xfrm>
              <a:off x="6486894" y="1601848"/>
              <a:ext cx="462381" cy="467821"/>
            </a:xfrm>
            <a:custGeom>
              <a:avLst/>
              <a:gdLst>
                <a:gd name="T0" fmla="*/ 564 w 1129"/>
                <a:gd name="T1" fmla="*/ 0 h 1129"/>
                <a:gd name="T2" fmla="*/ 0 w 1129"/>
                <a:gd name="T3" fmla="*/ 565 h 1129"/>
                <a:gd name="T4" fmla="*/ 564 w 1129"/>
                <a:gd name="T5" fmla="*/ 1129 h 1129"/>
                <a:gd name="T6" fmla="*/ 1129 w 1129"/>
                <a:gd name="T7" fmla="*/ 565 h 1129"/>
                <a:gd name="T8" fmla="*/ 564 w 1129"/>
                <a:gd name="T9" fmla="*/ 0 h 1129"/>
                <a:gd name="T10" fmla="*/ 955 w 1129"/>
                <a:gd name="T11" fmla="*/ 339 h 1129"/>
                <a:gd name="T12" fmla="*/ 788 w 1129"/>
                <a:gd name="T13" fmla="*/ 339 h 1129"/>
                <a:gd name="T14" fmla="*/ 711 w 1129"/>
                <a:gd name="T15" fmla="*/ 138 h 1129"/>
                <a:gd name="T16" fmla="*/ 955 w 1129"/>
                <a:gd name="T17" fmla="*/ 339 h 1129"/>
                <a:gd name="T18" fmla="*/ 564 w 1129"/>
                <a:gd name="T19" fmla="*/ 115 h 1129"/>
                <a:gd name="T20" fmla="*/ 672 w 1129"/>
                <a:gd name="T21" fmla="*/ 339 h 1129"/>
                <a:gd name="T22" fmla="*/ 457 w 1129"/>
                <a:gd name="T23" fmla="*/ 339 h 1129"/>
                <a:gd name="T24" fmla="*/ 564 w 1129"/>
                <a:gd name="T25" fmla="*/ 115 h 1129"/>
                <a:gd name="T26" fmla="*/ 127 w 1129"/>
                <a:gd name="T27" fmla="*/ 678 h 1129"/>
                <a:gd name="T28" fmla="*/ 113 w 1129"/>
                <a:gd name="T29" fmla="*/ 565 h 1129"/>
                <a:gd name="T30" fmla="*/ 127 w 1129"/>
                <a:gd name="T31" fmla="*/ 452 h 1129"/>
                <a:gd name="T32" fmla="*/ 318 w 1129"/>
                <a:gd name="T33" fmla="*/ 452 h 1129"/>
                <a:gd name="T34" fmla="*/ 310 w 1129"/>
                <a:gd name="T35" fmla="*/ 565 h 1129"/>
                <a:gd name="T36" fmla="*/ 318 w 1129"/>
                <a:gd name="T37" fmla="*/ 678 h 1129"/>
                <a:gd name="T38" fmla="*/ 127 w 1129"/>
                <a:gd name="T39" fmla="*/ 678 h 1129"/>
                <a:gd name="T40" fmla="*/ 173 w 1129"/>
                <a:gd name="T41" fmla="*/ 790 h 1129"/>
                <a:gd name="T42" fmla="*/ 340 w 1129"/>
                <a:gd name="T43" fmla="*/ 790 h 1129"/>
                <a:gd name="T44" fmla="*/ 418 w 1129"/>
                <a:gd name="T45" fmla="*/ 992 h 1129"/>
                <a:gd name="T46" fmla="*/ 173 w 1129"/>
                <a:gd name="T47" fmla="*/ 790 h 1129"/>
                <a:gd name="T48" fmla="*/ 340 w 1129"/>
                <a:gd name="T49" fmla="*/ 339 h 1129"/>
                <a:gd name="T50" fmla="*/ 173 w 1129"/>
                <a:gd name="T51" fmla="*/ 339 h 1129"/>
                <a:gd name="T52" fmla="*/ 418 w 1129"/>
                <a:gd name="T53" fmla="*/ 138 h 1129"/>
                <a:gd name="T54" fmla="*/ 340 w 1129"/>
                <a:gd name="T55" fmla="*/ 339 h 1129"/>
                <a:gd name="T56" fmla="*/ 564 w 1129"/>
                <a:gd name="T57" fmla="*/ 1014 h 1129"/>
                <a:gd name="T58" fmla="*/ 457 w 1129"/>
                <a:gd name="T59" fmla="*/ 790 h 1129"/>
                <a:gd name="T60" fmla="*/ 672 w 1129"/>
                <a:gd name="T61" fmla="*/ 790 h 1129"/>
                <a:gd name="T62" fmla="*/ 564 w 1129"/>
                <a:gd name="T63" fmla="*/ 1014 h 1129"/>
                <a:gd name="T64" fmla="*/ 696 w 1129"/>
                <a:gd name="T65" fmla="*/ 678 h 1129"/>
                <a:gd name="T66" fmla="*/ 432 w 1129"/>
                <a:gd name="T67" fmla="*/ 678 h 1129"/>
                <a:gd name="T68" fmla="*/ 423 w 1129"/>
                <a:gd name="T69" fmla="*/ 565 h 1129"/>
                <a:gd name="T70" fmla="*/ 432 w 1129"/>
                <a:gd name="T71" fmla="*/ 452 h 1129"/>
                <a:gd name="T72" fmla="*/ 696 w 1129"/>
                <a:gd name="T73" fmla="*/ 452 h 1129"/>
                <a:gd name="T74" fmla="*/ 705 w 1129"/>
                <a:gd name="T75" fmla="*/ 565 h 1129"/>
                <a:gd name="T76" fmla="*/ 696 w 1129"/>
                <a:gd name="T77" fmla="*/ 678 h 1129"/>
                <a:gd name="T78" fmla="*/ 711 w 1129"/>
                <a:gd name="T79" fmla="*/ 991 h 1129"/>
                <a:gd name="T80" fmla="*/ 789 w 1129"/>
                <a:gd name="T81" fmla="*/ 790 h 1129"/>
                <a:gd name="T82" fmla="*/ 955 w 1129"/>
                <a:gd name="T83" fmla="*/ 790 h 1129"/>
                <a:gd name="T84" fmla="*/ 711 w 1129"/>
                <a:gd name="T85" fmla="*/ 991 h 1129"/>
                <a:gd name="T86" fmla="*/ 810 w 1129"/>
                <a:gd name="T87" fmla="*/ 678 h 1129"/>
                <a:gd name="T88" fmla="*/ 818 w 1129"/>
                <a:gd name="T89" fmla="*/ 565 h 1129"/>
                <a:gd name="T90" fmla="*/ 810 w 1129"/>
                <a:gd name="T91" fmla="*/ 452 h 1129"/>
                <a:gd name="T92" fmla="*/ 1001 w 1129"/>
                <a:gd name="T93" fmla="*/ 452 h 1129"/>
                <a:gd name="T94" fmla="*/ 1016 w 1129"/>
                <a:gd name="T95" fmla="*/ 565 h 1129"/>
                <a:gd name="T96" fmla="*/ 1001 w 1129"/>
                <a:gd name="T97" fmla="*/ 678 h 1129"/>
                <a:gd name="T98" fmla="*/ 810 w 1129"/>
                <a:gd name="T99" fmla="*/ 67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9" h="1129">
                  <a:moveTo>
                    <a:pt x="564" y="0"/>
                  </a:moveTo>
                  <a:cubicBezTo>
                    <a:pt x="252" y="0"/>
                    <a:pt x="0" y="253"/>
                    <a:pt x="0" y="565"/>
                  </a:cubicBezTo>
                  <a:cubicBezTo>
                    <a:pt x="0" y="877"/>
                    <a:pt x="252" y="1129"/>
                    <a:pt x="564" y="1129"/>
                  </a:cubicBezTo>
                  <a:cubicBezTo>
                    <a:pt x="876" y="1129"/>
                    <a:pt x="1129" y="877"/>
                    <a:pt x="1129" y="565"/>
                  </a:cubicBezTo>
                  <a:cubicBezTo>
                    <a:pt x="1129" y="253"/>
                    <a:pt x="876" y="0"/>
                    <a:pt x="564" y="0"/>
                  </a:cubicBezTo>
                  <a:close/>
                  <a:moveTo>
                    <a:pt x="955" y="339"/>
                  </a:moveTo>
                  <a:lnTo>
                    <a:pt x="788" y="339"/>
                  </a:lnTo>
                  <a:cubicBezTo>
                    <a:pt x="770" y="268"/>
                    <a:pt x="744" y="201"/>
                    <a:pt x="711" y="138"/>
                  </a:cubicBezTo>
                  <a:cubicBezTo>
                    <a:pt x="814" y="174"/>
                    <a:pt x="901" y="245"/>
                    <a:pt x="955" y="339"/>
                  </a:cubicBezTo>
                  <a:close/>
                  <a:moveTo>
                    <a:pt x="564" y="115"/>
                  </a:moveTo>
                  <a:cubicBezTo>
                    <a:pt x="611" y="183"/>
                    <a:pt x="648" y="258"/>
                    <a:pt x="672" y="339"/>
                  </a:cubicBezTo>
                  <a:lnTo>
                    <a:pt x="457" y="339"/>
                  </a:lnTo>
                  <a:cubicBezTo>
                    <a:pt x="481" y="258"/>
                    <a:pt x="517" y="183"/>
                    <a:pt x="564" y="115"/>
                  </a:cubicBezTo>
                  <a:close/>
                  <a:moveTo>
                    <a:pt x="127" y="678"/>
                  </a:moveTo>
                  <a:cubicBezTo>
                    <a:pt x="118" y="641"/>
                    <a:pt x="113" y="604"/>
                    <a:pt x="113" y="565"/>
                  </a:cubicBezTo>
                  <a:cubicBezTo>
                    <a:pt x="113" y="526"/>
                    <a:pt x="118" y="488"/>
                    <a:pt x="127" y="452"/>
                  </a:cubicBezTo>
                  <a:lnTo>
                    <a:pt x="318" y="452"/>
                  </a:lnTo>
                  <a:cubicBezTo>
                    <a:pt x="313" y="489"/>
                    <a:pt x="310" y="526"/>
                    <a:pt x="310" y="565"/>
                  </a:cubicBezTo>
                  <a:cubicBezTo>
                    <a:pt x="310" y="603"/>
                    <a:pt x="313" y="641"/>
                    <a:pt x="318" y="678"/>
                  </a:cubicBezTo>
                  <a:lnTo>
                    <a:pt x="127" y="678"/>
                  </a:lnTo>
                  <a:close/>
                  <a:moveTo>
                    <a:pt x="173" y="790"/>
                  </a:moveTo>
                  <a:lnTo>
                    <a:pt x="340" y="790"/>
                  </a:lnTo>
                  <a:cubicBezTo>
                    <a:pt x="358" y="861"/>
                    <a:pt x="384" y="929"/>
                    <a:pt x="418" y="992"/>
                  </a:cubicBezTo>
                  <a:cubicBezTo>
                    <a:pt x="314" y="956"/>
                    <a:pt x="228" y="884"/>
                    <a:pt x="173" y="790"/>
                  </a:cubicBezTo>
                  <a:close/>
                  <a:moveTo>
                    <a:pt x="340" y="339"/>
                  </a:moveTo>
                  <a:lnTo>
                    <a:pt x="173" y="339"/>
                  </a:lnTo>
                  <a:cubicBezTo>
                    <a:pt x="228" y="245"/>
                    <a:pt x="314" y="173"/>
                    <a:pt x="418" y="138"/>
                  </a:cubicBezTo>
                  <a:cubicBezTo>
                    <a:pt x="384" y="201"/>
                    <a:pt x="358" y="268"/>
                    <a:pt x="340" y="339"/>
                  </a:cubicBezTo>
                  <a:close/>
                  <a:moveTo>
                    <a:pt x="564" y="1014"/>
                  </a:moveTo>
                  <a:cubicBezTo>
                    <a:pt x="517" y="947"/>
                    <a:pt x="481" y="871"/>
                    <a:pt x="457" y="790"/>
                  </a:cubicBezTo>
                  <a:lnTo>
                    <a:pt x="672" y="790"/>
                  </a:lnTo>
                  <a:cubicBezTo>
                    <a:pt x="648" y="871"/>
                    <a:pt x="611" y="947"/>
                    <a:pt x="564" y="1014"/>
                  </a:cubicBezTo>
                  <a:close/>
                  <a:moveTo>
                    <a:pt x="696" y="678"/>
                  </a:moveTo>
                  <a:lnTo>
                    <a:pt x="432" y="678"/>
                  </a:lnTo>
                  <a:cubicBezTo>
                    <a:pt x="427" y="641"/>
                    <a:pt x="423" y="603"/>
                    <a:pt x="423" y="565"/>
                  </a:cubicBezTo>
                  <a:cubicBezTo>
                    <a:pt x="423" y="526"/>
                    <a:pt x="427" y="489"/>
                    <a:pt x="432" y="452"/>
                  </a:cubicBezTo>
                  <a:lnTo>
                    <a:pt x="696" y="452"/>
                  </a:lnTo>
                  <a:cubicBezTo>
                    <a:pt x="702" y="489"/>
                    <a:pt x="705" y="526"/>
                    <a:pt x="705" y="565"/>
                  </a:cubicBezTo>
                  <a:cubicBezTo>
                    <a:pt x="705" y="603"/>
                    <a:pt x="702" y="641"/>
                    <a:pt x="696" y="678"/>
                  </a:cubicBezTo>
                  <a:close/>
                  <a:moveTo>
                    <a:pt x="711" y="991"/>
                  </a:moveTo>
                  <a:cubicBezTo>
                    <a:pt x="745" y="928"/>
                    <a:pt x="770" y="861"/>
                    <a:pt x="789" y="790"/>
                  </a:cubicBezTo>
                  <a:lnTo>
                    <a:pt x="955" y="790"/>
                  </a:lnTo>
                  <a:cubicBezTo>
                    <a:pt x="901" y="884"/>
                    <a:pt x="814" y="956"/>
                    <a:pt x="711" y="991"/>
                  </a:cubicBezTo>
                  <a:close/>
                  <a:moveTo>
                    <a:pt x="810" y="678"/>
                  </a:moveTo>
                  <a:cubicBezTo>
                    <a:pt x="815" y="641"/>
                    <a:pt x="818" y="603"/>
                    <a:pt x="818" y="565"/>
                  </a:cubicBezTo>
                  <a:cubicBezTo>
                    <a:pt x="818" y="526"/>
                    <a:pt x="815" y="489"/>
                    <a:pt x="810" y="452"/>
                  </a:cubicBezTo>
                  <a:lnTo>
                    <a:pt x="1001" y="452"/>
                  </a:lnTo>
                  <a:cubicBezTo>
                    <a:pt x="1010" y="488"/>
                    <a:pt x="1016" y="526"/>
                    <a:pt x="1016" y="565"/>
                  </a:cubicBezTo>
                  <a:cubicBezTo>
                    <a:pt x="1016" y="604"/>
                    <a:pt x="1011" y="641"/>
                    <a:pt x="1001" y="678"/>
                  </a:cubicBezTo>
                  <a:lnTo>
                    <a:pt x="810" y="67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s-UY" sz="2400">
                <a:solidFill>
                  <a:prstClr val="black"/>
                </a:solidFill>
                <a:latin typeface="Calibri"/>
                <a:ea typeface="ＭＳ Ｐゴシック" pitchFamily="4" charset="-128"/>
              </a:endParaRPr>
            </a:p>
          </p:txBody>
        </p:sp>
        <p:pic>
          <p:nvPicPr>
            <p:cNvPr id="30" name="Picture 12" descr="https://www.svgimages.com/svg-image/s2/lan-icon-black-256x256.png">
              <a:extLst>
                <a:ext uri="{FF2B5EF4-FFF2-40B4-BE49-F238E27FC236}">
                  <a16:creationId xmlns:a16="http://schemas.microsoft.com/office/drawing/2014/main" id="{BA378B7D-5C84-4E78-B84B-44B1DFEBCA1E}"/>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8187" t="25331" r="16888" b="23736"/>
            <a:stretch/>
          </p:blipFill>
          <p:spPr bwMode="auto">
            <a:xfrm>
              <a:off x="5901720" y="1865651"/>
              <a:ext cx="816364" cy="64042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1" name="Rectangle 30">
            <a:extLst>
              <a:ext uri="{FF2B5EF4-FFF2-40B4-BE49-F238E27FC236}">
                <a16:creationId xmlns:a16="http://schemas.microsoft.com/office/drawing/2014/main" id="{8FC3A1D8-6D42-4D36-909B-B4E228EDF09C}"/>
              </a:ext>
            </a:extLst>
          </p:cNvPr>
          <p:cNvSpPr/>
          <p:nvPr/>
        </p:nvSpPr>
        <p:spPr>
          <a:xfrm>
            <a:off x="1990040" y="2533785"/>
            <a:ext cx="2475392"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Web Portal</a:t>
            </a:r>
          </a:p>
        </p:txBody>
      </p:sp>
      <p:sp>
        <p:nvSpPr>
          <p:cNvPr id="32" name="Rounded Rectangle 105">
            <a:extLst>
              <a:ext uri="{FF2B5EF4-FFF2-40B4-BE49-F238E27FC236}">
                <a16:creationId xmlns:a16="http://schemas.microsoft.com/office/drawing/2014/main" id="{AD726F34-CFB8-46D9-9750-42A908D5B5F6}"/>
              </a:ext>
            </a:extLst>
          </p:cNvPr>
          <p:cNvSpPr/>
          <p:nvPr/>
        </p:nvSpPr>
        <p:spPr>
          <a:xfrm>
            <a:off x="4608519" y="2021755"/>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Security</a:t>
            </a:r>
          </a:p>
        </p:txBody>
      </p:sp>
      <p:sp>
        <p:nvSpPr>
          <p:cNvPr id="33" name="Rounded Rectangle 106">
            <a:extLst>
              <a:ext uri="{FF2B5EF4-FFF2-40B4-BE49-F238E27FC236}">
                <a16:creationId xmlns:a16="http://schemas.microsoft.com/office/drawing/2014/main" id="{51B87DBC-8A99-4601-8DD0-B77507CC11DC}"/>
              </a:ext>
            </a:extLst>
          </p:cNvPr>
          <p:cNvSpPr/>
          <p:nvPr/>
        </p:nvSpPr>
        <p:spPr>
          <a:xfrm>
            <a:off x="4608519" y="1193186"/>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Secured Login</a:t>
            </a:r>
          </a:p>
        </p:txBody>
      </p:sp>
      <p:sp>
        <p:nvSpPr>
          <p:cNvPr id="36" name="Rounded Rectangle 110">
            <a:extLst>
              <a:ext uri="{FF2B5EF4-FFF2-40B4-BE49-F238E27FC236}">
                <a16:creationId xmlns:a16="http://schemas.microsoft.com/office/drawing/2014/main" id="{D1A90D4F-A6B8-4EBC-9276-4BBC5DBEFDD6}"/>
              </a:ext>
            </a:extLst>
          </p:cNvPr>
          <p:cNvSpPr/>
          <p:nvPr/>
        </p:nvSpPr>
        <p:spPr>
          <a:xfrm>
            <a:off x="7065623" y="2985420"/>
            <a:ext cx="1802007" cy="2407943"/>
          </a:xfrm>
          <a:prstGeom prst="roundRect">
            <a:avLst>
              <a:gd name="adj" fmla="val 2906"/>
            </a:avLst>
          </a:prstGeom>
          <a:solidFill>
            <a:schemeClr val="accent6">
              <a:lumMod val="20000"/>
              <a:lumOff val="80000"/>
            </a:schemeClr>
          </a:solidFill>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Services</a:t>
            </a:r>
          </a:p>
        </p:txBody>
      </p:sp>
      <p:graphicFrame>
        <p:nvGraphicFramePr>
          <p:cNvPr id="37" name="Table 36">
            <a:extLst>
              <a:ext uri="{FF2B5EF4-FFF2-40B4-BE49-F238E27FC236}">
                <a16:creationId xmlns:a16="http://schemas.microsoft.com/office/drawing/2014/main" id="{BEF82555-94A6-43B1-910A-7E636525F802}"/>
              </a:ext>
            </a:extLst>
          </p:cNvPr>
          <p:cNvGraphicFramePr>
            <a:graphicFrameLocks noGrp="1"/>
          </p:cNvGraphicFramePr>
          <p:nvPr/>
        </p:nvGraphicFramePr>
        <p:xfrm>
          <a:off x="7159073" y="3401829"/>
          <a:ext cx="1638717" cy="1878357"/>
        </p:xfrm>
        <a:graphic>
          <a:graphicData uri="http://schemas.openxmlformats.org/drawingml/2006/table">
            <a:tbl>
              <a:tblPr bandRow="1">
                <a:tableStyleId>{69012ECD-51FC-41F1-AA8D-1B2483CD663E}</a:tableStyleId>
              </a:tblPr>
              <a:tblGrid>
                <a:gridCol w="1638717">
                  <a:extLst>
                    <a:ext uri="{9D8B030D-6E8A-4147-A177-3AD203B41FA5}">
                      <a16:colId xmlns:a16="http://schemas.microsoft.com/office/drawing/2014/main" val="20000"/>
                    </a:ext>
                  </a:extLst>
                </a:gridCol>
              </a:tblGrid>
              <a:tr h="321319">
                <a:tc>
                  <a:txBody>
                    <a:bodyPr/>
                    <a:lstStyle/>
                    <a:p>
                      <a:pPr algn="ctr"/>
                      <a:r>
                        <a:rPr lang="en-US" sz="1200" b="0" dirty="0"/>
                        <a:t>Master Data</a:t>
                      </a:r>
                    </a:p>
                  </a:txBody>
                  <a:tcPr marL="45720" marR="45720" anchor="ctr"/>
                </a:tc>
                <a:extLst>
                  <a:ext uri="{0D108BD9-81ED-4DB2-BD59-A6C34878D82A}">
                    <a16:rowId xmlns:a16="http://schemas.microsoft.com/office/drawing/2014/main" val="10000"/>
                  </a:ext>
                </a:extLst>
              </a:tr>
              <a:tr h="457200">
                <a:tc>
                  <a:txBody>
                    <a:bodyPr/>
                    <a:lstStyle/>
                    <a:p>
                      <a:pPr marL="0" marR="0" indent="0" algn="ctr" defTabSz="609585" rtl="0" eaLnBrk="1" fontAlgn="auto" latinLnBrk="0" hangingPunct="1">
                        <a:lnSpc>
                          <a:spcPct val="100000"/>
                        </a:lnSpc>
                        <a:spcBef>
                          <a:spcPts val="160"/>
                        </a:spcBef>
                        <a:spcAft>
                          <a:spcPts val="160"/>
                        </a:spcAft>
                        <a:buClrTx/>
                        <a:buSzTx/>
                        <a:buFontTx/>
                        <a:buNone/>
                        <a:tabLst/>
                        <a:defRPr/>
                      </a:pPr>
                      <a:r>
                        <a:rPr lang="en-US" sz="1200" b="0" dirty="0"/>
                        <a:t>Bid Management</a:t>
                      </a:r>
                    </a:p>
                  </a:txBody>
                  <a:tcPr marL="45720" marR="45720" anchor="ctr"/>
                </a:tc>
                <a:extLst>
                  <a:ext uri="{0D108BD9-81ED-4DB2-BD59-A6C34878D82A}">
                    <a16:rowId xmlns:a16="http://schemas.microsoft.com/office/drawing/2014/main" val="10001"/>
                  </a:ext>
                </a:extLst>
              </a:tr>
              <a:tr h="321319">
                <a:tc>
                  <a:txBody>
                    <a:bodyPr/>
                    <a:lstStyle/>
                    <a:p>
                      <a:pPr algn="ctr">
                        <a:spcBef>
                          <a:spcPts val="160"/>
                        </a:spcBef>
                        <a:spcAft>
                          <a:spcPts val="160"/>
                        </a:spcAft>
                      </a:pPr>
                      <a:r>
                        <a:rPr lang="en-US" sz="1200" b="0" dirty="0"/>
                        <a:t>Order Management</a:t>
                      </a:r>
                    </a:p>
                  </a:txBody>
                  <a:tcPr marL="45720" marR="45720" anchor="ctr"/>
                </a:tc>
                <a:extLst>
                  <a:ext uri="{0D108BD9-81ED-4DB2-BD59-A6C34878D82A}">
                    <a16:rowId xmlns:a16="http://schemas.microsoft.com/office/drawing/2014/main" val="10002"/>
                  </a:ext>
                </a:extLst>
              </a:tr>
              <a:tr h="321319">
                <a:tc>
                  <a:txBody>
                    <a:bodyPr/>
                    <a:lstStyle/>
                    <a:p>
                      <a:pPr algn="ctr"/>
                      <a:r>
                        <a:rPr lang="en-US" sz="1200" b="0" dirty="0"/>
                        <a:t>Reports</a:t>
                      </a:r>
                    </a:p>
                  </a:txBody>
                  <a:tcPr marL="45720" marR="45720" anchor="ctr"/>
                </a:tc>
                <a:extLst>
                  <a:ext uri="{0D108BD9-81ED-4DB2-BD59-A6C34878D82A}">
                    <a16:rowId xmlns:a16="http://schemas.microsoft.com/office/drawing/2014/main" val="10003"/>
                  </a:ext>
                </a:extLst>
              </a:tr>
              <a:tr h="457200">
                <a:tc>
                  <a:txBody>
                    <a:bodyPr/>
                    <a:lstStyle/>
                    <a:p>
                      <a:pPr algn="ctr"/>
                      <a:r>
                        <a:rPr lang="en-US" sz="1200" b="0" dirty="0"/>
                        <a:t>Auctions Management</a:t>
                      </a:r>
                    </a:p>
                  </a:txBody>
                  <a:tcPr marL="45720" marR="45720" anchor="ctr"/>
                </a:tc>
                <a:extLst>
                  <a:ext uri="{0D108BD9-81ED-4DB2-BD59-A6C34878D82A}">
                    <a16:rowId xmlns:a16="http://schemas.microsoft.com/office/drawing/2014/main" val="10004"/>
                  </a:ext>
                </a:extLst>
              </a:tr>
            </a:tbl>
          </a:graphicData>
        </a:graphic>
      </p:graphicFrame>
      <p:sp>
        <p:nvSpPr>
          <p:cNvPr id="38" name="Rounded Rectangle 112">
            <a:extLst>
              <a:ext uri="{FF2B5EF4-FFF2-40B4-BE49-F238E27FC236}">
                <a16:creationId xmlns:a16="http://schemas.microsoft.com/office/drawing/2014/main" id="{84C04963-AC87-418E-B002-BA13BDA876E7}"/>
              </a:ext>
            </a:extLst>
          </p:cNvPr>
          <p:cNvSpPr/>
          <p:nvPr/>
        </p:nvSpPr>
        <p:spPr>
          <a:xfrm>
            <a:off x="2405606" y="3299824"/>
            <a:ext cx="1417371" cy="1980360"/>
          </a:xfrm>
          <a:prstGeom prst="roundRect">
            <a:avLst/>
          </a:prstGeom>
          <a:solidFill>
            <a:schemeClr val="accent2">
              <a:lumMod val="40000"/>
              <a:lumOff val="6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Client</a:t>
            </a:r>
            <a:r>
              <a:rPr lang="en-US" sz="1400" b="1" dirty="0">
                <a:solidFill>
                  <a:prstClr val="black"/>
                </a:solidFill>
                <a:latin typeface="Calibri"/>
              </a:rPr>
              <a:t> Browser</a:t>
            </a:r>
          </a:p>
        </p:txBody>
      </p:sp>
      <p:sp>
        <p:nvSpPr>
          <p:cNvPr id="39" name="Freeform 113">
            <a:extLst>
              <a:ext uri="{FF2B5EF4-FFF2-40B4-BE49-F238E27FC236}">
                <a16:creationId xmlns:a16="http://schemas.microsoft.com/office/drawing/2014/main" id="{88CABCA5-FD91-4571-AF3F-0835EBFA0B11}"/>
              </a:ext>
            </a:extLst>
          </p:cNvPr>
          <p:cNvSpPr/>
          <p:nvPr/>
        </p:nvSpPr>
        <p:spPr>
          <a:xfrm>
            <a:off x="2548253" y="3694512"/>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HTML5/CSS3/ BOOTSTRAP5</a:t>
            </a:r>
          </a:p>
        </p:txBody>
      </p:sp>
      <p:sp>
        <p:nvSpPr>
          <p:cNvPr id="40" name="Freeform 114">
            <a:extLst>
              <a:ext uri="{FF2B5EF4-FFF2-40B4-BE49-F238E27FC236}">
                <a16:creationId xmlns:a16="http://schemas.microsoft.com/office/drawing/2014/main" id="{A12062CC-1CFF-4B57-BC12-06292063397D}"/>
              </a:ext>
            </a:extLst>
          </p:cNvPr>
          <p:cNvSpPr/>
          <p:nvPr/>
        </p:nvSpPr>
        <p:spPr>
          <a:xfrm>
            <a:off x="2548253" y="4215872"/>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100" dirty="0">
                <a:solidFill>
                  <a:prstClr val="black"/>
                </a:solidFill>
                <a:latin typeface="Calibri"/>
                <a:ea typeface="PT Sans" panose="020B0503020203020204" pitchFamily="34" charset="0"/>
              </a:rPr>
              <a:t>JavaScript / </a:t>
            </a:r>
            <a:r>
              <a:rPr lang="en-US" sz="1100" dirty="0" err="1">
                <a:solidFill>
                  <a:prstClr val="black"/>
                </a:solidFill>
                <a:latin typeface="Calibri"/>
                <a:ea typeface="PT Sans" panose="020B0503020203020204" pitchFamily="34" charset="0"/>
              </a:rPr>
              <a:t>Jquery</a:t>
            </a:r>
            <a:r>
              <a:rPr lang="en-US" sz="1100" dirty="0">
                <a:solidFill>
                  <a:prstClr val="black"/>
                </a:solidFill>
                <a:latin typeface="Calibri"/>
                <a:ea typeface="PT Sans" panose="020B0503020203020204" pitchFamily="34" charset="0"/>
              </a:rPr>
              <a:t>/Ajax</a:t>
            </a:r>
          </a:p>
        </p:txBody>
      </p:sp>
      <p:sp>
        <p:nvSpPr>
          <p:cNvPr id="41" name="Freeform 115">
            <a:extLst>
              <a:ext uri="{FF2B5EF4-FFF2-40B4-BE49-F238E27FC236}">
                <a16:creationId xmlns:a16="http://schemas.microsoft.com/office/drawing/2014/main" id="{C5552CC9-F4E9-47DC-8BC7-9C170EE7C7EF}"/>
              </a:ext>
            </a:extLst>
          </p:cNvPr>
          <p:cNvSpPr/>
          <p:nvPr/>
        </p:nvSpPr>
        <p:spPr>
          <a:xfrm>
            <a:off x="2548253" y="4724948"/>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Local Storage</a:t>
            </a:r>
          </a:p>
        </p:txBody>
      </p:sp>
      <p:sp>
        <p:nvSpPr>
          <p:cNvPr id="42" name="Rounded Rectangle 116">
            <a:extLst>
              <a:ext uri="{FF2B5EF4-FFF2-40B4-BE49-F238E27FC236}">
                <a16:creationId xmlns:a16="http://schemas.microsoft.com/office/drawing/2014/main" id="{8275771A-A9DF-4210-BE48-C77F1818D8C6}"/>
              </a:ext>
            </a:extLst>
          </p:cNvPr>
          <p:cNvSpPr/>
          <p:nvPr/>
        </p:nvSpPr>
        <p:spPr>
          <a:xfrm>
            <a:off x="4092625" y="3299824"/>
            <a:ext cx="2431651" cy="1980360"/>
          </a:xfrm>
          <a:prstGeom prst="roundRect">
            <a:avLst/>
          </a:prstGeom>
          <a:solidFill>
            <a:schemeClr val="accent3">
              <a:lumMod val="60000"/>
              <a:lumOff val="4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Web Server</a:t>
            </a:r>
          </a:p>
        </p:txBody>
      </p:sp>
      <p:sp>
        <p:nvSpPr>
          <p:cNvPr id="47" name="Freeform 121">
            <a:extLst>
              <a:ext uri="{FF2B5EF4-FFF2-40B4-BE49-F238E27FC236}">
                <a16:creationId xmlns:a16="http://schemas.microsoft.com/office/drawing/2014/main" id="{670A078A-D3D1-435C-A7EB-E47A1DB3FB5E}"/>
              </a:ext>
            </a:extLst>
          </p:cNvPr>
          <p:cNvSpPr/>
          <p:nvPr/>
        </p:nvSpPr>
        <p:spPr>
          <a:xfrm>
            <a:off x="4644086" y="3892260"/>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Application Layer</a:t>
            </a:r>
          </a:p>
        </p:txBody>
      </p:sp>
      <p:sp>
        <p:nvSpPr>
          <p:cNvPr id="48" name="Freeform 122">
            <a:extLst>
              <a:ext uri="{FF2B5EF4-FFF2-40B4-BE49-F238E27FC236}">
                <a16:creationId xmlns:a16="http://schemas.microsoft.com/office/drawing/2014/main" id="{3E4B16DB-3BF0-4533-ACD8-82AC37A27FBF}"/>
              </a:ext>
            </a:extLst>
          </p:cNvPr>
          <p:cNvSpPr/>
          <p:nvPr/>
        </p:nvSpPr>
        <p:spPr>
          <a:xfrm>
            <a:off x="4694761" y="4572374"/>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Data Access Layer</a:t>
            </a:r>
          </a:p>
        </p:txBody>
      </p:sp>
      <p:sp>
        <p:nvSpPr>
          <p:cNvPr id="51" name="Left-Right Arrow 125">
            <a:extLst>
              <a:ext uri="{FF2B5EF4-FFF2-40B4-BE49-F238E27FC236}">
                <a16:creationId xmlns:a16="http://schemas.microsoft.com/office/drawing/2014/main" id="{802F627D-32CB-418E-8871-F7124BED8E32}"/>
              </a:ext>
            </a:extLst>
          </p:cNvPr>
          <p:cNvSpPr/>
          <p:nvPr/>
        </p:nvSpPr>
        <p:spPr>
          <a:xfrm rot="5400000">
            <a:off x="4957870" y="2655192"/>
            <a:ext cx="399828"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52" name="Elbow Connector 126">
            <a:extLst>
              <a:ext uri="{FF2B5EF4-FFF2-40B4-BE49-F238E27FC236}">
                <a16:creationId xmlns:a16="http://schemas.microsoft.com/office/drawing/2014/main" id="{89411CA3-2F98-47A9-9A44-61BD9FAA5DF0}"/>
              </a:ext>
            </a:extLst>
          </p:cNvPr>
          <p:cNvCxnSpPr>
            <a:cxnSpLocks/>
          </p:cNvCxnSpPr>
          <p:nvPr/>
        </p:nvCxnSpPr>
        <p:spPr>
          <a:xfrm>
            <a:off x="5867569" y="4770124"/>
            <a:ext cx="1456996" cy="1440176"/>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1C74D2-B6E5-49CD-8984-8027B1087E17}"/>
              </a:ext>
            </a:extLst>
          </p:cNvPr>
          <p:cNvCxnSpPr/>
          <p:nvPr/>
        </p:nvCxnSpPr>
        <p:spPr>
          <a:xfrm>
            <a:off x="3822976" y="3721724"/>
            <a:ext cx="269648"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4522F03-7442-4220-9004-BDFC1FDCEA7C}"/>
              </a:ext>
            </a:extLst>
          </p:cNvPr>
          <p:cNvCxnSpPr/>
          <p:nvPr/>
        </p:nvCxnSpPr>
        <p:spPr>
          <a:xfrm>
            <a:off x="7922896" y="5393706"/>
            <a:ext cx="0" cy="35890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Left-Right Arrow 137">
            <a:extLst>
              <a:ext uri="{FF2B5EF4-FFF2-40B4-BE49-F238E27FC236}">
                <a16:creationId xmlns:a16="http://schemas.microsoft.com/office/drawing/2014/main" id="{96EEE537-4815-46AD-849F-6D3A840B43FF}"/>
              </a:ext>
            </a:extLst>
          </p:cNvPr>
          <p:cNvSpPr/>
          <p:nvPr/>
        </p:nvSpPr>
        <p:spPr>
          <a:xfrm rot="5400000">
            <a:off x="4988434" y="1769018"/>
            <a:ext cx="300396"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68" name="Flowchart: Magnetic Disk 67">
            <a:extLst>
              <a:ext uri="{FF2B5EF4-FFF2-40B4-BE49-F238E27FC236}">
                <a16:creationId xmlns:a16="http://schemas.microsoft.com/office/drawing/2014/main" id="{310FB296-44F5-4FE1-87AC-16CDAF881F2F}"/>
              </a:ext>
            </a:extLst>
          </p:cNvPr>
          <p:cNvSpPr/>
          <p:nvPr/>
        </p:nvSpPr>
        <p:spPr>
          <a:xfrm>
            <a:off x="7384173" y="5758190"/>
            <a:ext cx="1077445" cy="646168"/>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srgbClr val="FFFFFF"/>
                </a:solidFill>
                <a:latin typeface="Calibri"/>
              </a:rPr>
              <a:t>Database</a:t>
            </a:r>
          </a:p>
        </p:txBody>
      </p:sp>
      <p:grpSp>
        <p:nvGrpSpPr>
          <p:cNvPr id="67" name="Group 66">
            <a:extLst>
              <a:ext uri="{FF2B5EF4-FFF2-40B4-BE49-F238E27FC236}">
                <a16:creationId xmlns:a16="http://schemas.microsoft.com/office/drawing/2014/main" id="{C85CB393-0A98-4A62-8636-4AB67283521D}"/>
              </a:ext>
            </a:extLst>
          </p:cNvPr>
          <p:cNvGrpSpPr/>
          <p:nvPr/>
        </p:nvGrpSpPr>
        <p:grpSpPr>
          <a:xfrm>
            <a:off x="-124192" y="1079732"/>
            <a:ext cx="1472339" cy="338554"/>
            <a:chOff x="-117360" y="1076231"/>
            <a:chExt cx="1472339" cy="338554"/>
          </a:xfrm>
        </p:grpSpPr>
        <p:sp>
          <p:nvSpPr>
            <p:cNvPr id="69" name="Rectangle 68">
              <a:extLst>
                <a:ext uri="{FF2B5EF4-FFF2-40B4-BE49-F238E27FC236}">
                  <a16:creationId xmlns:a16="http://schemas.microsoft.com/office/drawing/2014/main" id="{E7386A60-76AB-4639-9C7D-0C69E89C1F86}"/>
                </a:ext>
              </a:extLst>
            </p:cNvPr>
            <p:cNvSpPr/>
            <p:nvPr/>
          </p:nvSpPr>
          <p:spPr>
            <a:xfrm>
              <a:off x="0" y="1076231"/>
              <a:ext cx="1237620" cy="338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F30F0C3C-4331-40B0-971E-AFCF9E8FAA9D}"/>
                </a:ext>
              </a:extLst>
            </p:cNvPr>
            <p:cNvSpPr txBox="1"/>
            <p:nvPr/>
          </p:nvSpPr>
          <p:spPr>
            <a:xfrm>
              <a:off x="-117360" y="1076231"/>
              <a:ext cx="1472339" cy="338554"/>
            </a:xfrm>
            <a:prstGeom prst="rect">
              <a:avLst/>
            </a:prstGeom>
            <a:noFill/>
          </p:spPr>
          <p:txBody>
            <a:bodyPr wrap="square" rtlCol="0">
              <a:spAutoFit/>
            </a:bodyPr>
            <a:lstStyle/>
            <a:p>
              <a:pPr algn="ctr"/>
              <a:r>
                <a:rPr lang="en-US" sz="1600" b="1" dirty="0">
                  <a:solidFill>
                    <a:schemeClr val="bg1"/>
                  </a:solidFill>
                </a:rPr>
                <a:t>Architecture</a:t>
              </a:r>
            </a:p>
          </p:txBody>
        </p:sp>
      </p:grpSp>
      <p:cxnSp>
        <p:nvCxnSpPr>
          <p:cNvPr id="79" name="Straight Arrow Connector 78">
            <a:extLst>
              <a:ext uri="{FF2B5EF4-FFF2-40B4-BE49-F238E27FC236}">
                <a16:creationId xmlns:a16="http://schemas.microsoft.com/office/drawing/2014/main" id="{5B32B48F-82D4-4EB1-A429-65203295D1C6}"/>
              </a:ext>
            </a:extLst>
          </p:cNvPr>
          <p:cNvCxnSpPr>
            <a:cxnSpLocks/>
          </p:cNvCxnSpPr>
          <p:nvPr/>
        </p:nvCxnSpPr>
        <p:spPr>
          <a:xfrm>
            <a:off x="5771915" y="4090009"/>
            <a:ext cx="129370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65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 y="352956"/>
            <a:ext cx="8792809" cy="658457"/>
          </a:xfrm>
        </p:spPr>
        <p:txBody>
          <a:bodyPr>
            <a:normAutofit/>
          </a:bodyPr>
          <a:lstStyle/>
          <a:p>
            <a:pPr>
              <a:lnSpc>
                <a:spcPts val="2667"/>
              </a:lnSpc>
            </a:pPr>
            <a:r>
              <a:rPr lang="en-US" sz="2800" dirty="0">
                <a:solidFill>
                  <a:srgbClr val="000000"/>
                </a:solidFill>
              </a:rPr>
              <a:t>Implementation for Gated Community Management</a:t>
            </a:r>
            <a:endParaRPr lang="en-US" sz="2400" b="0" i="1" dirty="0">
              <a:solidFill>
                <a:schemeClr val="accent4"/>
              </a:solidFill>
            </a:endParaRPr>
          </a:p>
        </p:txBody>
      </p:sp>
      <p:pic>
        <p:nvPicPr>
          <p:cNvPr id="7" name="Picture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4" y="1097369"/>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dirty="0">
              <a:solidFill>
                <a:srgbClr val="FFFFFF"/>
              </a:solidFill>
              <a:latin typeface="Calibri"/>
            </a:endParaRPr>
          </a:p>
        </p:txBody>
      </p:sp>
      <p:sp>
        <p:nvSpPr>
          <p:cNvPr id="3" name="Text Placeholder 2"/>
          <p:cNvSpPr>
            <a:spLocks noGrp="1"/>
          </p:cNvSpPr>
          <p:nvPr>
            <p:ph type="body" sz="quarter" idx="14"/>
          </p:nvPr>
        </p:nvSpPr>
        <p:spPr>
          <a:xfrm>
            <a:off x="304205" y="1772949"/>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28060" y="2261946"/>
            <a:ext cx="4493385" cy="2133918"/>
          </a:xfrm>
        </p:spPr>
        <p:txBody>
          <a:bodyPr wrap="square">
            <a:spAutoFit/>
          </a:bodyPr>
          <a:lstStyle/>
          <a:p>
            <a:pPr marL="228573" indent="-228573"/>
            <a:r>
              <a:rPr lang="en-US" sz="1400" dirty="0"/>
              <a:t>This gated community social networking platform which helps to connect the living community and vendors.</a:t>
            </a:r>
            <a:endParaRPr lang="en-IN" sz="1400" dirty="0"/>
          </a:p>
          <a:p>
            <a:pPr marL="228573" indent="-228573"/>
            <a:r>
              <a:rPr lang="en-US" sz="1400" dirty="0">
                <a:solidFill>
                  <a:srgbClr val="44464B"/>
                </a:solidFill>
              </a:rPr>
              <a:t>Residents can pay their Monthly Maintenances through integrated Payment Gateway. They can get Instant SMS on the payment receipt and email with the acknowledgement to the registered email ID.</a:t>
            </a:r>
          </a:p>
          <a:p>
            <a:pPr marL="228573" indent="-228573"/>
            <a:r>
              <a:rPr lang="en-US" sz="1400" dirty="0">
                <a:solidFill>
                  <a:srgbClr val="44464B"/>
                </a:solidFill>
              </a:rPr>
              <a:t>Flexibility to manage multiple properties, Tenants and Apartment data including Resident Details, Parking allotments etc.</a:t>
            </a:r>
            <a:endParaRPr lang="en-IN" sz="1400" dirty="0"/>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382298" y="4933122"/>
            <a:ext cx="4493385" cy="1638908"/>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lumMod val="20000"/>
                  <a:lumOff val="80000"/>
                </a:srgbClr>
              </a:buClr>
              <a:defRPr/>
            </a:pPr>
            <a:r>
              <a:rPr lang="en-US" sz="1400" dirty="0">
                <a:solidFill>
                  <a:srgbClr val="FFFFFF"/>
                </a:solidFill>
              </a:rPr>
              <a:t>An application that simplifies life for everyone in a gated community, from residents and management committee members to security guards and facility managers.</a:t>
            </a:r>
            <a:endParaRPr lang="en-IN" sz="1400" dirty="0">
              <a:solidFill>
                <a:srgbClr val="FFFFFF"/>
              </a:solidFill>
            </a:endParaRPr>
          </a:p>
          <a:p>
            <a:pPr marL="228573" indent="-228573" defTabSz="1219110">
              <a:buClr>
                <a:srgbClr val="049159">
                  <a:lumMod val="20000"/>
                  <a:lumOff val="80000"/>
                </a:srgbClr>
              </a:buClr>
              <a:defRPr/>
            </a:pPr>
            <a:r>
              <a:rPr lang="en-US" sz="1400" dirty="0">
                <a:solidFill>
                  <a:srgbClr val="FFFFFF"/>
                </a:solidFill>
              </a:rPr>
              <a:t>Manage accounts and payments, resolve complaints and keep the community up-to-date with all that’s going on in the society. Easy for the management committee and residents.</a:t>
            </a:r>
            <a:endParaRPr lang="en-IN" sz="1400" dirty="0">
              <a:solidFill>
                <a:srgbClr val="FFFFFF"/>
              </a:solidFill>
            </a:endParaRP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6" name="Text Placeholder 2"/>
          <p:cNvSpPr txBox="1">
            <a:spLocks/>
          </p:cNvSpPr>
          <p:nvPr/>
        </p:nvSpPr>
        <p:spPr>
          <a:xfrm>
            <a:off x="5389274" y="3040676"/>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ideyaLabs SOLUTION</a:t>
            </a:r>
          </a:p>
        </p:txBody>
      </p:sp>
      <p:sp>
        <p:nvSpPr>
          <p:cNvPr id="18" name="Text Placeholder 2"/>
          <p:cNvSpPr txBox="1">
            <a:spLocks/>
          </p:cNvSpPr>
          <p:nvPr/>
        </p:nvSpPr>
        <p:spPr>
          <a:xfrm>
            <a:off x="5417849" y="5883588"/>
            <a:ext cx="4369561" cy="402751"/>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TECHNOLOGY STACK</a:t>
            </a:r>
          </a:p>
        </p:txBody>
      </p:sp>
      <p:sp>
        <p:nvSpPr>
          <p:cNvPr id="19" name="Content Placeholder 3"/>
          <p:cNvSpPr txBox="1">
            <a:spLocks/>
          </p:cNvSpPr>
          <p:nvPr/>
        </p:nvSpPr>
        <p:spPr>
          <a:xfrm>
            <a:off x="5263609" y="6315442"/>
            <a:ext cx="6934021" cy="523218"/>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buClr>
              <a:defRPr/>
            </a:pPr>
            <a:r>
              <a:rPr lang="en-IN" sz="1400" dirty="0">
                <a:solidFill>
                  <a:srgbClr val="44464B"/>
                </a:solidFill>
              </a:rPr>
              <a:t>Operating Systems – Linux (CentOS), Languages –  PHP (CodeIgniter), REST API, Maria DB (</a:t>
            </a:r>
            <a:r>
              <a:rPr lang="en-IN" sz="1400" dirty="0" err="1">
                <a:solidFill>
                  <a:srgbClr val="44464B"/>
                </a:solidFill>
              </a:rPr>
              <a:t>Mysql</a:t>
            </a:r>
            <a:r>
              <a:rPr lang="en-IN" sz="1400" dirty="0">
                <a:solidFill>
                  <a:srgbClr val="44464B"/>
                </a:solidFill>
              </a:rPr>
              <a:t>), Web server – Apache.</a:t>
            </a:r>
          </a:p>
        </p:txBody>
      </p:sp>
      <p:sp>
        <p:nvSpPr>
          <p:cNvPr id="5" name="Rectangle 4"/>
          <p:cNvSpPr/>
          <p:nvPr/>
        </p:nvSpPr>
        <p:spPr>
          <a:xfrm>
            <a:off x="1224018" y="1376574"/>
            <a:ext cx="3213733" cy="308800"/>
          </a:xfrm>
          <a:prstGeom prst="rect">
            <a:avLst/>
          </a:prstGeom>
        </p:spPr>
        <p:txBody>
          <a:bodyPr wrap="square" lIns="91436" tIns="45719" rIns="91436" bIns="45719" anchor="ctr">
            <a:spAutoFit/>
          </a:bodyPr>
          <a:lstStyle/>
          <a:p>
            <a:pPr algn="just">
              <a:lnSpc>
                <a:spcPts val="1533"/>
              </a:lnSpc>
            </a:pPr>
            <a:r>
              <a:rPr lang="en-US" sz="2133" b="1" dirty="0">
                <a:solidFill>
                  <a:srgbClr val="44464B"/>
                </a:solidFill>
                <a:latin typeface="Fira Sans" pitchFamily="34" charset="0"/>
                <a:ea typeface="Fira Sans" pitchFamily="34" charset="0"/>
                <a:cs typeface="Arial" pitchFamily="34" charset="0"/>
              </a:rPr>
              <a:t>GCM</a:t>
            </a:r>
          </a:p>
        </p:txBody>
      </p:sp>
      <p:pic>
        <p:nvPicPr>
          <p:cNvPr id="22" name="Picture 6">
            <a:extLst>
              <a:ext uri="{FF2B5EF4-FFF2-40B4-BE49-F238E27FC236}">
                <a16:creationId xmlns:a16="http://schemas.microsoft.com/office/drawing/2014/main" id="{C9188B40-49CC-476D-8831-BAD7B7CA9169}"/>
              </a:ext>
            </a:extLst>
          </p:cNvPr>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4441611" y="1229790"/>
            <a:ext cx="437127" cy="437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9306B0F9-0572-40BB-B522-F4D73D59627D}"/>
              </a:ext>
            </a:extLst>
          </p:cNvPr>
          <p:cNvSpPr txBox="1">
            <a:spLocks/>
          </p:cNvSpPr>
          <p:nvPr/>
        </p:nvSpPr>
        <p:spPr>
          <a:xfrm>
            <a:off x="5417849" y="1155061"/>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rPr>
              <a:t>BUSINESS PROBLEM AND SCOPE</a:t>
            </a:r>
          </a:p>
        </p:txBody>
      </p:sp>
      <p:sp>
        <p:nvSpPr>
          <p:cNvPr id="6" name="Rectangle 5">
            <a:extLst>
              <a:ext uri="{FF2B5EF4-FFF2-40B4-BE49-F238E27FC236}">
                <a16:creationId xmlns:a16="http://schemas.microsoft.com/office/drawing/2014/main" id="{9047B268-2EC1-410A-98AF-F31A85FE8582}"/>
              </a:ext>
            </a:extLst>
          </p:cNvPr>
          <p:cNvSpPr/>
          <p:nvPr/>
        </p:nvSpPr>
        <p:spPr>
          <a:xfrm>
            <a:off x="5263609" y="1448353"/>
            <a:ext cx="6700331" cy="1538883"/>
          </a:xfrm>
          <a:prstGeom prst="rect">
            <a:avLst/>
          </a:prstGeom>
        </p:spPr>
        <p:txBody>
          <a:bodyPr wrap="square">
            <a:spAutoFit/>
          </a:bodyPr>
          <a:lstStyle/>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Many gated communities still using the old model for </a:t>
            </a:r>
            <a:r>
              <a:rPr lang="en-US" sz="1400" dirty="0">
                <a:solidFill>
                  <a:srgbClr val="44464B"/>
                </a:solidFill>
              </a:rPr>
              <a:t>Monthly Maintenances, General meeting and complaints. Still they are using books or papers to track all these activities.</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rgbClr val="44464B"/>
                </a:solidFill>
              </a:rPr>
              <a:t>Online payments.</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rgbClr val="44464B"/>
                </a:solidFill>
              </a:rPr>
              <a:t>Complaints tracking.</a:t>
            </a:r>
            <a:endParaRPr lang="en-US" sz="1400" dirty="0">
              <a:solidFill>
                <a:schemeClr val="bg2"/>
              </a:solidFill>
            </a:endParaRP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rgbClr val="44464B"/>
                </a:solidFill>
              </a:rPr>
              <a:t>Visitor Management and Vehicle Management.</a:t>
            </a:r>
          </a:p>
        </p:txBody>
      </p:sp>
      <p:sp>
        <p:nvSpPr>
          <p:cNvPr id="12" name="Rectangle 11">
            <a:extLst>
              <a:ext uri="{FF2B5EF4-FFF2-40B4-BE49-F238E27FC236}">
                <a16:creationId xmlns:a16="http://schemas.microsoft.com/office/drawing/2014/main" id="{D8A63696-40C9-4177-8D16-5E254820C902}"/>
              </a:ext>
            </a:extLst>
          </p:cNvPr>
          <p:cNvSpPr/>
          <p:nvPr/>
        </p:nvSpPr>
        <p:spPr>
          <a:xfrm>
            <a:off x="5291097" y="3566679"/>
            <a:ext cx="6672843" cy="2072362"/>
          </a:xfrm>
          <a:prstGeom prst="rect">
            <a:avLst/>
          </a:prstGeom>
        </p:spPr>
        <p:txBody>
          <a:bodyPr wrap="square">
            <a:spAutoFit/>
          </a:bodyPr>
          <a:lstStyle/>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Developed thin performance responsive UI with HTML, CSS and Bootstrap.</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Built webservices with </a:t>
            </a:r>
            <a:r>
              <a:rPr lang="en-US" sz="1400" b="1" dirty="0">
                <a:solidFill>
                  <a:schemeClr val="bg2"/>
                </a:solidFill>
              </a:rPr>
              <a:t>Rest API.</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Used CodeIgniter framework for authentication and authorization.</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GCM has a unique architecture : All the modules are independently deployed and managed.</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Individually Managed services easily deployable independently Individual services can be upgraded without affecting other with minimum downtime.</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Integration of payment gateway for Online payments.</a:t>
            </a:r>
          </a:p>
        </p:txBody>
      </p:sp>
    </p:spTree>
    <p:extLst>
      <p:ext uri="{BB962C8B-B14F-4D97-AF65-F5344CB8AC3E}">
        <p14:creationId xmlns:p14="http://schemas.microsoft.com/office/powerpoint/2010/main" val="345913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AB81-BC22-4F16-B1E9-1CABC42B2CBF}"/>
              </a:ext>
            </a:extLst>
          </p:cNvPr>
          <p:cNvSpPr>
            <a:spLocks noGrp="1"/>
          </p:cNvSpPr>
          <p:nvPr>
            <p:ph type="title"/>
          </p:nvPr>
        </p:nvSpPr>
        <p:spPr/>
        <p:txBody>
          <a:bodyPr/>
          <a:lstStyle/>
          <a:p>
            <a:r>
              <a:rPr lang="en-US" dirty="0"/>
              <a:t>Gated Community Management Features</a:t>
            </a:r>
          </a:p>
        </p:txBody>
      </p:sp>
      <p:sp>
        <p:nvSpPr>
          <p:cNvPr id="4" name="Content Placeholder 3">
            <a:extLst>
              <a:ext uri="{FF2B5EF4-FFF2-40B4-BE49-F238E27FC236}">
                <a16:creationId xmlns:a16="http://schemas.microsoft.com/office/drawing/2014/main" id="{6C898008-7C65-4AD5-B773-B1A384907755}"/>
              </a:ext>
            </a:extLst>
          </p:cNvPr>
          <p:cNvSpPr>
            <a:spLocks noGrp="1"/>
          </p:cNvSpPr>
          <p:nvPr>
            <p:ph idx="15"/>
          </p:nvPr>
        </p:nvSpPr>
        <p:spPr>
          <a:xfrm>
            <a:off x="385350" y="1152525"/>
            <a:ext cx="11130375" cy="5341409"/>
          </a:xfrm>
        </p:spPr>
        <p:txBody>
          <a:bodyPr>
            <a:normAutofit fontScale="92500" lnSpcReduction="10000"/>
          </a:bodyPr>
          <a:lstStyle/>
          <a:p>
            <a:r>
              <a:rPr lang="en-US" sz="1600" b="1" dirty="0"/>
              <a:t>1. Payments : </a:t>
            </a:r>
            <a:r>
              <a:rPr lang="en-US" sz="1600" dirty="0"/>
              <a:t>Residents can pay their Monthly Maintenances through integrated payment gateway. They can get instant SMS on the payment receipt and email with the acknowledgement to the registered email-id.</a:t>
            </a:r>
          </a:p>
          <a:p>
            <a:r>
              <a:rPr lang="en-US" sz="1600" b="1" dirty="0"/>
              <a:t>2. Document Management : </a:t>
            </a:r>
            <a:r>
              <a:rPr lang="en-US" sz="1600" dirty="0"/>
              <a:t>One place where in all documents can be placed and shared to all residents.</a:t>
            </a:r>
          </a:p>
          <a:p>
            <a:r>
              <a:rPr lang="en-US" sz="1600" b="1" dirty="0"/>
              <a:t>3. Property Management : </a:t>
            </a:r>
            <a:r>
              <a:rPr lang="en-US" sz="1600" dirty="0"/>
              <a:t>Flexibility to manage multiple properties, Tenants and Apartment data including Resident details, Parking allotments etc.</a:t>
            </a:r>
          </a:p>
          <a:p>
            <a:r>
              <a:rPr lang="en-US" sz="1600" b="1" dirty="0"/>
              <a:t>4. Complaint Management : </a:t>
            </a:r>
            <a:r>
              <a:rPr lang="en-US" sz="1600" dirty="0"/>
              <a:t>Residents can raise complaints at their ease and can monitor their complaint status either on provided Web interface or on Mobile app. Residents can re-open their tickets if the complaint is not addressed as per their satisfaction.</a:t>
            </a:r>
          </a:p>
          <a:p>
            <a:r>
              <a:rPr lang="en-US" sz="1600" b="1" dirty="0"/>
              <a:t>5. Facility booking : </a:t>
            </a:r>
            <a:r>
              <a:rPr lang="en-US" sz="1600" dirty="0"/>
              <a:t>Provides real time club house/tennis courts slot availability details and facilitates booking with online payment gateway integration. This feature brings ease of booking at your convenient time.</a:t>
            </a:r>
          </a:p>
          <a:p>
            <a:r>
              <a:rPr lang="en-US" sz="1600" b="1" dirty="0"/>
              <a:t>6. Activities Notification : </a:t>
            </a:r>
            <a:r>
              <a:rPr lang="en-US" sz="1600" dirty="0"/>
              <a:t>You feel connected with this module as it gives notifications on Mobile App / Web Interface / SMS message based on the activities, so that every resident feel connected with the ongoing activities in the community.</a:t>
            </a:r>
          </a:p>
          <a:p>
            <a:r>
              <a:rPr lang="en-US" sz="1600" b="1" dirty="0"/>
              <a:t>7. Resident Directory : </a:t>
            </a:r>
            <a:r>
              <a:rPr lang="en-US" sz="1600" dirty="0"/>
              <a:t>You can have all contact details at one place and is readily available to get access at any time. You can find professionals i.e. Doctors in case of  emergency.</a:t>
            </a:r>
          </a:p>
          <a:p>
            <a:r>
              <a:rPr lang="en-US" sz="1600" b="1" dirty="0"/>
              <a:t>8. Vendor Directory : </a:t>
            </a:r>
            <a:r>
              <a:rPr lang="en-US" sz="1600" dirty="0"/>
              <a:t>Approved vendors details will be seen and you can directly call them to avail their services. </a:t>
            </a:r>
          </a:p>
          <a:p>
            <a:r>
              <a:rPr lang="en-US" sz="1600" b="1" dirty="0"/>
              <a:t>9. Billing &amp; Accounting : </a:t>
            </a:r>
            <a:r>
              <a:rPr lang="en-US" sz="1600" dirty="0"/>
              <a:t>Reduces 80% of work load for collections and reconciliations and helps to keep cashflow data on finger tips and provides transparency.</a:t>
            </a:r>
          </a:p>
          <a:p>
            <a:r>
              <a:rPr lang="en-US" sz="1600" b="1" dirty="0"/>
              <a:t>10. Expense Tracker : </a:t>
            </a:r>
            <a:r>
              <a:rPr lang="en-US" sz="1600" dirty="0"/>
              <a:t>This module provides facility to track expenses against different headers. Property manager can create different expenses headers dynamically. It provides single view of complete expenses and sub components of expenses.</a:t>
            </a:r>
          </a:p>
          <a:p>
            <a:r>
              <a:rPr lang="en-US" sz="1600" b="1" dirty="0"/>
              <a:t>11. Visitor Management : </a:t>
            </a:r>
            <a:r>
              <a:rPr lang="en-US" sz="1600" dirty="0"/>
              <a:t>Resident or Tenant can post his expected visitor / vendor with identification details, so that the security guards at gates can allow the visitors without any waiting at the gate.</a:t>
            </a:r>
          </a:p>
          <a:p>
            <a:r>
              <a:rPr lang="en-US" sz="1600" b="1" dirty="0"/>
              <a:t>12. Intercom : </a:t>
            </a:r>
            <a:r>
              <a:rPr lang="en-US" sz="1600" dirty="0"/>
              <a:t>For taking approvals from residents, guards can make GSM calls from Visitor Management system itself or they can make What’s app call whichever is feasible.</a:t>
            </a:r>
          </a:p>
        </p:txBody>
      </p:sp>
      <p:sp>
        <p:nvSpPr>
          <p:cNvPr id="5" name="Slide Number Placeholder 4">
            <a:extLst>
              <a:ext uri="{FF2B5EF4-FFF2-40B4-BE49-F238E27FC236}">
                <a16:creationId xmlns:a16="http://schemas.microsoft.com/office/drawing/2014/main" id="{7FB0650A-783E-48F4-858F-C709C3981B0A}"/>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26</a:t>
            </a:fld>
            <a:endParaRPr lang="en-US" dirty="0"/>
          </a:p>
        </p:txBody>
      </p:sp>
    </p:spTree>
    <p:extLst>
      <p:ext uri="{BB962C8B-B14F-4D97-AF65-F5344CB8AC3E}">
        <p14:creationId xmlns:p14="http://schemas.microsoft.com/office/powerpoint/2010/main" val="13832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67413" y="76200"/>
            <a:ext cx="8664511" cy="879952"/>
          </a:xfrm>
        </p:spPr>
        <p:txBody>
          <a:bodyPr anchor="ctr">
            <a:noAutofit/>
          </a:bodyPr>
          <a:lstStyle/>
          <a:p>
            <a:r>
              <a:rPr lang="fr-FR" sz="2400" dirty="0">
                <a:solidFill>
                  <a:srgbClr val="000000"/>
                </a:solidFill>
              </a:rPr>
              <a:t>REST API Implementation for GCM</a:t>
            </a:r>
            <a:endParaRPr lang="en-US" sz="1600" dirty="0">
              <a:solidFill>
                <a:schemeClr val="accent4"/>
              </a:solidFill>
            </a:endParaRPr>
          </a:p>
        </p:txBody>
      </p:sp>
      <p:grpSp>
        <p:nvGrpSpPr>
          <p:cNvPr id="5" name="Group 4">
            <a:extLst>
              <a:ext uri="{FF2B5EF4-FFF2-40B4-BE49-F238E27FC236}">
                <a16:creationId xmlns:a16="http://schemas.microsoft.com/office/drawing/2014/main" id="{578AFBC3-C3C3-47F4-A9F7-94BC3907BFB9}"/>
              </a:ext>
            </a:extLst>
          </p:cNvPr>
          <p:cNvGrpSpPr/>
          <p:nvPr/>
        </p:nvGrpSpPr>
        <p:grpSpPr>
          <a:xfrm>
            <a:off x="1233070" y="1111377"/>
            <a:ext cx="9725860" cy="5130248"/>
            <a:chOff x="1778232" y="1163611"/>
            <a:chExt cx="9071578" cy="4091221"/>
          </a:xfrm>
        </p:grpSpPr>
        <p:sp>
          <p:nvSpPr>
            <p:cNvPr id="6" name="Rectangle: Rounded Corners 5">
              <a:extLst>
                <a:ext uri="{FF2B5EF4-FFF2-40B4-BE49-F238E27FC236}">
                  <a16:creationId xmlns:a16="http://schemas.microsoft.com/office/drawing/2014/main" id="{2BFDAE2A-9349-453C-852D-0B670D7632A5}"/>
                </a:ext>
              </a:extLst>
            </p:cNvPr>
            <p:cNvSpPr/>
            <p:nvPr/>
          </p:nvSpPr>
          <p:spPr>
            <a:xfrm>
              <a:off x="1778237" y="2124640"/>
              <a:ext cx="6365923" cy="3130192"/>
            </a:xfrm>
            <a:prstGeom prst="roundRect">
              <a:avLst>
                <a:gd name="adj" fmla="val 41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AE2B1B6-26DC-402B-BA48-2E1C400E30F9}"/>
                </a:ext>
              </a:extLst>
            </p:cNvPr>
            <p:cNvSpPr/>
            <p:nvPr/>
          </p:nvSpPr>
          <p:spPr>
            <a:xfrm>
              <a:off x="2030008" y="2338394"/>
              <a:ext cx="5636837" cy="1090606"/>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t>Apache Proxy Server</a:t>
              </a:r>
            </a:p>
          </p:txBody>
        </p:sp>
        <p:pic>
          <p:nvPicPr>
            <p:cNvPr id="36" name="Graphic 35" descr="Laptop">
              <a:extLst>
                <a:ext uri="{FF2B5EF4-FFF2-40B4-BE49-F238E27FC236}">
                  <a16:creationId xmlns:a16="http://schemas.microsoft.com/office/drawing/2014/main" id="{45EA54F4-0197-4E54-A145-423504F73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0373" y="1167557"/>
              <a:ext cx="644038" cy="644038"/>
            </a:xfrm>
            <a:prstGeom prst="rect">
              <a:avLst/>
            </a:prstGeom>
          </p:spPr>
        </p:pic>
        <p:pic>
          <p:nvPicPr>
            <p:cNvPr id="38" name="Graphic 37" descr="Smart Phone">
              <a:extLst>
                <a:ext uri="{FF2B5EF4-FFF2-40B4-BE49-F238E27FC236}">
                  <a16:creationId xmlns:a16="http://schemas.microsoft.com/office/drawing/2014/main" id="{FD8C465E-207E-4F04-808B-31E95848BD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4211" y="1163611"/>
              <a:ext cx="615797" cy="615797"/>
            </a:xfrm>
            <a:prstGeom prst="rect">
              <a:avLst/>
            </a:prstGeom>
          </p:spPr>
        </p:pic>
        <p:pic>
          <p:nvPicPr>
            <p:cNvPr id="40" name="Graphic 39" descr="Team">
              <a:extLst>
                <a:ext uri="{FF2B5EF4-FFF2-40B4-BE49-F238E27FC236}">
                  <a16:creationId xmlns:a16="http://schemas.microsoft.com/office/drawing/2014/main" id="{C7533A16-401E-4BAF-BDFA-AAB3A9C59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2292" y="1163612"/>
              <a:ext cx="615797" cy="615797"/>
            </a:xfrm>
            <a:prstGeom prst="rect">
              <a:avLst/>
            </a:prstGeom>
          </p:spPr>
        </p:pic>
        <p:cxnSp>
          <p:nvCxnSpPr>
            <p:cNvPr id="41" name="Straight Arrow Connector 40">
              <a:extLst>
                <a:ext uri="{FF2B5EF4-FFF2-40B4-BE49-F238E27FC236}">
                  <a16:creationId xmlns:a16="http://schemas.microsoft.com/office/drawing/2014/main" id="{9CC6F796-9A6F-4A38-B9C4-EA10B65DE987}"/>
                </a:ext>
              </a:extLst>
            </p:cNvPr>
            <p:cNvCxnSpPr>
              <a:cxnSpLocks/>
            </p:cNvCxnSpPr>
            <p:nvPr/>
          </p:nvCxnSpPr>
          <p:spPr>
            <a:xfrm>
              <a:off x="4421353" y="1779408"/>
              <a:ext cx="0" cy="47665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1B1E3C1-3E67-48F6-8773-932754F7B8D1}"/>
                </a:ext>
              </a:extLst>
            </p:cNvPr>
            <p:cNvSpPr txBox="1"/>
            <p:nvPr/>
          </p:nvSpPr>
          <p:spPr>
            <a:xfrm>
              <a:off x="4421353" y="1776219"/>
              <a:ext cx="2388007" cy="307777"/>
            </a:xfrm>
            <a:prstGeom prst="rect">
              <a:avLst/>
            </a:prstGeom>
            <a:noFill/>
          </p:spPr>
          <p:txBody>
            <a:bodyPr wrap="square" rtlCol="0">
              <a:spAutoFit/>
            </a:bodyPr>
            <a:lstStyle/>
            <a:p>
              <a:r>
                <a:rPr lang="en-IN" sz="1400" b="1" dirty="0">
                  <a:solidFill>
                    <a:srgbClr val="002060"/>
                  </a:solidFill>
                </a:rPr>
                <a:t>http/ https : Common Port</a:t>
              </a:r>
            </a:p>
          </p:txBody>
        </p:sp>
        <p:pic>
          <p:nvPicPr>
            <p:cNvPr id="45" name="Graphic 44" descr="Document">
              <a:extLst>
                <a:ext uri="{FF2B5EF4-FFF2-40B4-BE49-F238E27FC236}">
                  <a16:creationId xmlns:a16="http://schemas.microsoft.com/office/drawing/2014/main" id="{2A7EE0E0-EB8B-44B7-A3AB-104C7C4598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2464" y="2579294"/>
              <a:ext cx="614879" cy="614879"/>
            </a:xfrm>
            <a:prstGeom prst="rect">
              <a:avLst/>
            </a:prstGeom>
          </p:spPr>
        </p:pic>
        <p:sp>
          <p:nvSpPr>
            <p:cNvPr id="46" name="TextBox 45">
              <a:extLst>
                <a:ext uri="{FF2B5EF4-FFF2-40B4-BE49-F238E27FC236}">
                  <a16:creationId xmlns:a16="http://schemas.microsoft.com/office/drawing/2014/main" id="{25470A41-AE1C-4730-B1CC-9BE41B05D205}"/>
                </a:ext>
              </a:extLst>
            </p:cNvPr>
            <p:cNvSpPr txBox="1"/>
            <p:nvPr/>
          </p:nvSpPr>
          <p:spPr>
            <a:xfrm>
              <a:off x="3119145" y="3116608"/>
              <a:ext cx="3552525" cy="311673"/>
            </a:xfrm>
            <a:prstGeom prst="rect">
              <a:avLst/>
            </a:prstGeom>
            <a:noFill/>
          </p:spPr>
          <p:txBody>
            <a:bodyPr wrap="square" rtlCol="0">
              <a:spAutoFit/>
            </a:bodyPr>
            <a:lstStyle/>
            <a:p>
              <a:r>
                <a:rPr lang="en-IN" sz="1400" dirty="0">
                  <a:solidFill>
                    <a:schemeClr val="bg1"/>
                  </a:solidFill>
                </a:rPr>
                <a:t>Proxy Configuration file (Reverse Proxy)</a:t>
              </a:r>
            </a:p>
          </p:txBody>
        </p:sp>
        <p:sp>
          <p:nvSpPr>
            <p:cNvPr id="47" name="Oval 46">
              <a:extLst>
                <a:ext uri="{FF2B5EF4-FFF2-40B4-BE49-F238E27FC236}">
                  <a16:creationId xmlns:a16="http://schemas.microsoft.com/office/drawing/2014/main" id="{337C7CBE-630D-40F5-8166-D9AFF31D062F}"/>
                </a:ext>
              </a:extLst>
            </p:cNvPr>
            <p:cNvSpPr/>
            <p:nvPr/>
          </p:nvSpPr>
          <p:spPr>
            <a:xfrm>
              <a:off x="6204735" y="4016862"/>
              <a:ext cx="1497515"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Gatekeeper UI</a:t>
              </a:r>
            </a:p>
          </p:txBody>
        </p:sp>
        <p:sp>
          <p:nvSpPr>
            <p:cNvPr id="48" name="Oval 47">
              <a:extLst>
                <a:ext uri="{FF2B5EF4-FFF2-40B4-BE49-F238E27FC236}">
                  <a16:creationId xmlns:a16="http://schemas.microsoft.com/office/drawing/2014/main" id="{409278DC-0DF6-46E9-BD80-CF4A19E217C2}"/>
                </a:ext>
              </a:extLst>
            </p:cNvPr>
            <p:cNvSpPr/>
            <p:nvPr/>
          </p:nvSpPr>
          <p:spPr>
            <a:xfrm>
              <a:off x="2147962" y="4055371"/>
              <a:ext cx="1394902"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Resident UI</a:t>
              </a:r>
            </a:p>
          </p:txBody>
        </p:sp>
        <p:cxnSp>
          <p:nvCxnSpPr>
            <p:cNvPr id="51" name="Straight Arrow Connector 50">
              <a:extLst>
                <a:ext uri="{FF2B5EF4-FFF2-40B4-BE49-F238E27FC236}">
                  <a16:creationId xmlns:a16="http://schemas.microsoft.com/office/drawing/2014/main" id="{BC19F860-59A6-4926-A1DD-1A3330910BE0}"/>
                </a:ext>
              </a:extLst>
            </p:cNvPr>
            <p:cNvCxnSpPr>
              <a:cxnSpLocks/>
              <a:endCxn id="47" idx="0"/>
            </p:cNvCxnSpPr>
            <p:nvPr/>
          </p:nvCxnSpPr>
          <p:spPr>
            <a:xfrm>
              <a:off x="5284916" y="3422272"/>
              <a:ext cx="1668577" cy="59459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13297624-CAA7-4A4E-8E64-C1E76F0A3FDC}"/>
                </a:ext>
              </a:extLst>
            </p:cNvPr>
            <p:cNvSpPr/>
            <p:nvPr/>
          </p:nvSpPr>
          <p:spPr>
            <a:xfrm>
              <a:off x="9485069" y="2884642"/>
              <a:ext cx="1364741" cy="180347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REST API</a:t>
              </a:r>
            </a:p>
          </p:txBody>
        </p:sp>
        <p:cxnSp>
          <p:nvCxnSpPr>
            <p:cNvPr id="60" name="Connector: Elbow 59">
              <a:extLst>
                <a:ext uri="{FF2B5EF4-FFF2-40B4-BE49-F238E27FC236}">
                  <a16:creationId xmlns:a16="http://schemas.microsoft.com/office/drawing/2014/main" id="{B554B5AD-31C5-47F0-BDAA-E3B085AF66CC}"/>
                </a:ext>
              </a:extLst>
            </p:cNvPr>
            <p:cNvCxnSpPr>
              <a:cxnSpLocks/>
              <a:endCxn id="48" idx="0"/>
            </p:cNvCxnSpPr>
            <p:nvPr/>
          </p:nvCxnSpPr>
          <p:spPr>
            <a:xfrm rot="10800000" flipV="1">
              <a:off x="2845413" y="3611223"/>
              <a:ext cx="6663492" cy="44414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058F1F1-B255-4733-8690-2D5F559B81C4}"/>
                </a:ext>
              </a:extLst>
            </p:cNvPr>
            <p:cNvCxnSpPr>
              <a:cxnSpLocks/>
              <a:endCxn id="47" idx="0"/>
            </p:cNvCxnSpPr>
            <p:nvPr/>
          </p:nvCxnSpPr>
          <p:spPr>
            <a:xfrm rot="10800000" flipV="1">
              <a:off x="6953493" y="3782332"/>
              <a:ext cx="3098404" cy="23453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7837743-062C-450D-A38B-DB2811A3159B}"/>
                </a:ext>
              </a:extLst>
            </p:cNvPr>
            <p:cNvSpPr txBox="1"/>
            <p:nvPr/>
          </p:nvSpPr>
          <p:spPr>
            <a:xfrm>
              <a:off x="7666845" y="3340015"/>
              <a:ext cx="2388007" cy="523220"/>
            </a:xfrm>
            <a:prstGeom prst="rect">
              <a:avLst/>
            </a:prstGeom>
            <a:noFill/>
          </p:spPr>
          <p:txBody>
            <a:bodyPr wrap="square" rtlCol="0">
              <a:spAutoFit/>
            </a:bodyPr>
            <a:lstStyle/>
            <a:p>
              <a:r>
                <a:rPr lang="en-IN" sz="1400" b="1" dirty="0">
                  <a:solidFill>
                    <a:srgbClr val="002060"/>
                  </a:solidFill>
                </a:rPr>
                <a:t>Authentication using Username/Password</a:t>
              </a:r>
            </a:p>
          </p:txBody>
        </p:sp>
        <p:cxnSp>
          <p:nvCxnSpPr>
            <p:cNvPr id="78" name="Straight Arrow Connector 77">
              <a:extLst>
                <a:ext uri="{FF2B5EF4-FFF2-40B4-BE49-F238E27FC236}">
                  <a16:creationId xmlns:a16="http://schemas.microsoft.com/office/drawing/2014/main" id="{8D14B232-A63F-4FA3-BA9D-C391E37042BA}"/>
                </a:ext>
              </a:extLst>
            </p:cNvPr>
            <p:cNvCxnSpPr>
              <a:cxnSpLocks/>
              <a:endCxn id="48" idx="0"/>
            </p:cNvCxnSpPr>
            <p:nvPr/>
          </p:nvCxnSpPr>
          <p:spPr>
            <a:xfrm flipH="1">
              <a:off x="2845413" y="3435073"/>
              <a:ext cx="1677053" cy="62029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F968AB-2B84-4A33-B96B-E181633F12B2}"/>
                </a:ext>
              </a:extLst>
            </p:cNvPr>
            <p:cNvSpPr txBox="1"/>
            <p:nvPr/>
          </p:nvSpPr>
          <p:spPr>
            <a:xfrm>
              <a:off x="1778232" y="2102174"/>
              <a:ext cx="369730" cy="307777"/>
            </a:xfrm>
            <a:prstGeom prst="rect">
              <a:avLst/>
            </a:prstGeom>
            <a:noFill/>
          </p:spPr>
          <p:txBody>
            <a:bodyPr wrap="square" rtlCol="0">
              <a:spAutoFit/>
            </a:bodyPr>
            <a:lstStyle/>
            <a:p>
              <a:r>
                <a:rPr lang="en-IN" sz="1400" b="1" dirty="0"/>
                <a:t>UI</a:t>
              </a:r>
            </a:p>
          </p:txBody>
        </p:sp>
      </p:grpSp>
      <p:sp>
        <p:nvSpPr>
          <p:cNvPr id="23" name="Rectangle 22">
            <a:extLst>
              <a:ext uri="{FF2B5EF4-FFF2-40B4-BE49-F238E27FC236}">
                <a16:creationId xmlns:a16="http://schemas.microsoft.com/office/drawing/2014/main" id="{E4FE7ADC-705C-4D28-ADDF-5F5D0B8A220D}"/>
              </a:ext>
            </a:extLst>
          </p:cNvPr>
          <p:cNvSpPr/>
          <p:nvPr/>
        </p:nvSpPr>
        <p:spPr>
          <a:xfrm>
            <a:off x="8987835" y="2264543"/>
            <a:ext cx="2369682" cy="609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(JSON WEB TOKEN)</a:t>
            </a:r>
          </a:p>
        </p:txBody>
      </p:sp>
      <p:cxnSp>
        <p:nvCxnSpPr>
          <p:cNvPr id="24" name="Straight Arrow Connector 23">
            <a:extLst>
              <a:ext uri="{FF2B5EF4-FFF2-40B4-BE49-F238E27FC236}">
                <a16:creationId xmlns:a16="http://schemas.microsoft.com/office/drawing/2014/main" id="{1B5310E0-230B-4E68-BB33-372B567320AF}"/>
              </a:ext>
            </a:extLst>
          </p:cNvPr>
          <p:cNvCxnSpPr>
            <a:cxnSpLocks/>
          </p:cNvCxnSpPr>
          <p:nvPr/>
        </p:nvCxnSpPr>
        <p:spPr>
          <a:xfrm>
            <a:off x="10195164" y="2849453"/>
            <a:ext cx="0" cy="597709"/>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C58E16B-E9D3-45CF-A050-22BBDF1DB951}"/>
              </a:ext>
            </a:extLst>
          </p:cNvPr>
          <p:cNvSpPr txBox="1"/>
          <p:nvPr/>
        </p:nvSpPr>
        <p:spPr>
          <a:xfrm>
            <a:off x="9010323" y="2873723"/>
            <a:ext cx="2369681" cy="307777"/>
          </a:xfrm>
          <a:prstGeom prst="rect">
            <a:avLst/>
          </a:prstGeom>
          <a:noFill/>
        </p:spPr>
        <p:txBody>
          <a:bodyPr wrap="square" rtlCol="0">
            <a:spAutoFit/>
          </a:bodyPr>
          <a:lstStyle/>
          <a:p>
            <a:r>
              <a:rPr lang="en-IN" sz="1400" b="1" dirty="0">
                <a:solidFill>
                  <a:srgbClr val="002060"/>
                </a:solidFill>
              </a:rPr>
              <a:t>Secured JWT’s</a:t>
            </a:r>
          </a:p>
        </p:txBody>
      </p:sp>
      <p:sp>
        <p:nvSpPr>
          <p:cNvPr id="28" name="Oval 27">
            <a:extLst>
              <a:ext uri="{FF2B5EF4-FFF2-40B4-BE49-F238E27FC236}">
                <a16:creationId xmlns:a16="http://schemas.microsoft.com/office/drawing/2014/main" id="{B4E9C8BB-F47C-4F23-A2CB-8946540F90DC}"/>
              </a:ext>
            </a:extLst>
          </p:cNvPr>
          <p:cNvSpPr/>
          <p:nvPr/>
        </p:nvSpPr>
        <p:spPr>
          <a:xfrm>
            <a:off x="3884185" y="4713398"/>
            <a:ext cx="1495508" cy="1367582"/>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Admin UI</a:t>
            </a:r>
          </a:p>
        </p:txBody>
      </p:sp>
      <p:cxnSp>
        <p:nvCxnSpPr>
          <p:cNvPr id="32" name="Straight Arrow Connector 31">
            <a:extLst>
              <a:ext uri="{FF2B5EF4-FFF2-40B4-BE49-F238E27FC236}">
                <a16:creationId xmlns:a16="http://schemas.microsoft.com/office/drawing/2014/main" id="{4028F2B1-FEA3-4843-ACCE-1760C995B460}"/>
              </a:ext>
            </a:extLst>
          </p:cNvPr>
          <p:cNvCxnSpPr>
            <a:cxnSpLocks/>
            <a:stCxn id="46" idx="2"/>
            <a:endCxn id="28" idx="0"/>
          </p:cNvCxnSpPr>
          <p:nvPr/>
        </p:nvCxnSpPr>
        <p:spPr>
          <a:xfrm>
            <a:off x="4575071" y="3951194"/>
            <a:ext cx="56868" cy="762204"/>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4DBF82C-2887-434B-8725-0E4642C9EAFD}"/>
              </a:ext>
            </a:extLst>
          </p:cNvPr>
          <p:cNvCxnSpPr>
            <a:cxnSpLocks/>
          </p:cNvCxnSpPr>
          <p:nvPr/>
        </p:nvCxnSpPr>
        <p:spPr>
          <a:xfrm rot="10800000" flipV="1">
            <a:off x="5031780" y="4547558"/>
            <a:ext cx="5312622" cy="328118"/>
          </a:xfrm>
          <a:prstGeom prst="bentConnector3">
            <a:avLst>
              <a:gd name="adj1" fmla="val 10020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3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9F1-4223-4CB3-8AE9-661205FC2161}"/>
              </a:ext>
            </a:extLst>
          </p:cNvPr>
          <p:cNvSpPr>
            <a:spLocks noGrp="1"/>
          </p:cNvSpPr>
          <p:nvPr>
            <p:ph type="title"/>
          </p:nvPr>
        </p:nvSpPr>
        <p:spPr>
          <a:xfrm>
            <a:off x="132394" y="44877"/>
            <a:ext cx="11853397" cy="879952"/>
          </a:xfrm>
        </p:spPr>
        <p:txBody>
          <a:bodyPr>
            <a:normAutofit/>
          </a:bodyPr>
          <a:lstStyle/>
          <a:p>
            <a:pPr>
              <a:lnSpc>
                <a:spcPts val="2667"/>
              </a:lnSpc>
            </a:pPr>
            <a:r>
              <a:rPr lang="en-IN" sz="3600" dirty="0"/>
              <a:t>GC Management</a:t>
            </a:r>
            <a:endParaRPr lang="en-US" sz="3600" dirty="0"/>
          </a:p>
        </p:txBody>
      </p:sp>
      <p:sp>
        <p:nvSpPr>
          <p:cNvPr id="5" name="Rounded Rectangle 78">
            <a:extLst>
              <a:ext uri="{FF2B5EF4-FFF2-40B4-BE49-F238E27FC236}">
                <a16:creationId xmlns:a16="http://schemas.microsoft.com/office/drawing/2014/main" id="{95E36FDD-2AB5-47EA-B906-FD63BA430BDA}"/>
              </a:ext>
            </a:extLst>
          </p:cNvPr>
          <p:cNvSpPr/>
          <p:nvPr/>
        </p:nvSpPr>
        <p:spPr>
          <a:xfrm>
            <a:off x="2158018" y="2919334"/>
            <a:ext cx="6928831" cy="3595766"/>
          </a:xfrm>
          <a:prstGeom prst="roundRect">
            <a:avLst>
              <a:gd name="adj" fmla="val 7446"/>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914354"/>
            <a:endParaRPr lang="en-US" sz="2400">
              <a:solidFill>
                <a:prstClr val="black"/>
              </a:solidFill>
              <a:latin typeface="Calibri"/>
            </a:endParaRPr>
          </a:p>
        </p:txBody>
      </p:sp>
      <p:sp>
        <p:nvSpPr>
          <p:cNvPr id="6" name="Rounded Rectangle 79">
            <a:extLst>
              <a:ext uri="{FF2B5EF4-FFF2-40B4-BE49-F238E27FC236}">
                <a16:creationId xmlns:a16="http://schemas.microsoft.com/office/drawing/2014/main" id="{55BD7E73-DF8E-4B32-A150-8518C435CDF5}"/>
              </a:ext>
            </a:extLst>
          </p:cNvPr>
          <p:cNvSpPr/>
          <p:nvPr/>
        </p:nvSpPr>
        <p:spPr>
          <a:xfrm>
            <a:off x="2326918" y="3100976"/>
            <a:ext cx="4330771" cy="2419384"/>
          </a:xfrm>
          <a:prstGeom prst="roundRect">
            <a:avLst/>
          </a:prstGeom>
          <a:solidFill>
            <a:schemeClr val="accent5">
              <a:lumMod val="20000"/>
              <a:lumOff val="80000"/>
            </a:schemeClr>
          </a:solidFill>
          <a:ln w="9525">
            <a:prstDash val="solid"/>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ndParaRPr>
          </a:p>
        </p:txBody>
      </p:sp>
      <p:grpSp>
        <p:nvGrpSpPr>
          <p:cNvPr id="23" name="Group 22">
            <a:extLst>
              <a:ext uri="{FF2B5EF4-FFF2-40B4-BE49-F238E27FC236}">
                <a16:creationId xmlns:a16="http://schemas.microsoft.com/office/drawing/2014/main" id="{EA19B21D-CCA7-462A-8176-8E1DE4A73287}"/>
              </a:ext>
            </a:extLst>
          </p:cNvPr>
          <p:cNvGrpSpPr/>
          <p:nvPr/>
        </p:nvGrpSpPr>
        <p:grpSpPr>
          <a:xfrm>
            <a:off x="2751760" y="1671276"/>
            <a:ext cx="1047555" cy="904227"/>
            <a:chOff x="5901720" y="1601848"/>
            <a:chExt cx="1047555" cy="904227"/>
          </a:xfrm>
        </p:grpSpPr>
        <p:sp>
          <p:nvSpPr>
            <p:cNvPr id="29" name="Freeform 22">
              <a:extLst>
                <a:ext uri="{FF2B5EF4-FFF2-40B4-BE49-F238E27FC236}">
                  <a16:creationId xmlns:a16="http://schemas.microsoft.com/office/drawing/2014/main" id="{53709A40-85DF-4583-AB52-CD175BA73CC6}"/>
                </a:ext>
              </a:extLst>
            </p:cNvPr>
            <p:cNvSpPr>
              <a:spLocks noChangeAspect="1" noEditPoints="1"/>
            </p:cNvSpPr>
            <p:nvPr/>
          </p:nvSpPr>
          <p:spPr bwMode="auto">
            <a:xfrm>
              <a:off x="6486894" y="1601848"/>
              <a:ext cx="462381" cy="467821"/>
            </a:xfrm>
            <a:custGeom>
              <a:avLst/>
              <a:gdLst>
                <a:gd name="T0" fmla="*/ 564 w 1129"/>
                <a:gd name="T1" fmla="*/ 0 h 1129"/>
                <a:gd name="T2" fmla="*/ 0 w 1129"/>
                <a:gd name="T3" fmla="*/ 565 h 1129"/>
                <a:gd name="T4" fmla="*/ 564 w 1129"/>
                <a:gd name="T5" fmla="*/ 1129 h 1129"/>
                <a:gd name="T6" fmla="*/ 1129 w 1129"/>
                <a:gd name="T7" fmla="*/ 565 h 1129"/>
                <a:gd name="T8" fmla="*/ 564 w 1129"/>
                <a:gd name="T9" fmla="*/ 0 h 1129"/>
                <a:gd name="T10" fmla="*/ 955 w 1129"/>
                <a:gd name="T11" fmla="*/ 339 h 1129"/>
                <a:gd name="T12" fmla="*/ 788 w 1129"/>
                <a:gd name="T13" fmla="*/ 339 h 1129"/>
                <a:gd name="T14" fmla="*/ 711 w 1129"/>
                <a:gd name="T15" fmla="*/ 138 h 1129"/>
                <a:gd name="T16" fmla="*/ 955 w 1129"/>
                <a:gd name="T17" fmla="*/ 339 h 1129"/>
                <a:gd name="T18" fmla="*/ 564 w 1129"/>
                <a:gd name="T19" fmla="*/ 115 h 1129"/>
                <a:gd name="T20" fmla="*/ 672 w 1129"/>
                <a:gd name="T21" fmla="*/ 339 h 1129"/>
                <a:gd name="T22" fmla="*/ 457 w 1129"/>
                <a:gd name="T23" fmla="*/ 339 h 1129"/>
                <a:gd name="T24" fmla="*/ 564 w 1129"/>
                <a:gd name="T25" fmla="*/ 115 h 1129"/>
                <a:gd name="T26" fmla="*/ 127 w 1129"/>
                <a:gd name="T27" fmla="*/ 678 h 1129"/>
                <a:gd name="T28" fmla="*/ 113 w 1129"/>
                <a:gd name="T29" fmla="*/ 565 h 1129"/>
                <a:gd name="T30" fmla="*/ 127 w 1129"/>
                <a:gd name="T31" fmla="*/ 452 h 1129"/>
                <a:gd name="T32" fmla="*/ 318 w 1129"/>
                <a:gd name="T33" fmla="*/ 452 h 1129"/>
                <a:gd name="T34" fmla="*/ 310 w 1129"/>
                <a:gd name="T35" fmla="*/ 565 h 1129"/>
                <a:gd name="T36" fmla="*/ 318 w 1129"/>
                <a:gd name="T37" fmla="*/ 678 h 1129"/>
                <a:gd name="T38" fmla="*/ 127 w 1129"/>
                <a:gd name="T39" fmla="*/ 678 h 1129"/>
                <a:gd name="T40" fmla="*/ 173 w 1129"/>
                <a:gd name="T41" fmla="*/ 790 h 1129"/>
                <a:gd name="T42" fmla="*/ 340 w 1129"/>
                <a:gd name="T43" fmla="*/ 790 h 1129"/>
                <a:gd name="T44" fmla="*/ 418 w 1129"/>
                <a:gd name="T45" fmla="*/ 992 h 1129"/>
                <a:gd name="T46" fmla="*/ 173 w 1129"/>
                <a:gd name="T47" fmla="*/ 790 h 1129"/>
                <a:gd name="T48" fmla="*/ 340 w 1129"/>
                <a:gd name="T49" fmla="*/ 339 h 1129"/>
                <a:gd name="T50" fmla="*/ 173 w 1129"/>
                <a:gd name="T51" fmla="*/ 339 h 1129"/>
                <a:gd name="T52" fmla="*/ 418 w 1129"/>
                <a:gd name="T53" fmla="*/ 138 h 1129"/>
                <a:gd name="T54" fmla="*/ 340 w 1129"/>
                <a:gd name="T55" fmla="*/ 339 h 1129"/>
                <a:gd name="T56" fmla="*/ 564 w 1129"/>
                <a:gd name="T57" fmla="*/ 1014 h 1129"/>
                <a:gd name="T58" fmla="*/ 457 w 1129"/>
                <a:gd name="T59" fmla="*/ 790 h 1129"/>
                <a:gd name="T60" fmla="*/ 672 w 1129"/>
                <a:gd name="T61" fmla="*/ 790 h 1129"/>
                <a:gd name="T62" fmla="*/ 564 w 1129"/>
                <a:gd name="T63" fmla="*/ 1014 h 1129"/>
                <a:gd name="T64" fmla="*/ 696 w 1129"/>
                <a:gd name="T65" fmla="*/ 678 h 1129"/>
                <a:gd name="T66" fmla="*/ 432 w 1129"/>
                <a:gd name="T67" fmla="*/ 678 h 1129"/>
                <a:gd name="T68" fmla="*/ 423 w 1129"/>
                <a:gd name="T69" fmla="*/ 565 h 1129"/>
                <a:gd name="T70" fmla="*/ 432 w 1129"/>
                <a:gd name="T71" fmla="*/ 452 h 1129"/>
                <a:gd name="T72" fmla="*/ 696 w 1129"/>
                <a:gd name="T73" fmla="*/ 452 h 1129"/>
                <a:gd name="T74" fmla="*/ 705 w 1129"/>
                <a:gd name="T75" fmla="*/ 565 h 1129"/>
                <a:gd name="T76" fmla="*/ 696 w 1129"/>
                <a:gd name="T77" fmla="*/ 678 h 1129"/>
                <a:gd name="T78" fmla="*/ 711 w 1129"/>
                <a:gd name="T79" fmla="*/ 991 h 1129"/>
                <a:gd name="T80" fmla="*/ 789 w 1129"/>
                <a:gd name="T81" fmla="*/ 790 h 1129"/>
                <a:gd name="T82" fmla="*/ 955 w 1129"/>
                <a:gd name="T83" fmla="*/ 790 h 1129"/>
                <a:gd name="T84" fmla="*/ 711 w 1129"/>
                <a:gd name="T85" fmla="*/ 991 h 1129"/>
                <a:gd name="T86" fmla="*/ 810 w 1129"/>
                <a:gd name="T87" fmla="*/ 678 h 1129"/>
                <a:gd name="T88" fmla="*/ 818 w 1129"/>
                <a:gd name="T89" fmla="*/ 565 h 1129"/>
                <a:gd name="T90" fmla="*/ 810 w 1129"/>
                <a:gd name="T91" fmla="*/ 452 h 1129"/>
                <a:gd name="T92" fmla="*/ 1001 w 1129"/>
                <a:gd name="T93" fmla="*/ 452 h 1129"/>
                <a:gd name="T94" fmla="*/ 1016 w 1129"/>
                <a:gd name="T95" fmla="*/ 565 h 1129"/>
                <a:gd name="T96" fmla="*/ 1001 w 1129"/>
                <a:gd name="T97" fmla="*/ 678 h 1129"/>
                <a:gd name="T98" fmla="*/ 810 w 1129"/>
                <a:gd name="T99" fmla="*/ 67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9" h="1129">
                  <a:moveTo>
                    <a:pt x="564" y="0"/>
                  </a:moveTo>
                  <a:cubicBezTo>
                    <a:pt x="252" y="0"/>
                    <a:pt x="0" y="253"/>
                    <a:pt x="0" y="565"/>
                  </a:cubicBezTo>
                  <a:cubicBezTo>
                    <a:pt x="0" y="877"/>
                    <a:pt x="252" y="1129"/>
                    <a:pt x="564" y="1129"/>
                  </a:cubicBezTo>
                  <a:cubicBezTo>
                    <a:pt x="876" y="1129"/>
                    <a:pt x="1129" y="877"/>
                    <a:pt x="1129" y="565"/>
                  </a:cubicBezTo>
                  <a:cubicBezTo>
                    <a:pt x="1129" y="253"/>
                    <a:pt x="876" y="0"/>
                    <a:pt x="564" y="0"/>
                  </a:cubicBezTo>
                  <a:close/>
                  <a:moveTo>
                    <a:pt x="955" y="339"/>
                  </a:moveTo>
                  <a:lnTo>
                    <a:pt x="788" y="339"/>
                  </a:lnTo>
                  <a:cubicBezTo>
                    <a:pt x="770" y="268"/>
                    <a:pt x="744" y="201"/>
                    <a:pt x="711" y="138"/>
                  </a:cubicBezTo>
                  <a:cubicBezTo>
                    <a:pt x="814" y="174"/>
                    <a:pt x="901" y="245"/>
                    <a:pt x="955" y="339"/>
                  </a:cubicBezTo>
                  <a:close/>
                  <a:moveTo>
                    <a:pt x="564" y="115"/>
                  </a:moveTo>
                  <a:cubicBezTo>
                    <a:pt x="611" y="183"/>
                    <a:pt x="648" y="258"/>
                    <a:pt x="672" y="339"/>
                  </a:cubicBezTo>
                  <a:lnTo>
                    <a:pt x="457" y="339"/>
                  </a:lnTo>
                  <a:cubicBezTo>
                    <a:pt x="481" y="258"/>
                    <a:pt x="517" y="183"/>
                    <a:pt x="564" y="115"/>
                  </a:cubicBezTo>
                  <a:close/>
                  <a:moveTo>
                    <a:pt x="127" y="678"/>
                  </a:moveTo>
                  <a:cubicBezTo>
                    <a:pt x="118" y="641"/>
                    <a:pt x="113" y="604"/>
                    <a:pt x="113" y="565"/>
                  </a:cubicBezTo>
                  <a:cubicBezTo>
                    <a:pt x="113" y="526"/>
                    <a:pt x="118" y="488"/>
                    <a:pt x="127" y="452"/>
                  </a:cubicBezTo>
                  <a:lnTo>
                    <a:pt x="318" y="452"/>
                  </a:lnTo>
                  <a:cubicBezTo>
                    <a:pt x="313" y="489"/>
                    <a:pt x="310" y="526"/>
                    <a:pt x="310" y="565"/>
                  </a:cubicBezTo>
                  <a:cubicBezTo>
                    <a:pt x="310" y="603"/>
                    <a:pt x="313" y="641"/>
                    <a:pt x="318" y="678"/>
                  </a:cubicBezTo>
                  <a:lnTo>
                    <a:pt x="127" y="678"/>
                  </a:lnTo>
                  <a:close/>
                  <a:moveTo>
                    <a:pt x="173" y="790"/>
                  </a:moveTo>
                  <a:lnTo>
                    <a:pt x="340" y="790"/>
                  </a:lnTo>
                  <a:cubicBezTo>
                    <a:pt x="358" y="861"/>
                    <a:pt x="384" y="929"/>
                    <a:pt x="418" y="992"/>
                  </a:cubicBezTo>
                  <a:cubicBezTo>
                    <a:pt x="314" y="956"/>
                    <a:pt x="228" y="884"/>
                    <a:pt x="173" y="790"/>
                  </a:cubicBezTo>
                  <a:close/>
                  <a:moveTo>
                    <a:pt x="340" y="339"/>
                  </a:moveTo>
                  <a:lnTo>
                    <a:pt x="173" y="339"/>
                  </a:lnTo>
                  <a:cubicBezTo>
                    <a:pt x="228" y="245"/>
                    <a:pt x="314" y="173"/>
                    <a:pt x="418" y="138"/>
                  </a:cubicBezTo>
                  <a:cubicBezTo>
                    <a:pt x="384" y="201"/>
                    <a:pt x="358" y="268"/>
                    <a:pt x="340" y="339"/>
                  </a:cubicBezTo>
                  <a:close/>
                  <a:moveTo>
                    <a:pt x="564" y="1014"/>
                  </a:moveTo>
                  <a:cubicBezTo>
                    <a:pt x="517" y="947"/>
                    <a:pt x="481" y="871"/>
                    <a:pt x="457" y="790"/>
                  </a:cubicBezTo>
                  <a:lnTo>
                    <a:pt x="672" y="790"/>
                  </a:lnTo>
                  <a:cubicBezTo>
                    <a:pt x="648" y="871"/>
                    <a:pt x="611" y="947"/>
                    <a:pt x="564" y="1014"/>
                  </a:cubicBezTo>
                  <a:close/>
                  <a:moveTo>
                    <a:pt x="696" y="678"/>
                  </a:moveTo>
                  <a:lnTo>
                    <a:pt x="432" y="678"/>
                  </a:lnTo>
                  <a:cubicBezTo>
                    <a:pt x="427" y="641"/>
                    <a:pt x="423" y="603"/>
                    <a:pt x="423" y="565"/>
                  </a:cubicBezTo>
                  <a:cubicBezTo>
                    <a:pt x="423" y="526"/>
                    <a:pt x="427" y="489"/>
                    <a:pt x="432" y="452"/>
                  </a:cubicBezTo>
                  <a:lnTo>
                    <a:pt x="696" y="452"/>
                  </a:lnTo>
                  <a:cubicBezTo>
                    <a:pt x="702" y="489"/>
                    <a:pt x="705" y="526"/>
                    <a:pt x="705" y="565"/>
                  </a:cubicBezTo>
                  <a:cubicBezTo>
                    <a:pt x="705" y="603"/>
                    <a:pt x="702" y="641"/>
                    <a:pt x="696" y="678"/>
                  </a:cubicBezTo>
                  <a:close/>
                  <a:moveTo>
                    <a:pt x="711" y="991"/>
                  </a:moveTo>
                  <a:cubicBezTo>
                    <a:pt x="745" y="928"/>
                    <a:pt x="770" y="861"/>
                    <a:pt x="789" y="790"/>
                  </a:cubicBezTo>
                  <a:lnTo>
                    <a:pt x="955" y="790"/>
                  </a:lnTo>
                  <a:cubicBezTo>
                    <a:pt x="901" y="884"/>
                    <a:pt x="814" y="956"/>
                    <a:pt x="711" y="991"/>
                  </a:cubicBezTo>
                  <a:close/>
                  <a:moveTo>
                    <a:pt x="810" y="678"/>
                  </a:moveTo>
                  <a:cubicBezTo>
                    <a:pt x="815" y="641"/>
                    <a:pt x="818" y="603"/>
                    <a:pt x="818" y="565"/>
                  </a:cubicBezTo>
                  <a:cubicBezTo>
                    <a:pt x="818" y="526"/>
                    <a:pt x="815" y="489"/>
                    <a:pt x="810" y="452"/>
                  </a:cubicBezTo>
                  <a:lnTo>
                    <a:pt x="1001" y="452"/>
                  </a:lnTo>
                  <a:cubicBezTo>
                    <a:pt x="1010" y="488"/>
                    <a:pt x="1016" y="526"/>
                    <a:pt x="1016" y="565"/>
                  </a:cubicBezTo>
                  <a:cubicBezTo>
                    <a:pt x="1016" y="604"/>
                    <a:pt x="1011" y="641"/>
                    <a:pt x="1001" y="678"/>
                  </a:cubicBezTo>
                  <a:lnTo>
                    <a:pt x="810" y="67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s-UY" sz="2400">
                <a:solidFill>
                  <a:prstClr val="black"/>
                </a:solidFill>
                <a:latin typeface="Calibri"/>
                <a:ea typeface="ＭＳ Ｐゴシック" pitchFamily="4" charset="-128"/>
              </a:endParaRPr>
            </a:p>
          </p:txBody>
        </p:sp>
        <p:pic>
          <p:nvPicPr>
            <p:cNvPr id="30" name="Picture 12" descr="https://www.svgimages.com/svg-image/s2/lan-icon-black-256x256.png">
              <a:extLst>
                <a:ext uri="{FF2B5EF4-FFF2-40B4-BE49-F238E27FC236}">
                  <a16:creationId xmlns:a16="http://schemas.microsoft.com/office/drawing/2014/main" id="{BA378B7D-5C84-4E78-B84B-44B1DFEBCA1E}"/>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8187" t="25331" r="16888" b="23736"/>
            <a:stretch/>
          </p:blipFill>
          <p:spPr bwMode="auto">
            <a:xfrm>
              <a:off x="5901720" y="1865651"/>
              <a:ext cx="816364" cy="64042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1" name="Rectangle 30">
            <a:extLst>
              <a:ext uri="{FF2B5EF4-FFF2-40B4-BE49-F238E27FC236}">
                <a16:creationId xmlns:a16="http://schemas.microsoft.com/office/drawing/2014/main" id="{8FC3A1D8-6D42-4D36-909B-B4E228EDF09C}"/>
              </a:ext>
            </a:extLst>
          </p:cNvPr>
          <p:cNvSpPr/>
          <p:nvPr/>
        </p:nvSpPr>
        <p:spPr>
          <a:xfrm>
            <a:off x="1990040" y="2533785"/>
            <a:ext cx="2475392"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Web Portal</a:t>
            </a:r>
          </a:p>
        </p:txBody>
      </p:sp>
      <p:sp>
        <p:nvSpPr>
          <p:cNvPr id="32" name="Rounded Rectangle 105">
            <a:extLst>
              <a:ext uri="{FF2B5EF4-FFF2-40B4-BE49-F238E27FC236}">
                <a16:creationId xmlns:a16="http://schemas.microsoft.com/office/drawing/2014/main" id="{AD726F34-CFB8-46D9-9750-42A908D5B5F6}"/>
              </a:ext>
            </a:extLst>
          </p:cNvPr>
          <p:cNvSpPr/>
          <p:nvPr/>
        </p:nvSpPr>
        <p:spPr>
          <a:xfrm>
            <a:off x="4608519" y="2021755"/>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Security</a:t>
            </a:r>
          </a:p>
        </p:txBody>
      </p:sp>
      <p:sp>
        <p:nvSpPr>
          <p:cNvPr id="33" name="Rounded Rectangle 106">
            <a:extLst>
              <a:ext uri="{FF2B5EF4-FFF2-40B4-BE49-F238E27FC236}">
                <a16:creationId xmlns:a16="http://schemas.microsoft.com/office/drawing/2014/main" id="{51B87DBC-8A99-4601-8DD0-B77507CC11DC}"/>
              </a:ext>
            </a:extLst>
          </p:cNvPr>
          <p:cNvSpPr/>
          <p:nvPr/>
        </p:nvSpPr>
        <p:spPr>
          <a:xfrm>
            <a:off x="4608519" y="1193186"/>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Secured Login</a:t>
            </a:r>
          </a:p>
        </p:txBody>
      </p:sp>
      <p:sp>
        <p:nvSpPr>
          <p:cNvPr id="36" name="Rounded Rectangle 110">
            <a:extLst>
              <a:ext uri="{FF2B5EF4-FFF2-40B4-BE49-F238E27FC236}">
                <a16:creationId xmlns:a16="http://schemas.microsoft.com/office/drawing/2014/main" id="{D1A90D4F-A6B8-4EBC-9276-4BBC5DBEFDD6}"/>
              </a:ext>
            </a:extLst>
          </p:cNvPr>
          <p:cNvSpPr/>
          <p:nvPr/>
        </p:nvSpPr>
        <p:spPr>
          <a:xfrm>
            <a:off x="7065623" y="2985420"/>
            <a:ext cx="1802007" cy="2407943"/>
          </a:xfrm>
          <a:prstGeom prst="roundRect">
            <a:avLst>
              <a:gd name="adj" fmla="val 2906"/>
            </a:avLst>
          </a:prstGeom>
          <a:solidFill>
            <a:schemeClr val="accent6">
              <a:lumMod val="20000"/>
              <a:lumOff val="80000"/>
            </a:schemeClr>
          </a:solidFill>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Services</a:t>
            </a:r>
          </a:p>
        </p:txBody>
      </p:sp>
      <p:graphicFrame>
        <p:nvGraphicFramePr>
          <p:cNvPr id="37" name="Table 36">
            <a:extLst>
              <a:ext uri="{FF2B5EF4-FFF2-40B4-BE49-F238E27FC236}">
                <a16:creationId xmlns:a16="http://schemas.microsoft.com/office/drawing/2014/main" id="{BEF82555-94A6-43B1-910A-7E636525F802}"/>
              </a:ext>
            </a:extLst>
          </p:cNvPr>
          <p:cNvGraphicFramePr>
            <a:graphicFrameLocks noGrp="1"/>
          </p:cNvGraphicFramePr>
          <p:nvPr/>
        </p:nvGraphicFramePr>
        <p:xfrm>
          <a:off x="7159073" y="3401829"/>
          <a:ext cx="1638717" cy="1878357"/>
        </p:xfrm>
        <a:graphic>
          <a:graphicData uri="http://schemas.openxmlformats.org/drawingml/2006/table">
            <a:tbl>
              <a:tblPr bandRow="1">
                <a:tableStyleId>{69012ECD-51FC-41F1-AA8D-1B2483CD663E}</a:tableStyleId>
              </a:tblPr>
              <a:tblGrid>
                <a:gridCol w="1638717">
                  <a:extLst>
                    <a:ext uri="{9D8B030D-6E8A-4147-A177-3AD203B41FA5}">
                      <a16:colId xmlns:a16="http://schemas.microsoft.com/office/drawing/2014/main" val="20000"/>
                    </a:ext>
                  </a:extLst>
                </a:gridCol>
              </a:tblGrid>
              <a:tr h="321319">
                <a:tc>
                  <a:txBody>
                    <a:bodyPr/>
                    <a:lstStyle/>
                    <a:p>
                      <a:pPr algn="ctr"/>
                      <a:r>
                        <a:rPr lang="en-US" sz="1200" b="0" dirty="0"/>
                        <a:t>Master Data</a:t>
                      </a:r>
                    </a:p>
                  </a:txBody>
                  <a:tcPr marL="45720" marR="45720" anchor="ctr"/>
                </a:tc>
                <a:extLst>
                  <a:ext uri="{0D108BD9-81ED-4DB2-BD59-A6C34878D82A}">
                    <a16:rowId xmlns:a16="http://schemas.microsoft.com/office/drawing/2014/main" val="10000"/>
                  </a:ext>
                </a:extLst>
              </a:tr>
              <a:tr h="457200">
                <a:tc>
                  <a:txBody>
                    <a:bodyPr/>
                    <a:lstStyle/>
                    <a:p>
                      <a:pPr marL="0" marR="0" indent="0" algn="ctr" defTabSz="609585" rtl="0" eaLnBrk="1" fontAlgn="auto" latinLnBrk="0" hangingPunct="1">
                        <a:lnSpc>
                          <a:spcPct val="100000"/>
                        </a:lnSpc>
                        <a:spcBef>
                          <a:spcPts val="160"/>
                        </a:spcBef>
                        <a:spcAft>
                          <a:spcPts val="160"/>
                        </a:spcAft>
                        <a:buClrTx/>
                        <a:buSzTx/>
                        <a:buFontTx/>
                        <a:buNone/>
                        <a:tabLst/>
                        <a:defRPr/>
                      </a:pPr>
                      <a:r>
                        <a:rPr lang="en-US" sz="1200" b="0" dirty="0"/>
                        <a:t>Property Management</a:t>
                      </a:r>
                    </a:p>
                  </a:txBody>
                  <a:tcPr marL="45720" marR="45720" anchor="ctr"/>
                </a:tc>
                <a:extLst>
                  <a:ext uri="{0D108BD9-81ED-4DB2-BD59-A6C34878D82A}">
                    <a16:rowId xmlns:a16="http://schemas.microsoft.com/office/drawing/2014/main" val="10001"/>
                  </a:ext>
                </a:extLst>
              </a:tr>
              <a:tr h="321319">
                <a:tc>
                  <a:txBody>
                    <a:bodyPr/>
                    <a:lstStyle/>
                    <a:p>
                      <a:pPr algn="ctr">
                        <a:spcBef>
                          <a:spcPts val="160"/>
                        </a:spcBef>
                        <a:spcAft>
                          <a:spcPts val="160"/>
                        </a:spcAft>
                      </a:pPr>
                      <a:r>
                        <a:rPr lang="en-US" sz="1200" b="0" dirty="0"/>
                        <a:t>Visitor Management</a:t>
                      </a:r>
                    </a:p>
                  </a:txBody>
                  <a:tcPr marL="45720" marR="45720" anchor="ctr"/>
                </a:tc>
                <a:extLst>
                  <a:ext uri="{0D108BD9-81ED-4DB2-BD59-A6C34878D82A}">
                    <a16:rowId xmlns:a16="http://schemas.microsoft.com/office/drawing/2014/main" val="10002"/>
                  </a:ext>
                </a:extLst>
              </a:tr>
              <a:tr h="321319">
                <a:tc>
                  <a:txBody>
                    <a:bodyPr/>
                    <a:lstStyle/>
                    <a:p>
                      <a:pPr algn="ctr"/>
                      <a:r>
                        <a:rPr lang="en-US" sz="1200" b="0" dirty="0"/>
                        <a:t>Expense Management</a:t>
                      </a:r>
                    </a:p>
                  </a:txBody>
                  <a:tcPr marL="45720" marR="45720" anchor="ctr"/>
                </a:tc>
                <a:extLst>
                  <a:ext uri="{0D108BD9-81ED-4DB2-BD59-A6C34878D82A}">
                    <a16:rowId xmlns:a16="http://schemas.microsoft.com/office/drawing/2014/main" val="10003"/>
                  </a:ext>
                </a:extLst>
              </a:tr>
              <a:tr h="457200">
                <a:tc>
                  <a:txBody>
                    <a:bodyPr/>
                    <a:lstStyle/>
                    <a:p>
                      <a:pPr algn="ctr"/>
                      <a:r>
                        <a:rPr lang="en-US" sz="1200" b="0" dirty="0"/>
                        <a:t>Billing Management</a:t>
                      </a:r>
                    </a:p>
                  </a:txBody>
                  <a:tcPr marL="45720" marR="45720" anchor="ctr"/>
                </a:tc>
                <a:extLst>
                  <a:ext uri="{0D108BD9-81ED-4DB2-BD59-A6C34878D82A}">
                    <a16:rowId xmlns:a16="http://schemas.microsoft.com/office/drawing/2014/main" val="10004"/>
                  </a:ext>
                </a:extLst>
              </a:tr>
            </a:tbl>
          </a:graphicData>
        </a:graphic>
      </p:graphicFrame>
      <p:sp>
        <p:nvSpPr>
          <p:cNvPr id="38" name="Rounded Rectangle 112">
            <a:extLst>
              <a:ext uri="{FF2B5EF4-FFF2-40B4-BE49-F238E27FC236}">
                <a16:creationId xmlns:a16="http://schemas.microsoft.com/office/drawing/2014/main" id="{84C04963-AC87-418E-B002-BA13BDA876E7}"/>
              </a:ext>
            </a:extLst>
          </p:cNvPr>
          <p:cNvSpPr/>
          <p:nvPr/>
        </p:nvSpPr>
        <p:spPr>
          <a:xfrm>
            <a:off x="2405606" y="3299824"/>
            <a:ext cx="1417371" cy="1980360"/>
          </a:xfrm>
          <a:prstGeom prst="roundRect">
            <a:avLst/>
          </a:prstGeom>
          <a:solidFill>
            <a:schemeClr val="accent2">
              <a:lumMod val="40000"/>
              <a:lumOff val="6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Client</a:t>
            </a:r>
            <a:r>
              <a:rPr lang="en-US" sz="1400" b="1" dirty="0">
                <a:solidFill>
                  <a:prstClr val="black"/>
                </a:solidFill>
                <a:latin typeface="Calibri"/>
              </a:rPr>
              <a:t> Browser</a:t>
            </a:r>
          </a:p>
        </p:txBody>
      </p:sp>
      <p:sp>
        <p:nvSpPr>
          <p:cNvPr id="39" name="Freeform 113">
            <a:extLst>
              <a:ext uri="{FF2B5EF4-FFF2-40B4-BE49-F238E27FC236}">
                <a16:creationId xmlns:a16="http://schemas.microsoft.com/office/drawing/2014/main" id="{88CABCA5-FD91-4571-AF3F-0835EBFA0B11}"/>
              </a:ext>
            </a:extLst>
          </p:cNvPr>
          <p:cNvSpPr/>
          <p:nvPr/>
        </p:nvSpPr>
        <p:spPr>
          <a:xfrm>
            <a:off x="2548253" y="3694512"/>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HTML5/CSS3/ BOOTSTRAP5</a:t>
            </a:r>
          </a:p>
        </p:txBody>
      </p:sp>
      <p:sp>
        <p:nvSpPr>
          <p:cNvPr id="40" name="Freeform 114">
            <a:extLst>
              <a:ext uri="{FF2B5EF4-FFF2-40B4-BE49-F238E27FC236}">
                <a16:creationId xmlns:a16="http://schemas.microsoft.com/office/drawing/2014/main" id="{A12062CC-1CFF-4B57-BC12-06292063397D}"/>
              </a:ext>
            </a:extLst>
          </p:cNvPr>
          <p:cNvSpPr/>
          <p:nvPr/>
        </p:nvSpPr>
        <p:spPr>
          <a:xfrm>
            <a:off x="2548253" y="4215872"/>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100" dirty="0">
                <a:solidFill>
                  <a:prstClr val="black"/>
                </a:solidFill>
                <a:latin typeface="Calibri"/>
                <a:ea typeface="PT Sans" panose="020B0503020203020204" pitchFamily="34" charset="0"/>
              </a:rPr>
              <a:t>JavaScript / </a:t>
            </a:r>
            <a:r>
              <a:rPr lang="en-US" sz="1100" dirty="0" err="1">
                <a:solidFill>
                  <a:prstClr val="black"/>
                </a:solidFill>
                <a:latin typeface="Calibri"/>
                <a:ea typeface="PT Sans" panose="020B0503020203020204" pitchFamily="34" charset="0"/>
              </a:rPr>
              <a:t>Jquery</a:t>
            </a:r>
            <a:r>
              <a:rPr lang="en-US" sz="1100" dirty="0">
                <a:solidFill>
                  <a:prstClr val="black"/>
                </a:solidFill>
                <a:latin typeface="Calibri"/>
                <a:ea typeface="PT Sans" panose="020B0503020203020204" pitchFamily="34" charset="0"/>
              </a:rPr>
              <a:t>/Ajax</a:t>
            </a:r>
          </a:p>
        </p:txBody>
      </p:sp>
      <p:sp>
        <p:nvSpPr>
          <p:cNvPr id="41" name="Freeform 115">
            <a:extLst>
              <a:ext uri="{FF2B5EF4-FFF2-40B4-BE49-F238E27FC236}">
                <a16:creationId xmlns:a16="http://schemas.microsoft.com/office/drawing/2014/main" id="{C5552CC9-F4E9-47DC-8BC7-9C170EE7C7EF}"/>
              </a:ext>
            </a:extLst>
          </p:cNvPr>
          <p:cNvSpPr/>
          <p:nvPr/>
        </p:nvSpPr>
        <p:spPr>
          <a:xfrm>
            <a:off x="2548253" y="4724948"/>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Local Storage</a:t>
            </a:r>
          </a:p>
        </p:txBody>
      </p:sp>
      <p:sp>
        <p:nvSpPr>
          <p:cNvPr id="51" name="Left-Right Arrow 125">
            <a:extLst>
              <a:ext uri="{FF2B5EF4-FFF2-40B4-BE49-F238E27FC236}">
                <a16:creationId xmlns:a16="http://schemas.microsoft.com/office/drawing/2014/main" id="{802F627D-32CB-418E-8871-F7124BED8E32}"/>
              </a:ext>
            </a:extLst>
          </p:cNvPr>
          <p:cNvSpPr/>
          <p:nvPr/>
        </p:nvSpPr>
        <p:spPr>
          <a:xfrm rot="5400000">
            <a:off x="4957870" y="2655192"/>
            <a:ext cx="399828"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53" name="Straight Connector 52">
            <a:extLst>
              <a:ext uri="{FF2B5EF4-FFF2-40B4-BE49-F238E27FC236}">
                <a16:creationId xmlns:a16="http://schemas.microsoft.com/office/drawing/2014/main" id="{5E1C74D2-B6E5-49CD-8984-8027B1087E17}"/>
              </a:ext>
            </a:extLst>
          </p:cNvPr>
          <p:cNvCxnSpPr/>
          <p:nvPr/>
        </p:nvCxnSpPr>
        <p:spPr>
          <a:xfrm>
            <a:off x="3822976" y="3721724"/>
            <a:ext cx="269648"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4522F03-7442-4220-9004-BDFC1FDCEA7C}"/>
              </a:ext>
            </a:extLst>
          </p:cNvPr>
          <p:cNvCxnSpPr/>
          <p:nvPr/>
        </p:nvCxnSpPr>
        <p:spPr>
          <a:xfrm>
            <a:off x="7922896" y="5393706"/>
            <a:ext cx="0" cy="35890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Left-Right Arrow 137">
            <a:extLst>
              <a:ext uri="{FF2B5EF4-FFF2-40B4-BE49-F238E27FC236}">
                <a16:creationId xmlns:a16="http://schemas.microsoft.com/office/drawing/2014/main" id="{96EEE537-4815-46AD-849F-6D3A840B43FF}"/>
              </a:ext>
            </a:extLst>
          </p:cNvPr>
          <p:cNvSpPr/>
          <p:nvPr/>
        </p:nvSpPr>
        <p:spPr>
          <a:xfrm rot="5400000">
            <a:off x="4949483" y="1769018"/>
            <a:ext cx="300396"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68" name="Flowchart: Magnetic Disk 67">
            <a:extLst>
              <a:ext uri="{FF2B5EF4-FFF2-40B4-BE49-F238E27FC236}">
                <a16:creationId xmlns:a16="http://schemas.microsoft.com/office/drawing/2014/main" id="{310FB296-44F5-4FE1-87AC-16CDAF881F2F}"/>
              </a:ext>
            </a:extLst>
          </p:cNvPr>
          <p:cNvSpPr/>
          <p:nvPr/>
        </p:nvSpPr>
        <p:spPr>
          <a:xfrm>
            <a:off x="7427903" y="5758190"/>
            <a:ext cx="1077445" cy="646168"/>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srgbClr val="FFFFFF"/>
                </a:solidFill>
                <a:latin typeface="Calibri"/>
              </a:rPr>
              <a:t>Database</a:t>
            </a:r>
          </a:p>
        </p:txBody>
      </p:sp>
      <p:grpSp>
        <p:nvGrpSpPr>
          <p:cNvPr id="67" name="Group 66">
            <a:extLst>
              <a:ext uri="{FF2B5EF4-FFF2-40B4-BE49-F238E27FC236}">
                <a16:creationId xmlns:a16="http://schemas.microsoft.com/office/drawing/2014/main" id="{C85CB393-0A98-4A62-8636-4AB67283521D}"/>
              </a:ext>
            </a:extLst>
          </p:cNvPr>
          <p:cNvGrpSpPr/>
          <p:nvPr/>
        </p:nvGrpSpPr>
        <p:grpSpPr>
          <a:xfrm>
            <a:off x="-124192" y="1079732"/>
            <a:ext cx="1472339" cy="338554"/>
            <a:chOff x="-117360" y="1076231"/>
            <a:chExt cx="1472339" cy="338554"/>
          </a:xfrm>
        </p:grpSpPr>
        <p:sp>
          <p:nvSpPr>
            <p:cNvPr id="69" name="Rectangle 68">
              <a:extLst>
                <a:ext uri="{FF2B5EF4-FFF2-40B4-BE49-F238E27FC236}">
                  <a16:creationId xmlns:a16="http://schemas.microsoft.com/office/drawing/2014/main" id="{E7386A60-76AB-4639-9C7D-0C69E89C1F86}"/>
                </a:ext>
              </a:extLst>
            </p:cNvPr>
            <p:cNvSpPr/>
            <p:nvPr/>
          </p:nvSpPr>
          <p:spPr>
            <a:xfrm>
              <a:off x="0" y="1076231"/>
              <a:ext cx="1237620" cy="338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F30F0C3C-4331-40B0-971E-AFCF9E8FAA9D}"/>
                </a:ext>
              </a:extLst>
            </p:cNvPr>
            <p:cNvSpPr txBox="1"/>
            <p:nvPr/>
          </p:nvSpPr>
          <p:spPr>
            <a:xfrm>
              <a:off x="-117360" y="1076231"/>
              <a:ext cx="1472339" cy="338554"/>
            </a:xfrm>
            <a:prstGeom prst="rect">
              <a:avLst/>
            </a:prstGeom>
            <a:noFill/>
          </p:spPr>
          <p:txBody>
            <a:bodyPr wrap="square" rtlCol="0">
              <a:spAutoFit/>
            </a:bodyPr>
            <a:lstStyle/>
            <a:p>
              <a:pPr algn="ctr"/>
              <a:r>
                <a:rPr lang="en-US" sz="1600" b="1" dirty="0">
                  <a:solidFill>
                    <a:schemeClr val="bg1"/>
                  </a:solidFill>
                </a:rPr>
                <a:t>Architecture</a:t>
              </a:r>
            </a:p>
          </p:txBody>
        </p:sp>
      </p:grpSp>
      <p:sp>
        <p:nvSpPr>
          <p:cNvPr id="34" name="Rectangle 33">
            <a:extLst>
              <a:ext uri="{FF2B5EF4-FFF2-40B4-BE49-F238E27FC236}">
                <a16:creationId xmlns:a16="http://schemas.microsoft.com/office/drawing/2014/main" id="{546973FC-51DE-489E-82DA-123218E329CA}"/>
              </a:ext>
            </a:extLst>
          </p:cNvPr>
          <p:cNvSpPr/>
          <p:nvPr/>
        </p:nvSpPr>
        <p:spPr>
          <a:xfrm>
            <a:off x="6657689" y="2489104"/>
            <a:ext cx="1624665"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Mobile Application</a:t>
            </a:r>
          </a:p>
        </p:txBody>
      </p:sp>
      <p:grpSp>
        <p:nvGrpSpPr>
          <p:cNvPr id="35" name="Group 34">
            <a:extLst>
              <a:ext uri="{FF2B5EF4-FFF2-40B4-BE49-F238E27FC236}">
                <a16:creationId xmlns:a16="http://schemas.microsoft.com/office/drawing/2014/main" id="{F5F2A038-4B73-437E-A90F-220DFDCDDA77}"/>
              </a:ext>
            </a:extLst>
          </p:cNvPr>
          <p:cNvGrpSpPr/>
          <p:nvPr/>
        </p:nvGrpSpPr>
        <p:grpSpPr>
          <a:xfrm>
            <a:off x="6746222" y="1213924"/>
            <a:ext cx="1012637" cy="1288888"/>
            <a:chOff x="10251908" y="1220799"/>
            <a:chExt cx="1012637" cy="1288888"/>
          </a:xfrm>
        </p:grpSpPr>
        <p:pic>
          <p:nvPicPr>
            <p:cNvPr id="43" name="Picture 14" descr="http://www.sa-price.com/getpic.php?id=2233">
              <a:extLst>
                <a:ext uri="{FF2B5EF4-FFF2-40B4-BE49-F238E27FC236}">
                  <a16:creationId xmlns:a16="http://schemas.microsoft.com/office/drawing/2014/main" id="{49B3CC1B-0A85-486D-BEE1-14FBAE545BE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3" t="4325" r="52811"/>
            <a:stretch/>
          </p:blipFill>
          <p:spPr bwMode="auto">
            <a:xfrm>
              <a:off x="10251908" y="1220799"/>
              <a:ext cx="1012637" cy="1288888"/>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3">
              <a:extLst>
                <a:ext uri="{FF2B5EF4-FFF2-40B4-BE49-F238E27FC236}">
                  <a16:creationId xmlns:a16="http://schemas.microsoft.com/office/drawing/2014/main" id="{58015550-CE4A-49AE-97EE-8FDA06009CCA}"/>
                </a:ext>
              </a:extLst>
            </p:cNvPr>
            <p:cNvPicPr>
              <a:picLocks noChangeAspect="1"/>
            </p:cNvPicPr>
            <p:nvPr/>
          </p:nvPicPr>
          <p:blipFill rotWithShape="1">
            <a:blip r:embed="rId5"/>
            <a:srcRect l="662" t="10872" r="63353" b="5678"/>
            <a:stretch/>
          </p:blipFill>
          <p:spPr>
            <a:xfrm>
              <a:off x="10318560" y="1392885"/>
              <a:ext cx="850525" cy="969241"/>
            </a:xfrm>
            <a:prstGeom prst="rect">
              <a:avLst/>
            </a:prstGeom>
            <a:ln>
              <a:solidFill>
                <a:schemeClr val="tx1"/>
              </a:solidFill>
            </a:ln>
            <a:effectLst/>
          </p:spPr>
        </p:pic>
      </p:grpSp>
      <p:grpSp>
        <p:nvGrpSpPr>
          <p:cNvPr id="45" name="Group 44">
            <a:extLst>
              <a:ext uri="{FF2B5EF4-FFF2-40B4-BE49-F238E27FC236}">
                <a16:creationId xmlns:a16="http://schemas.microsoft.com/office/drawing/2014/main" id="{F57EEBE1-7820-4F83-BAF2-9BC5BB6748BF}"/>
              </a:ext>
            </a:extLst>
          </p:cNvPr>
          <p:cNvGrpSpPr/>
          <p:nvPr/>
        </p:nvGrpSpPr>
        <p:grpSpPr>
          <a:xfrm>
            <a:off x="7798339" y="1626600"/>
            <a:ext cx="497676" cy="830721"/>
            <a:chOff x="11355722" y="1654213"/>
            <a:chExt cx="497676" cy="830721"/>
          </a:xfrm>
        </p:grpSpPr>
        <p:pic>
          <p:nvPicPr>
            <p:cNvPr id="46" name="Picture 18" descr="http://www.everymac.com/images/other_images/iphone-6-iphone-6-plus-front.jpg">
              <a:extLst>
                <a:ext uri="{FF2B5EF4-FFF2-40B4-BE49-F238E27FC236}">
                  <a16:creationId xmlns:a16="http://schemas.microsoft.com/office/drawing/2014/main" id="{AEC8F197-B43B-4FD2-8A42-B64560B4448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015"/>
            <a:stretch/>
          </p:blipFill>
          <p:spPr bwMode="auto">
            <a:xfrm>
              <a:off x="11355722" y="1654213"/>
              <a:ext cx="497676" cy="830721"/>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48">
              <a:extLst>
                <a:ext uri="{FF2B5EF4-FFF2-40B4-BE49-F238E27FC236}">
                  <a16:creationId xmlns:a16="http://schemas.microsoft.com/office/drawing/2014/main" id="{13823794-E9CD-41CE-A5F9-6E49E94C6554}"/>
                </a:ext>
              </a:extLst>
            </p:cNvPr>
            <p:cNvPicPr>
              <a:picLocks noChangeAspect="1"/>
            </p:cNvPicPr>
            <p:nvPr/>
          </p:nvPicPr>
          <p:blipFill rotWithShape="1">
            <a:blip r:embed="rId7"/>
            <a:srcRect l="424" r="66766" b="19530"/>
            <a:stretch/>
          </p:blipFill>
          <p:spPr>
            <a:xfrm>
              <a:off x="11401010" y="1783139"/>
              <a:ext cx="415138" cy="600024"/>
            </a:xfrm>
            <a:prstGeom prst="rect">
              <a:avLst/>
            </a:prstGeom>
            <a:ln>
              <a:solidFill>
                <a:schemeClr val="tx1"/>
              </a:solidFill>
            </a:ln>
            <a:effectLst/>
          </p:spPr>
        </p:pic>
      </p:grpSp>
      <p:sp>
        <p:nvSpPr>
          <p:cNvPr id="50" name="Rounded Rectangle 116">
            <a:extLst>
              <a:ext uri="{FF2B5EF4-FFF2-40B4-BE49-F238E27FC236}">
                <a16:creationId xmlns:a16="http://schemas.microsoft.com/office/drawing/2014/main" id="{28B9E036-E671-4974-A0E8-E67DCACFECFA}"/>
              </a:ext>
            </a:extLst>
          </p:cNvPr>
          <p:cNvSpPr/>
          <p:nvPr/>
        </p:nvSpPr>
        <p:spPr>
          <a:xfrm>
            <a:off x="4084016" y="3280745"/>
            <a:ext cx="2431651" cy="1980360"/>
          </a:xfrm>
          <a:prstGeom prst="roundRect">
            <a:avLst/>
          </a:prstGeom>
          <a:solidFill>
            <a:schemeClr val="accent3">
              <a:lumMod val="60000"/>
              <a:lumOff val="4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Web Server (MVC)</a:t>
            </a:r>
          </a:p>
        </p:txBody>
      </p:sp>
      <p:sp>
        <p:nvSpPr>
          <p:cNvPr id="55" name="Freeform 117">
            <a:extLst>
              <a:ext uri="{FF2B5EF4-FFF2-40B4-BE49-F238E27FC236}">
                <a16:creationId xmlns:a16="http://schemas.microsoft.com/office/drawing/2014/main" id="{5789D173-D943-4141-948E-3C6DFA515642}"/>
              </a:ext>
            </a:extLst>
          </p:cNvPr>
          <p:cNvSpPr/>
          <p:nvPr/>
        </p:nvSpPr>
        <p:spPr>
          <a:xfrm>
            <a:off x="4172922" y="3657719"/>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View</a:t>
            </a:r>
          </a:p>
        </p:txBody>
      </p:sp>
      <p:sp>
        <p:nvSpPr>
          <p:cNvPr id="56" name="Freeform 118">
            <a:extLst>
              <a:ext uri="{FF2B5EF4-FFF2-40B4-BE49-F238E27FC236}">
                <a16:creationId xmlns:a16="http://schemas.microsoft.com/office/drawing/2014/main" id="{0C9D316F-8DED-4861-8B2E-C743E64485F0}"/>
              </a:ext>
            </a:extLst>
          </p:cNvPr>
          <p:cNvSpPr/>
          <p:nvPr/>
        </p:nvSpPr>
        <p:spPr>
          <a:xfrm>
            <a:off x="4172922" y="4179079"/>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Model</a:t>
            </a:r>
          </a:p>
        </p:txBody>
      </p:sp>
      <p:sp>
        <p:nvSpPr>
          <p:cNvPr id="57" name="Freeform 119">
            <a:extLst>
              <a:ext uri="{FF2B5EF4-FFF2-40B4-BE49-F238E27FC236}">
                <a16:creationId xmlns:a16="http://schemas.microsoft.com/office/drawing/2014/main" id="{2B5361D3-D101-4572-9C43-7D5E86B148A8}"/>
              </a:ext>
            </a:extLst>
          </p:cNvPr>
          <p:cNvSpPr/>
          <p:nvPr/>
        </p:nvSpPr>
        <p:spPr>
          <a:xfrm>
            <a:off x="4172922" y="4688155"/>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Controller</a:t>
            </a:r>
          </a:p>
        </p:txBody>
      </p:sp>
      <p:sp>
        <p:nvSpPr>
          <p:cNvPr id="58" name="Freeform 120">
            <a:extLst>
              <a:ext uri="{FF2B5EF4-FFF2-40B4-BE49-F238E27FC236}">
                <a16:creationId xmlns:a16="http://schemas.microsoft.com/office/drawing/2014/main" id="{4D92988F-C38C-4D68-B6F0-2B4A12CCB1E2}"/>
              </a:ext>
            </a:extLst>
          </p:cNvPr>
          <p:cNvSpPr/>
          <p:nvPr/>
        </p:nvSpPr>
        <p:spPr>
          <a:xfrm>
            <a:off x="5225661" y="3824963"/>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Service Layer</a:t>
            </a:r>
          </a:p>
        </p:txBody>
      </p:sp>
      <p:sp>
        <p:nvSpPr>
          <p:cNvPr id="60" name="Freeform 122">
            <a:extLst>
              <a:ext uri="{FF2B5EF4-FFF2-40B4-BE49-F238E27FC236}">
                <a16:creationId xmlns:a16="http://schemas.microsoft.com/office/drawing/2014/main" id="{E493F054-FC9D-4238-A59B-6795D6F8A8AF}"/>
              </a:ext>
            </a:extLst>
          </p:cNvPr>
          <p:cNvSpPr/>
          <p:nvPr/>
        </p:nvSpPr>
        <p:spPr>
          <a:xfrm>
            <a:off x="5251913" y="4514286"/>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Data Access Layer</a:t>
            </a:r>
          </a:p>
        </p:txBody>
      </p:sp>
      <p:cxnSp>
        <p:nvCxnSpPr>
          <p:cNvPr id="63" name="Straight Arrow Connector 62">
            <a:extLst>
              <a:ext uri="{FF2B5EF4-FFF2-40B4-BE49-F238E27FC236}">
                <a16:creationId xmlns:a16="http://schemas.microsoft.com/office/drawing/2014/main" id="{B90B11A9-7B02-44DF-B7F6-0E57B02E3524}"/>
              </a:ext>
            </a:extLst>
          </p:cNvPr>
          <p:cNvCxnSpPr>
            <a:cxnSpLocks/>
          </p:cNvCxnSpPr>
          <p:nvPr/>
        </p:nvCxnSpPr>
        <p:spPr>
          <a:xfrm flipH="1">
            <a:off x="6397276" y="3963414"/>
            <a:ext cx="662848" cy="129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Elbow Connector 126">
            <a:extLst>
              <a:ext uri="{FF2B5EF4-FFF2-40B4-BE49-F238E27FC236}">
                <a16:creationId xmlns:a16="http://schemas.microsoft.com/office/drawing/2014/main" id="{B163BEC4-00D8-4B63-A147-2D86393DE682}"/>
              </a:ext>
            </a:extLst>
          </p:cNvPr>
          <p:cNvCxnSpPr>
            <a:cxnSpLocks/>
          </p:cNvCxnSpPr>
          <p:nvPr/>
        </p:nvCxnSpPr>
        <p:spPr>
          <a:xfrm>
            <a:off x="6391691" y="4650617"/>
            <a:ext cx="1048160" cy="1527438"/>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9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 y="352956"/>
            <a:ext cx="8792809" cy="658457"/>
          </a:xfrm>
        </p:spPr>
        <p:txBody>
          <a:bodyPr>
            <a:normAutofit/>
          </a:bodyPr>
          <a:lstStyle/>
          <a:p>
            <a:pPr>
              <a:lnSpc>
                <a:spcPts val="2667"/>
              </a:lnSpc>
            </a:pPr>
            <a:r>
              <a:rPr lang="en-US" sz="2800" dirty="0">
                <a:solidFill>
                  <a:srgbClr val="000000"/>
                </a:solidFill>
              </a:rPr>
              <a:t>API Microservices Implementation For Mobile App</a:t>
            </a:r>
            <a:endParaRPr lang="en-US" sz="2400" b="0" i="1" dirty="0">
              <a:solidFill>
                <a:schemeClr val="accent4"/>
              </a:solidFill>
            </a:endParaRPr>
          </a:p>
        </p:txBody>
      </p:sp>
      <p:pic>
        <p:nvPicPr>
          <p:cNvPr id="7" name="Picture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6" y="1102433"/>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dirty="0">
              <a:solidFill>
                <a:srgbClr val="FFFFFF"/>
              </a:solidFill>
              <a:latin typeface="Calibri"/>
            </a:endParaRPr>
          </a:p>
        </p:txBody>
      </p:sp>
      <p:sp>
        <p:nvSpPr>
          <p:cNvPr id="3" name="Text Placeholder 2"/>
          <p:cNvSpPr>
            <a:spLocks noGrp="1"/>
          </p:cNvSpPr>
          <p:nvPr>
            <p:ph type="body" sz="quarter" idx="14"/>
          </p:nvPr>
        </p:nvSpPr>
        <p:spPr>
          <a:xfrm>
            <a:off x="304205" y="1772949"/>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28060" y="2261946"/>
            <a:ext cx="4493385" cy="1436291"/>
          </a:xfrm>
        </p:spPr>
        <p:txBody>
          <a:bodyPr wrap="square">
            <a:spAutoFit/>
          </a:bodyPr>
          <a:lstStyle/>
          <a:p>
            <a:pPr marL="228573" indent="-228573"/>
            <a:r>
              <a:rPr lang="en-IN" sz="1400" dirty="0"/>
              <a:t>Our client has a mobile application where users can do payments in the petrol stations using the app.</a:t>
            </a:r>
          </a:p>
          <a:p>
            <a:pPr marL="228573" indent="-228573"/>
            <a:r>
              <a:rPr lang="en-US" sz="1400" dirty="0">
                <a:solidFill>
                  <a:srgbClr val="44464B"/>
                </a:solidFill>
              </a:rPr>
              <a:t>Solution is to provide a set of API’s which will be independent of the app and works on a separate server which further handles the payment and saving the credit/debit cards.</a:t>
            </a:r>
            <a:endParaRPr lang="en-IN" sz="1400" dirty="0"/>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382298" y="4933122"/>
            <a:ext cx="4493385" cy="1208021"/>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lumMod val="20000"/>
                  <a:lumOff val="80000"/>
                </a:srgbClr>
              </a:buClr>
              <a:defRPr/>
            </a:pPr>
            <a:r>
              <a:rPr lang="en-IN" sz="1400" dirty="0">
                <a:solidFill>
                  <a:srgbClr val="FFFFFF"/>
                </a:solidFill>
              </a:rPr>
              <a:t>Finance team would be able to monitor all the transactions and can export the records.</a:t>
            </a:r>
          </a:p>
          <a:p>
            <a:pPr marL="228573" indent="-228573" defTabSz="1219110">
              <a:buClr>
                <a:srgbClr val="049159">
                  <a:lumMod val="20000"/>
                  <a:lumOff val="80000"/>
                </a:srgbClr>
              </a:buClr>
              <a:defRPr/>
            </a:pPr>
            <a:r>
              <a:rPr lang="en-IN" sz="1400" dirty="0">
                <a:solidFill>
                  <a:srgbClr val="FFFFFF"/>
                </a:solidFill>
              </a:rPr>
              <a:t>Finance team can issue refund, cancel payments accordingly. They can set the banners in the mobile app using the portal in real-time.</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6" name="Text Placeholder 2"/>
          <p:cNvSpPr txBox="1">
            <a:spLocks/>
          </p:cNvSpPr>
          <p:nvPr/>
        </p:nvSpPr>
        <p:spPr>
          <a:xfrm>
            <a:off x="5417849" y="3595164"/>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ideyaLabs SOLUTION</a:t>
            </a:r>
          </a:p>
        </p:txBody>
      </p:sp>
      <p:sp>
        <p:nvSpPr>
          <p:cNvPr id="18" name="Text Placeholder 2"/>
          <p:cNvSpPr txBox="1">
            <a:spLocks/>
          </p:cNvSpPr>
          <p:nvPr/>
        </p:nvSpPr>
        <p:spPr>
          <a:xfrm>
            <a:off x="5417849" y="5973427"/>
            <a:ext cx="4369561" cy="402751"/>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TECHNOLOGY STACK</a:t>
            </a:r>
          </a:p>
        </p:txBody>
      </p:sp>
      <p:sp>
        <p:nvSpPr>
          <p:cNvPr id="19" name="Content Placeholder 3"/>
          <p:cNvSpPr txBox="1">
            <a:spLocks/>
          </p:cNvSpPr>
          <p:nvPr/>
        </p:nvSpPr>
        <p:spPr>
          <a:xfrm>
            <a:off x="5263609" y="6315442"/>
            <a:ext cx="6934021" cy="523218"/>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buClr>
              <a:defRPr/>
            </a:pPr>
            <a:r>
              <a:rPr lang="en-IN" sz="1400" dirty="0">
                <a:solidFill>
                  <a:srgbClr val="44464B"/>
                </a:solidFill>
              </a:rPr>
              <a:t>Operating Systems – Centos, Languages –  PHP, Ubiquity, Vue Web server – Apache Tomcat, Redis, Aws.</a:t>
            </a:r>
          </a:p>
        </p:txBody>
      </p:sp>
      <p:sp>
        <p:nvSpPr>
          <p:cNvPr id="5" name="Rectangle 4"/>
          <p:cNvSpPr/>
          <p:nvPr/>
        </p:nvSpPr>
        <p:spPr>
          <a:xfrm>
            <a:off x="1224018" y="1376574"/>
            <a:ext cx="3213733" cy="308800"/>
          </a:xfrm>
          <a:prstGeom prst="rect">
            <a:avLst/>
          </a:prstGeom>
        </p:spPr>
        <p:txBody>
          <a:bodyPr wrap="square" lIns="91436" tIns="45719" rIns="91436" bIns="45719" anchor="ctr">
            <a:spAutoFit/>
          </a:bodyPr>
          <a:lstStyle/>
          <a:p>
            <a:pPr algn="just">
              <a:lnSpc>
                <a:spcPts val="1533"/>
              </a:lnSpc>
            </a:pPr>
            <a:r>
              <a:rPr lang="en-US" sz="2133" b="1" dirty="0">
                <a:solidFill>
                  <a:srgbClr val="44464B"/>
                </a:solidFill>
                <a:latin typeface="Fira Sans" pitchFamily="34" charset="0"/>
                <a:ea typeface="Fira Sans" pitchFamily="34" charset="0"/>
                <a:cs typeface="Arial" pitchFamily="34" charset="0"/>
              </a:rPr>
              <a:t>High-Tech Global Leader</a:t>
            </a:r>
          </a:p>
        </p:txBody>
      </p:sp>
      <p:pic>
        <p:nvPicPr>
          <p:cNvPr id="22" name="Picture 6">
            <a:extLst>
              <a:ext uri="{FF2B5EF4-FFF2-40B4-BE49-F238E27FC236}">
                <a16:creationId xmlns:a16="http://schemas.microsoft.com/office/drawing/2014/main" id="{C9188B40-49CC-476D-8831-BAD7B7CA9169}"/>
              </a:ext>
            </a:extLst>
          </p:cNvPr>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4441611" y="1229790"/>
            <a:ext cx="437127" cy="437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9306B0F9-0572-40BB-B522-F4D73D59627D}"/>
              </a:ext>
            </a:extLst>
          </p:cNvPr>
          <p:cNvSpPr txBox="1">
            <a:spLocks/>
          </p:cNvSpPr>
          <p:nvPr/>
        </p:nvSpPr>
        <p:spPr>
          <a:xfrm>
            <a:off x="5417849" y="1155061"/>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rPr>
              <a:t>BUSINESS PROBLEM AND SCOPE</a:t>
            </a:r>
          </a:p>
        </p:txBody>
      </p:sp>
      <p:sp>
        <p:nvSpPr>
          <p:cNvPr id="6" name="Rectangle 5">
            <a:extLst>
              <a:ext uri="{FF2B5EF4-FFF2-40B4-BE49-F238E27FC236}">
                <a16:creationId xmlns:a16="http://schemas.microsoft.com/office/drawing/2014/main" id="{9047B268-2EC1-410A-98AF-F31A85FE8582}"/>
              </a:ext>
            </a:extLst>
          </p:cNvPr>
          <p:cNvSpPr/>
          <p:nvPr/>
        </p:nvSpPr>
        <p:spPr>
          <a:xfrm>
            <a:off x="5263609" y="1448353"/>
            <a:ext cx="6700331" cy="1487587"/>
          </a:xfrm>
          <a:prstGeom prst="rect">
            <a:avLst/>
          </a:prstGeom>
        </p:spPr>
        <p:txBody>
          <a:bodyPr wrap="square">
            <a:spAutoFit/>
          </a:bodyPr>
          <a:lstStyle/>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An Independent Backend System: A simple independent microservice which can be maintained and deployed separately without depending on the mobile application.</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Separate Admin portal : A complete separate portal where admin can get the complete transaction list and handle the transactions for finance management . </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Complete migration : They require a migration of the complete microservices which can handle the huge traffic as the app moved to national level from state wide.</a:t>
            </a:r>
          </a:p>
        </p:txBody>
      </p:sp>
      <p:sp>
        <p:nvSpPr>
          <p:cNvPr id="12" name="Rectangle 11">
            <a:extLst>
              <a:ext uri="{FF2B5EF4-FFF2-40B4-BE49-F238E27FC236}">
                <a16:creationId xmlns:a16="http://schemas.microsoft.com/office/drawing/2014/main" id="{D8A63696-40C9-4177-8D16-5E254820C902}"/>
              </a:ext>
            </a:extLst>
          </p:cNvPr>
          <p:cNvSpPr/>
          <p:nvPr/>
        </p:nvSpPr>
        <p:spPr>
          <a:xfrm>
            <a:off x="5291097" y="3886996"/>
            <a:ext cx="6672843" cy="2021066"/>
          </a:xfrm>
          <a:prstGeom prst="rect">
            <a:avLst/>
          </a:prstGeom>
        </p:spPr>
        <p:txBody>
          <a:bodyPr wrap="square">
            <a:spAutoFit/>
          </a:bodyPr>
          <a:lstStyle/>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Developed API services with the best framework which can handle thousands of request every second.</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Built Microservices with Ubiquity(PHP framework).</a:t>
            </a:r>
            <a:endParaRPr lang="en-US" sz="1400" b="1" dirty="0">
              <a:solidFill>
                <a:schemeClr val="bg2"/>
              </a:solidFill>
            </a:endParaRP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Used Redis cache which further reduces the number of calls to the database.</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Designed and developed a complete front-end system (SPA) using  Vue.js which helps to get the transaction list along with user information.</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Individually Managed services easily deployable independently Individual services can be upgraded without affecting other with minimum downtime. maintaining sessions</a:t>
            </a:r>
          </a:p>
        </p:txBody>
      </p:sp>
    </p:spTree>
    <p:extLst>
      <p:ext uri="{BB962C8B-B14F-4D97-AF65-F5344CB8AC3E}">
        <p14:creationId xmlns:p14="http://schemas.microsoft.com/office/powerpoint/2010/main" val="421845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30" name="Title 13">
            <a:extLst>
              <a:ext uri="{FF2B5EF4-FFF2-40B4-BE49-F238E27FC236}">
                <a16:creationId xmlns:a16="http://schemas.microsoft.com/office/drawing/2014/main" id="{8D2B1510-3979-48D1-8697-43630CD0BD85}"/>
              </a:ext>
            </a:extLst>
          </p:cNvPr>
          <p:cNvSpPr>
            <a:spLocks noGrp="1" noChangeArrowheads="1"/>
          </p:cNvSpPr>
          <p:nvPr>
            <p:ph type="title"/>
          </p:nvPr>
        </p:nvSpPr>
        <p:spPr>
          <a:xfrm>
            <a:off x="40218" y="151999"/>
            <a:ext cx="5359685" cy="880533"/>
          </a:xfrm>
        </p:spPr>
        <p:txBody>
          <a:bodyPr>
            <a:normAutofit/>
          </a:bodyPr>
          <a:lstStyle/>
          <a:p>
            <a:pPr algn="ctr"/>
            <a:r>
              <a:rPr lang="en-US" sz="4000" dirty="0">
                <a:latin typeface="Century Gothic" panose="020B0502020202020204" pitchFamily="34" charset="0"/>
              </a:rPr>
              <a:t>ideyaLabs Org Chart </a:t>
            </a:r>
            <a:endParaRPr lang="en-US" sz="4000" dirty="0"/>
          </a:p>
        </p:txBody>
      </p:sp>
      <p:sp>
        <p:nvSpPr>
          <p:cNvPr id="5" name="TextBox 4">
            <a:extLst>
              <a:ext uri="{FF2B5EF4-FFF2-40B4-BE49-F238E27FC236}">
                <a16:creationId xmlns:a16="http://schemas.microsoft.com/office/drawing/2014/main" id="{712D81A6-D6BA-484A-A504-0DD0B1FF4F4D}"/>
              </a:ext>
            </a:extLst>
          </p:cNvPr>
          <p:cNvSpPr txBox="1"/>
          <p:nvPr/>
        </p:nvSpPr>
        <p:spPr>
          <a:xfrm>
            <a:off x="3925534" y="2167951"/>
            <a:ext cx="4340932" cy="523220"/>
          </a:xfrm>
          <a:prstGeom prst="rect">
            <a:avLst/>
          </a:prstGeom>
          <a:solidFill>
            <a:schemeClr val="accent4">
              <a:lumMod val="40000"/>
              <a:lumOff val="60000"/>
            </a:schemeClr>
          </a:solidFill>
          <a:ln>
            <a:solidFill>
              <a:srgbClr val="FFFF00"/>
            </a:solidFill>
          </a:ln>
        </p:spPr>
        <p:txBody>
          <a:bodyPr wrap="square" rtlCol="0">
            <a:spAutoFit/>
          </a:bodyPr>
          <a:lstStyle/>
          <a:p>
            <a:pPr algn="ctr"/>
            <a:r>
              <a:rPr lang="en-US" sz="2800" b="1" dirty="0"/>
              <a:t> IDC Head, COO</a:t>
            </a:r>
          </a:p>
        </p:txBody>
      </p:sp>
      <p:sp>
        <p:nvSpPr>
          <p:cNvPr id="7" name="Slide Number Placeholder 43">
            <a:extLst>
              <a:ext uri="{FF2B5EF4-FFF2-40B4-BE49-F238E27FC236}">
                <a16:creationId xmlns:a16="http://schemas.microsoft.com/office/drawing/2014/main" id="{496F2381-EFC7-7E46-A575-DB448654A527}"/>
              </a:ext>
            </a:extLst>
          </p:cNvPr>
          <p:cNvSpPr txBox="1">
            <a:spLocks/>
          </p:cNvSpPr>
          <p:nvPr/>
        </p:nvSpPr>
        <p:spPr>
          <a:xfrm>
            <a:off x="8758882" y="7579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3D60E8-EBFA-4101-B066-491F17415896}" type="slidenum">
              <a:rPr lang="en-IN" smtClean="0"/>
              <a:pPr/>
              <a:t>3</a:t>
            </a:fld>
            <a:endParaRPr lang="en-IN"/>
          </a:p>
        </p:txBody>
      </p:sp>
      <p:sp>
        <p:nvSpPr>
          <p:cNvPr id="8" name="TextBox 7">
            <a:extLst>
              <a:ext uri="{FF2B5EF4-FFF2-40B4-BE49-F238E27FC236}">
                <a16:creationId xmlns:a16="http://schemas.microsoft.com/office/drawing/2014/main" id="{1305F1AE-87A3-6047-898C-CAF350D77CD4}"/>
              </a:ext>
            </a:extLst>
          </p:cNvPr>
          <p:cNvSpPr txBox="1"/>
          <p:nvPr/>
        </p:nvSpPr>
        <p:spPr>
          <a:xfrm>
            <a:off x="443113" y="7732069"/>
            <a:ext cx="2603598"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hlinkClick r:id="rId3"/>
              </a:rPr>
              <a:t>www.ideyaLabs.com</a:t>
            </a:r>
            <a:r>
              <a:rPr lang="en-US" dirty="0">
                <a:latin typeface="Poppins" panose="00000500000000000000" pitchFamily="2" charset="0"/>
                <a:cs typeface="Poppins" panose="00000500000000000000" pitchFamily="2" charset="0"/>
              </a:rPr>
              <a:t> </a:t>
            </a:r>
            <a:endParaRPr lang="en-IN" dirty="0">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1ADB329E-397B-974F-A00C-EAB80222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52" y="7798064"/>
            <a:ext cx="266761" cy="266761"/>
          </a:xfrm>
          <a:prstGeom prst="rect">
            <a:avLst/>
          </a:prstGeom>
        </p:spPr>
      </p:pic>
      <p:sp>
        <p:nvSpPr>
          <p:cNvPr id="10" name="TextBox 9">
            <a:extLst>
              <a:ext uri="{FF2B5EF4-FFF2-40B4-BE49-F238E27FC236}">
                <a16:creationId xmlns:a16="http://schemas.microsoft.com/office/drawing/2014/main" id="{6348216D-0AAA-F949-B5B8-B16F35BB1068}"/>
              </a:ext>
            </a:extLst>
          </p:cNvPr>
          <p:cNvSpPr txBox="1"/>
          <p:nvPr/>
        </p:nvSpPr>
        <p:spPr>
          <a:xfrm>
            <a:off x="40218" y="3035567"/>
            <a:ext cx="1544129" cy="400110"/>
          </a:xfrm>
          <a:prstGeom prst="rect">
            <a:avLst/>
          </a:prstGeom>
          <a:solidFill>
            <a:schemeClr val="bg1">
              <a:lumMod val="85000"/>
            </a:schemeClr>
          </a:solidFill>
          <a:ln>
            <a:solidFill>
              <a:srgbClr val="FFFF00"/>
            </a:solidFill>
          </a:ln>
        </p:spPr>
        <p:txBody>
          <a:bodyPr wrap="square" rtlCol="0">
            <a:spAutoFit/>
          </a:bodyPr>
          <a:lstStyle/>
          <a:p>
            <a:pPr algn="ctr"/>
            <a:r>
              <a:rPr lang="en-US" sz="2000" dirty="0"/>
              <a:t>BU HEADs </a:t>
            </a:r>
          </a:p>
        </p:txBody>
      </p:sp>
      <p:sp>
        <p:nvSpPr>
          <p:cNvPr id="11" name="TextBox 10">
            <a:extLst>
              <a:ext uri="{FF2B5EF4-FFF2-40B4-BE49-F238E27FC236}">
                <a16:creationId xmlns:a16="http://schemas.microsoft.com/office/drawing/2014/main" id="{813D3C06-5399-E74A-9F0F-E635713955E9}"/>
              </a:ext>
            </a:extLst>
          </p:cNvPr>
          <p:cNvSpPr txBox="1"/>
          <p:nvPr/>
        </p:nvSpPr>
        <p:spPr>
          <a:xfrm>
            <a:off x="77281" y="4293184"/>
            <a:ext cx="1544129" cy="707886"/>
          </a:xfrm>
          <a:prstGeom prst="rect">
            <a:avLst/>
          </a:prstGeom>
          <a:solidFill>
            <a:schemeClr val="bg1">
              <a:lumMod val="85000"/>
            </a:schemeClr>
          </a:solidFill>
          <a:ln>
            <a:solidFill>
              <a:srgbClr val="FFFF00"/>
            </a:solidFill>
          </a:ln>
        </p:spPr>
        <p:txBody>
          <a:bodyPr wrap="square" rtlCol="0">
            <a:spAutoFit/>
          </a:bodyPr>
          <a:lstStyle/>
          <a:p>
            <a:pPr algn="ctr"/>
            <a:r>
              <a:rPr lang="en-US" sz="2000" dirty="0"/>
              <a:t>Head Operations</a:t>
            </a:r>
          </a:p>
        </p:txBody>
      </p:sp>
      <p:sp>
        <p:nvSpPr>
          <p:cNvPr id="12" name="TextBox 11">
            <a:extLst>
              <a:ext uri="{FF2B5EF4-FFF2-40B4-BE49-F238E27FC236}">
                <a16:creationId xmlns:a16="http://schemas.microsoft.com/office/drawing/2014/main" id="{A291A72C-1574-3B4C-AF44-DB201D289016}"/>
              </a:ext>
            </a:extLst>
          </p:cNvPr>
          <p:cNvSpPr txBox="1"/>
          <p:nvPr/>
        </p:nvSpPr>
        <p:spPr>
          <a:xfrm>
            <a:off x="3529604" y="3035567"/>
            <a:ext cx="1544129" cy="400110"/>
          </a:xfrm>
          <a:prstGeom prst="rect">
            <a:avLst/>
          </a:prstGeom>
          <a:solidFill>
            <a:schemeClr val="accent3">
              <a:lumMod val="60000"/>
              <a:lumOff val="40000"/>
            </a:schemeClr>
          </a:solidFill>
          <a:ln>
            <a:solidFill>
              <a:srgbClr val="FFFF00"/>
            </a:solidFill>
          </a:ln>
        </p:spPr>
        <p:txBody>
          <a:bodyPr wrap="square" rtlCol="0">
            <a:spAutoFit/>
          </a:bodyPr>
          <a:lstStyle/>
          <a:p>
            <a:pPr algn="ctr"/>
            <a:r>
              <a:rPr lang="en-US" sz="2000" dirty="0"/>
              <a:t>QA - BU</a:t>
            </a:r>
          </a:p>
        </p:txBody>
      </p:sp>
      <p:sp>
        <p:nvSpPr>
          <p:cNvPr id="13" name="TextBox 12">
            <a:extLst>
              <a:ext uri="{FF2B5EF4-FFF2-40B4-BE49-F238E27FC236}">
                <a16:creationId xmlns:a16="http://schemas.microsoft.com/office/drawing/2014/main" id="{822A4B3F-AAF3-5E40-AB38-041D53CABACB}"/>
              </a:ext>
            </a:extLst>
          </p:cNvPr>
          <p:cNvSpPr txBox="1"/>
          <p:nvPr/>
        </p:nvSpPr>
        <p:spPr>
          <a:xfrm>
            <a:off x="5221046" y="3035567"/>
            <a:ext cx="1544129" cy="400110"/>
          </a:xfrm>
          <a:prstGeom prst="rect">
            <a:avLst/>
          </a:prstGeom>
          <a:solidFill>
            <a:schemeClr val="tx2">
              <a:lumMod val="40000"/>
              <a:lumOff val="60000"/>
            </a:schemeClr>
          </a:solidFill>
          <a:ln>
            <a:solidFill>
              <a:srgbClr val="FFFF00"/>
            </a:solidFill>
          </a:ln>
        </p:spPr>
        <p:txBody>
          <a:bodyPr wrap="square" rtlCol="0">
            <a:spAutoFit/>
          </a:bodyPr>
          <a:lstStyle/>
          <a:p>
            <a:pPr algn="ctr"/>
            <a:r>
              <a:rPr lang="en-US" sz="2000" dirty="0"/>
              <a:t>BFSI -BU</a:t>
            </a:r>
          </a:p>
        </p:txBody>
      </p:sp>
      <p:sp>
        <p:nvSpPr>
          <p:cNvPr id="14" name="TextBox 13">
            <a:extLst>
              <a:ext uri="{FF2B5EF4-FFF2-40B4-BE49-F238E27FC236}">
                <a16:creationId xmlns:a16="http://schemas.microsoft.com/office/drawing/2014/main" id="{56B7EDEB-BDE5-084A-8019-0CA3376FC974}"/>
              </a:ext>
            </a:extLst>
          </p:cNvPr>
          <p:cNvSpPr txBox="1"/>
          <p:nvPr/>
        </p:nvSpPr>
        <p:spPr>
          <a:xfrm>
            <a:off x="6920504" y="3035567"/>
            <a:ext cx="1544129" cy="400110"/>
          </a:xfrm>
          <a:prstGeom prst="rect">
            <a:avLst/>
          </a:prstGeom>
          <a:solidFill>
            <a:schemeClr val="bg1">
              <a:lumMod val="75000"/>
            </a:schemeClr>
          </a:solidFill>
          <a:ln>
            <a:solidFill>
              <a:srgbClr val="FFFF00"/>
            </a:solidFill>
          </a:ln>
        </p:spPr>
        <p:txBody>
          <a:bodyPr wrap="square" rtlCol="0">
            <a:spAutoFit/>
          </a:bodyPr>
          <a:lstStyle/>
          <a:p>
            <a:pPr algn="ctr"/>
            <a:r>
              <a:rPr lang="en-US" sz="2000" dirty="0"/>
              <a:t>5G - BU</a:t>
            </a:r>
          </a:p>
        </p:txBody>
      </p:sp>
      <p:sp>
        <p:nvSpPr>
          <p:cNvPr id="15" name="TextBox 14">
            <a:extLst>
              <a:ext uri="{FF2B5EF4-FFF2-40B4-BE49-F238E27FC236}">
                <a16:creationId xmlns:a16="http://schemas.microsoft.com/office/drawing/2014/main" id="{E125043C-6339-7D4E-9DF7-7820DBAB0C2A}"/>
              </a:ext>
            </a:extLst>
          </p:cNvPr>
          <p:cNvSpPr txBox="1"/>
          <p:nvPr/>
        </p:nvSpPr>
        <p:spPr>
          <a:xfrm>
            <a:off x="8540343" y="3035567"/>
            <a:ext cx="1544129" cy="400110"/>
          </a:xfrm>
          <a:prstGeom prst="rect">
            <a:avLst/>
          </a:prstGeom>
          <a:solidFill>
            <a:schemeClr val="accent5"/>
          </a:solidFill>
          <a:ln>
            <a:solidFill>
              <a:srgbClr val="FFFF00"/>
            </a:solidFill>
          </a:ln>
        </p:spPr>
        <p:txBody>
          <a:bodyPr wrap="square" rtlCol="0">
            <a:spAutoFit/>
          </a:bodyPr>
          <a:lstStyle/>
          <a:p>
            <a:pPr algn="ctr"/>
            <a:r>
              <a:rPr lang="en-US" sz="2000" dirty="0"/>
              <a:t>IOT - BU</a:t>
            </a:r>
          </a:p>
        </p:txBody>
      </p:sp>
      <p:sp>
        <p:nvSpPr>
          <p:cNvPr id="30" name="TextBox 29">
            <a:extLst>
              <a:ext uri="{FF2B5EF4-FFF2-40B4-BE49-F238E27FC236}">
                <a16:creationId xmlns:a16="http://schemas.microsoft.com/office/drawing/2014/main" id="{6030CEB5-D142-6D47-822E-D229F12E218C}"/>
              </a:ext>
            </a:extLst>
          </p:cNvPr>
          <p:cNvSpPr txBox="1"/>
          <p:nvPr/>
        </p:nvSpPr>
        <p:spPr>
          <a:xfrm>
            <a:off x="10130482" y="3035567"/>
            <a:ext cx="1888396" cy="400110"/>
          </a:xfrm>
          <a:prstGeom prst="rect">
            <a:avLst/>
          </a:prstGeom>
          <a:solidFill>
            <a:schemeClr val="tx2">
              <a:lumMod val="20000"/>
              <a:lumOff val="80000"/>
            </a:schemeClr>
          </a:solidFill>
          <a:ln>
            <a:solidFill>
              <a:srgbClr val="FFFF00"/>
            </a:solidFill>
          </a:ln>
        </p:spPr>
        <p:txBody>
          <a:bodyPr wrap="square" rtlCol="0">
            <a:spAutoFit/>
          </a:bodyPr>
          <a:lstStyle/>
          <a:p>
            <a:pPr algn="ctr"/>
            <a:r>
              <a:rPr lang="en-US" sz="2000" dirty="0"/>
              <a:t>Cloud- BU </a:t>
            </a:r>
          </a:p>
        </p:txBody>
      </p:sp>
      <p:sp>
        <p:nvSpPr>
          <p:cNvPr id="42" name="TextBox 41">
            <a:extLst>
              <a:ext uri="{FF2B5EF4-FFF2-40B4-BE49-F238E27FC236}">
                <a16:creationId xmlns:a16="http://schemas.microsoft.com/office/drawing/2014/main" id="{A48B225D-A38D-5D45-A9A1-1BC2F3E86457}"/>
              </a:ext>
            </a:extLst>
          </p:cNvPr>
          <p:cNvSpPr txBox="1"/>
          <p:nvPr/>
        </p:nvSpPr>
        <p:spPr>
          <a:xfrm>
            <a:off x="3925534" y="1144885"/>
            <a:ext cx="4340932" cy="523220"/>
          </a:xfrm>
          <a:prstGeom prst="rect">
            <a:avLst/>
          </a:prstGeom>
          <a:solidFill>
            <a:schemeClr val="bg1">
              <a:lumMod val="85000"/>
            </a:schemeClr>
          </a:solidFill>
          <a:ln>
            <a:solidFill>
              <a:srgbClr val="FFFF00"/>
            </a:solidFill>
          </a:ln>
        </p:spPr>
        <p:txBody>
          <a:bodyPr wrap="square" rtlCol="0">
            <a:spAutoFit/>
          </a:bodyPr>
          <a:lstStyle/>
          <a:p>
            <a:pPr algn="ctr"/>
            <a:r>
              <a:rPr lang="en-US" sz="2800" b="1" dirty="0"/>
              <a:t>Prasad S: CEO, President</a:t>
            </a:r>
          </a:p>
        </p:txBody>
      </p:sp>
      <p:sp>
        <p:nvSpPr>
          <p:cNvPr id="43" name="TextBox 42">
            <a:extLst>
              <a:ext uri="{FF2B5EF4-FFF2-40B4-BE49-F238E27FC236}">
                <a16:creationId xmlns:a16="http://schemas.microsoft.com/office/drawing/2014/main" id="{005A4C31-4084-2F4D-BCBC-3E68D90FB921}"/>
              </a:ext>
            </a:extLst>
          </p:cNvPr>
          <p:cNvSpPr txBox="1"/>
          <p:nvPr/>
        </p:nvSpPr>
        <p:spPr>
          <a:xfrm>
            <a:off x="1838162" y="3035567"/>
            <a:ext cx="1544129" cy="400110"/>
          </a:xfrm>
          <a:prstGeom prst="rect">
            <a:avLst/>
          </a:prstGeom>
          <a:solidFill>
            <a:schemeClr val="accent2">
              <a:lumMod val="20000"/>
              <a:lumOff val="80000"/>
            </a:schemeClr>
          </a:solidFill>
          <a:ln>
            <a:solidFill>
              <a:srgbClr val="FFFF00"/>
            </a:solidFill>
          </a:ln>
        </p:spPr>
        <p:txBody>
          <a:bodyPr wrap="square" rtlCol="0">
            <a:spAutoFit/>
          </a:bodyPr>
          <a:lstStyle/>
          <a:p>
            <a:pPr algn="ctr"/>
            <a:r>
              <a:rPr lang="en-US" sz="2000" dirty="0"/>
              <a:t>OTT - Media</a:t>
            </a:r>
          </a:p>
        </p:txBody>
      </p:sp>
      <p:sp>
        <p:nvSpPr>
          <p:cNvPr id="44" name="TextBox 43">
            <a:extLst>
              <a:ext uri="{FF2B5EF4-FFF2-40B4-BE49-F238E27FC236}">
                <a16:creationId xmlns:a16="http://schemas.microsoft.com/office/drawing/2014/main" id="{52BD6620-C7BE-6D48-B74B-F93BD96EF893}"/>
              </a:ext>
            </a:extLst>
          </p:cNvPr>
          <p:cNvSpPr txBox="1"/>
          <p:nvPr/>
        </p:nvSpPr>
        <p:spPr>
          <a:xfrm>
            <a:off x="5235332" y="4540663"/>
            <a:ext cx="1544129" cy="400110"/>
          </a:xfrm>
          <a:prstGeom prst="rect">
            <a:avLst/>
          </a:prstGeom>
          <a:solidFill>
            <a:schemeClr val="tx2">
              <a:lumMod val="40000"/>
              <a:lumOff val="60000"/>
            </a:schemeClr>
          </a:solidFill>
          <a:ln>
            <a:solidFill>
              <a:srgbClr val="FFFF00"/>
            </a:solidFill>
          </a:ln>
        </p:spPr>
        <p:txBody>
          <a:bodyPr wrap="square" rtlCol="0">
            <a:spAutoFit/>
          </a:bodyPr>
          <a:lstStyle/>
          <a:p>
            <a:pPr algn="ctr"/>
            <a:r>
              <a:rPr lang="en-US" sz="2000" dirty="0"/>
              <a:t>Blockchain </a:t>
            </a:r>
          </a:p>
        </p:txBody>
      </p:sp>
      <p:sp>
        <p:nvSpPr>
          <p:cNvPr id="45" name="TextBox 44">
            <a:extLst>
              <a:ext uri="{FF2B5EF4-FFF2-40B4-BE49-F238E27FC236}">
                <a16:creationId xmlns:a16="http://schemas.microsoft.com/office/drawing/2014/main" id="{601486D8-203C-2F4B-ABA5-B48833570393}"/>
              </a:ext>
            </a:extLst>
          </p:cNvPr>
          <p:cNvSpPr txBox="1"/>
          <p:nvPr/>
        </p:nvSpPr>
        <p:spPr>
          <a:xfrm>
            <a:off x="5235333" y="3720494"/>
            <a:ext cx="1544129" cy="400110"/>
          </a:xfrm>
          <a:prstGeom prst="rect">
            <a:avLst/>
          </a:prstGeom>
          <a:solidFill>
            <a:schemeClr val="tx2">
              <a:lumMod val="40000"/>
              <a:lumOff val="60000"/>
            </a:schemeClr>
          </a:solidFill>
          <a:ln>
            <a:solidFill>
              <a:srgbClr val="FFFF00"/>
            </a:solidFill>
          </a:ln>
        </p:spPr>
        <p:txBody>
          <a:bodyPr wrap="square" rtlCol="0">
            <a:spAutoFit/>
          </a:bodyPr>
          <a:lstStyle/>
          <a:p>
            <a:pPr algn="ctr"/>
            <a:r>
              <a:rPr lang="en-US" sz="2000" dirty="0"/>
              <a:t>Core Banking</a:t>
            </a:r>
          </a:p>
        </p:txBody>
      </p:sp>
      <p:sp>
        <p:nvSpPr>
          <p:cNvPr id="46" name="TextBox 45">
            <a:extLst>
              <a:ext uri="{FF2B5EF4-FFF2-40B4-BE49-F238E27FC236}">
                <a16:creationId xmlns:a16="http://schemas.microsoft.com/office/drawing/2014/main" id="{7E52B144-DFA4-A446-AF0A-10AF62CE5F8F}"/>
              </a:ext>
            </a:extLst>
          </p:cNvPr>
          <p:cNvSpPr txBox="1"/>
          <p:nvPr/>
        </p:nvSpPr>
        <p:spPr>
          <a:xfrm>
            <a:off x="3567703" y="4540663"/>
            <a:ext cx="1544129" cy="400110"/>
          </a:xfrm>
          <a:prstGeom prst="rect">
            <a:avLst/>
          </a:prstGeom>
          <a:solidFill>
            <a:schemeClr val="accent3">
              <a:lumMod val="60000"/>
              <a:lumOff val="40000"/>
            </a:schemeClr>
          </a:solidFill>
          <a:ln>
            <a:solidFill>
              <a:srgbClr val="FFFF00"/>
            </a:solidFill>
          </a:ln>
        </p:spPr>
        <p:txBody>
          <a:bodyPr wrap="square" rtlCol="0">
            <a:spAutoFit/>
          </a:bodyPr>
          <a:lstStyle/>
          <a:p>
            <a:pPr algn="ctr"/>
            <a:r>
              <a:rPr lang="en-US" sz="2000" dirty="0"/>
              <a:t>BFSI -QA</a:t>
            </a:r>
          </a:p>
        </p:txBody>
      </p:sp>
      <p:sp>
        <p:nvSpPr>
          <p:cNvPr id="47" name="TextBox 46">
            <a:extLst>
              <a:ext uri="{FF2B5EF4-FFF2-40B4-BE49-F238E27FC236}">
                <a16:creationId xmlns:a16="http://schemas.microsoft.com/office/drawing/2014/main" id="{C59AC347-9B8C-A841-8193-04A24AF42F16}"/>
              </a:ext>
            </a:extLst>
          </p:cNvPr>
          <p:cNvSpPr txBox="1"/>
          <p:nvPr/>
        </p:nvSpPr>
        <p:spPr>
          <a:xfrm>
            <a:off x="3567704" y="3720494"/>
            <a:ext cx="1544129" cy="400110"/>
          </a:xfrm>
          <a:prstGeom prst="rect">
            <a:avLst/>
          </a:prstGeom>
          <a:solidFill>
            <a:schemeClr val="accent3">
              <a:lumMod val="60000"/>
              <a:lumOff val="40000"/>
            </a:schemeClr>
          </a:solidFill>
          <a:ln>
            <a:solidFill>
              <a:srgbClr val="FFFF00"/>
            </a:solidFill>
          </a:ln>
        </p:spPr>
        <p:txBody>
          <a:bodyPr wrap="square" rtlCol="0">
            <a:spAutoFit/>
          </a:bodyPr>
          <a:lstStyle/>
          <a:p>
            <a:pPr algn="ctr"/>
            <a:r>
              <a:rPr lang="en-US" sz="2000" dirty="0"/>
              <a:t>AI -QA</a:t>
            </a:r>
          </a:p>
        </p:txBody>
      </p:sp>
      <p:sp>
        <p:nvSpPr>
          <p:cNvPr id="48" name="TextBox 47">
            <a:extLst>
              <a:ext uri="{FF2B5EF4-FFF2-40B4-BE49-F238E27FC236}">
                <a16:creationId xmlns:a16="http://schemas.microsoft.com/office/drawing/2014/main" id="{AE4D8064-CF7B-DE49-BDAF-74E3DE432E39}"/>
              </a:ext>
            </a:extLst>
          </p:cNvPr>
          <p:cNvSpPr txBox="1"/>
          <p:nvPr/>
        </p:nvSpPr>
        <p:spPr>
          <a:xfrm>
            <a:off x="1838161" y="4577370"/>
            <a:ext cx="1544129" cy="400110"/>
          </a:xfrm>
          <a:prstGeom prst="rect">
            <a:avLst/>
          </a:prstGeom>
          <a:solidFill>
            <a:schemeClr val="accent2">
              <a:lumMod val="20000"/>
              <a:lumOff val="80000"/>
            </a:schemeClr>
          </a:solidFill>
          <a:ln>
            <a:solidFill>
              <a:srgbClr val="FFFF00"/>
            </a:solidFill>
          </a:ln>
        </p:spPr>
        <p:txBody>
          <a:bodyPr wrap="square" rtlCol="0">
            <a:spAutoFit/>
          </a:bodyPr>
          <a:lstStyle/>
          <a:p>
            <a:pPr algn="ctr"/>
            <a:r>
              <a:rPr lang="en-US" sz="2000" dirty="0"/>
              <a:t>OTT - Europe</a:t>
            </a:r>
          </a:p>
        </p:txBody>
      </p:sp>
      <p:sp>
        <p:nvSpPr>
          <p:cNvPr id="49" name="TextBox 48">
            <a:extLst>
              <a:ext uri="{FF2B5EF4-FFF2-40B4-BE49-F238E27FC236}">
                <a16:creationId xmlns:a16="http://schemas.microsoft.com/office/drawing/2014/main" id="{ECAD87ED-95E5-2B43-BB94-E3825236E4A7}"/>
              </a:ext>
            </a:extLst>
          </p:cNvPr>
          <p:cNvSpPr txBox="1"/>
          <p:nvPr/>
        </p:nvSpPr>
        <p:spPr>
          <a:xfrm>
            <a:off x="1838162" y="3757201"/>
            <a:ext cx="1544129" cy="400110"/>
          </a:xfrm>
          <a:prstGeom prst="rect">
            <a:avLst/>
          </a:prstGeom>
          <a:solidFill>
            <a:schemeClr val="accent2">
              <a:lumMod val="20000"/>
              <a:lumOff val="80000"/>
            </a:schemeClr>
          </a:solidFill>
          <a:ln>
            <a:solidFill>
              <a:srgbClr val="FFFF00"/>
            </a:solidFill>
          </a:ln>
        </p:spPr>
        <p:txBody>
          <a:bodyPr wrap="square" rtlCol="0">
            <a:spAutoFit/>
          </a:bodyPr>
          <a:lstStyle/>
          <a:p>
            <a:pPr algn="ctr"/>
            <a:r>
              <a:rPr lang="en-US" sz="2000" dirty="0"/>
              <a:t>OTT - NA</a:t>
            </a:r>
          </a:p>
        </p:txBody>
      </p:sp>
      <p:sp>
        <p:nvSpPr>
          <p:cNvPr id="50" name="TextBox 49">
            <a:extLst>
              <a:ext uri="{FF2B5EF4-FFF2-40B4-BE49-F238E27FC236}">
                <a16:creationId xmlns:a16="http://schemas.microsoft.com/office/drawing/2014/main" id="{460498B2-F5EB-A54D-80C6-305451BFB036}"/>
              </a:ext>
            </a:extLst>
          </p:cNvPr>
          <p:cNvSpPr txBox="1"/>
          <p:nvPr/>
        </p:nvSpPr>
        <p:spPr>
          <a:xfrm>
            <a:off x="8540342" y="4577370"/>
            <a:ext cx="1544129" cy="400110"/>
          </a:xfrm>
          <a:prstGeom prst="rect">
            <a:avLst/>
          </a:prstGeom>
          <a:solidFill>
            <a:schemeClr val="accent5"/>
          </a:solidFill>
          <a:ln>
            <a:solidFill>
              <a:srgbClr val="FFFF00"/>
            </a:solidFill>
          </a:ln>
        </p:spPr>
        <p:txBody>
          <a:bodyPr wrap="square" rtlCol="0">
            <a:spAutoFit/>
          </a:bodyPr>
          <a:lstStyle/>
          <a:p>
            <a:pPr algn="ctr"/>
            <a:r>
              <a:rPr lang="en-US" sz="2000" dirty="0"/>
              <a:t>Industry 4 </a:t>
            </a:r>
          </a:p>
        </p:txBody>
      </p:sp>
      <p:sp>
        <p:nvSpPr>
          <p:cNvPr id="51" name="TextBox 50">
            <a:extLst>
              <a:ext uri="{FF2B5EF4-FFF2-40B4-BE49-F238E27FC236}">
                <a16:creationId xmlns:a16="http://schemas.microsoft.com/office/drawing/2014/main" id="{C99B869A-039F-5C4E-ABBF-26C7A05FE77C}"/>
              </a:ext>
            </a:extLst>
          </p:cNvPr>
          <p:cNvSpPr txBox="1"/>
          <p:nvPr/>
        </p:nvSpPr>
        <p:spPr>
          <a:xfrm>
            <a:off x="8540343" y="3757201"/>
            <a:ext cx="1544129" cy="400110"/>
          </a:xfrm>
          <a:prstGeom prst="rect">
            <a:avLst/>
          </a:prstGeom>
          <a:solidFill>
            <a:schemeClr val="accent5"/>
          </a:solidFill>
          <a:ln>
            <a:solidFill>
              <a:srgbClr val="FFFF00"/>
            </a:solidFill>
          </a:ln>
        </p:spPr>
        <p:txBody>
          <a:bodyPr wrap="square" rtlCol="0">
            <a:spAutoFit/>
          </a:bodyPr>
          <a:lstStyle/>
          <a:p>
            <a:pPr algn="ctr"/>
            <a:r>
              <a:rPr lang="en-US" sz="2000" dirty="0"/>
              <a:t>Smart City</a:t>
            </a:r>
          </a:p>
        </p:txBody>
      </p:sp>
      <p:sp>
        <p:nvSpPr>
          <p:cNvPr id="52" name="TextBox 51">
            <a:extLst>
              <a:ext uri="{FF2B5EF4-FFF2-40B4-BE49-F238E27FC236}">
                <a16:creationId xmlns:a16="http://schemas.microsoft.com/office/drawing/2014/main" id="{25A448F5-F964-E942-9D12-0BF3D6A2A61A}"/>
              </a:ext>
            </a:extLst>
          </p:cNvPr>
          <p:cNvSpPr txBox="1"/>
          <p:nvPr/>
        </p:nvSpPr>
        <p:spPr>
          <a:xfrm>
            <a:off x="6920504" y="4617035"/>
            <a:ext cx="1544129" cy="400110"/>
          </a:xfrm>
          <a:prstGeom prst="rect">
            <a:avLst/>
          </a:prstGeom>
          <a:solidFill>
            <a:schemeClr val="bg1">
              <a:lumMod val="75000"/>
            </a:schemeClr>
          </a:solidFill>
          <a:ln>
            <a:solidFill>
              <a:srgbClr val="FFFF00"/>
            </a:solidFill>
          </a:ln>
        </p:spPr>
        <p:txBody>
          <a:bodyPr wrap="square" rtlCol="0">
            <a:spAutoFit/>
          </a:bodyPr>
          <a:lstStyle/>
          <a:p>
            <a:pPr algn="ctr"/>
            <a:r>
              <a:rPr lang="en-US" sz="2000" dirty="0"/>
              <a:t>Smart City</a:t>
            </a:r>
          </a:p>
        </p:txBody>
      </p:sp>
      <p:sp>
        <p:nvSpPr>
          <p:cNvPr id="53" name="TextBox 52">
            <a:extLst>
              <a:ext uri="{FF2B5EF4-FFF2-40B4-BE49-F238E27FC236}">
                <a16:creationId xmlns:a16="http://schemas.microsoft.com/office/drawing/2014/main" id="{675E4432-986C-1D48-A17C-DE55D403AB50}"/>
              </a:ext>
            </a:extLst>
          </p:cNvPr>
          <p:cNvSpPr txBox="1"/>
          <p:nvPr/>
        </p:nvSpPr>
        <p:spPr>
          <a:xfrm>
            <a:off x="6920505" y="3796866"/>
            <a:ext cx="1544129" cy="400110"/>
          </a:xfrm>
          <a:prstGeom prst="rect">
            <a:avLst/>
          </a:prstGeom>
          <a:solidFill>
            <a:schemeClr val="bg1">
              <a:lumMod val="75000"/>
            </a:schemeClr>
          </a:solidFill>
          <a:ln>
            <a:solidFill>
              <a:srgbClr val="FFFF00"/>
            </a:solidFill>
          </a:ln>
        </p:spPr>
        <p:txBody>
          <a:bodyPr wrap="square" rtlCol="0">
            <a:spAutoFit/>
          </a:bodyPr>
          <a:lstStyle/>
          <a:p>
            <a:pPr algn="ctr"/>
            <a:r>
              <a:rPr lang="en-US" sz="2000" dirty="0"/>
              <a:t>Wireless </a:t>
            </a:r>
          </a:p>
        </p:txBody>
      </p:sp>
      <p:sp>
        <p:nvSpPr>
          <p:cNvPr id="54" name="TextBox 53">
            <a:extLst>
              <a:ext uri="{FF2B5EF4-FFF2-40B4-BE49-F238E27FC236}">
                <a16:creationId xmlns:a16="http://schemas.microsoft.com/office/drawing/2014/main" id="{A61BD266-FC72-8A47-8522-21F02B085398}"/>
              </a:ext>
            </a:extLst>
          </p:cNvPr>
          <p:cNvSpPr txBox="1"/>
          <p:nvPr/>
        </p:nvSpPr>
        <p:spPr>
          <a:xfrm>
            <a:off x="10301222" y="4547601"/>
            <a:ext cx="1544129" cy="400110"/>
          </a:xfrm>
          <a:prstGeom prst="rect">
            <a:avLst/>
          </a:prstGeom>
          <a:solidFill>
            <a:schemeClr val="tx2">
              <a:lumMod val="20000"/>
              <a:lumOff val="80000"/>
            </a:schemeClr>
          </a:solidFill>
          <a:ln>
            <a:solidFill>
              <a:srgbClr val="FFFF00"/>
            </a:solidFill>
          </a:ln>
        </p:spPr>
        <p:txBody>
          <a:bodyPr wrap="square" rtlCol="0">
            <a:spAutoFit/>
          </a:bodyPr>
          <a:lstStyle/>
          <a:p>
            <a:pPr algn="ctr"/>
            <a:r>
              <a:rPr lang="en-US" sz="2000" dirty="0"/>
              <a:t>Security</a:t>
            </a:r>
          </a:p>
        </p:txBody>
      </p:sp>
      <p:sp>
        <p:nvSpPr>
          <p:cNvPr id="55" name="TextBox 54">
            <a:extLst>
              <a:ext uri="{FF2B5EF4-FFF2-40B4-BE49-F238E27FC236}">
                <a16:creationId xmlns:a16="http://schemas.microsoft.com/office/drawing/2014/main" id="{D743C652-A921-DE49-B438-94894BC958D3}"/>
              </a:ext>
            </a:extLst>
          </p:cNvPr>
          <p:cNvSpPr txBox="1"/>
          <p:nvPr/>
        </p:nvSpPr>
        <p:spPr>
          <a:xfrm>
            <a:off x="10301223" y="3727432"/>
            <a:ext cx="1544129" cy="400110"/>
          </a:xfrm>
          <a:prstGeom prst="rect">
            <a:avLst/>
          </a:prstGeom>
          <a:solidFill>
            <a:schemeClr val="tx2">
              <a:lumMod val="20000"/>
              <a:lumOff val="80000"/>
            </a:schemeClr>
          </a:solidFill>
          <a:ln>
            <a:solidFill>
              <a:srgbClr val="FFFF00"/>
            </a:solidFill>
          </a:ln>
        </p:spPr>
        <p:txBody>
          <a:bodyPr wrap="square" rtlCol="0">
            <a:spAutoFit/>
          </a:bodyPr>
          <a:lstStyle/>
          <a:p>
            <a:pPr algn="ctr"/>
            <a:r>
              <a:rPr lang="en-US" sz="2000" dirty="0"/>
              <a:t>AWS, Azure</a:t>
            </a:r>
          </a:p>
        </p:txBody>
      </p:sp>
      <p:sp>
        <p:nvSpPr>
          <p:cNvPr id="3" name="TextBox 2">
            <a:extLst>
              <a:ext uri="{FF2B5EF4-FFF2-40B4-BE49-F238E27FC236}">
                <a16:creationId xmlns:a16="http://schemas.microsoft.com/office/drawing/2014/main" id="{2A86DBF7-3219-D244-8CB2-B7CD245021FD}"/>
              </a:ext>
            </a:extLst>
          </p:cNvPr>
          <p:cNvSpPr txBox="1"/>
          <p:nvPr/>
        </p:nvSpPr>
        <p:spPr>
          <a:xfrm>
            <a:off x="40218" y="5088229"/>
            <a:ext cx="3567703" cy="1477328"/>
          </a:xfrm>
          <a:prstGeom prst="rect">
            <a:avLst/>
          </a:prstGeom>
          <a:solidFill>
            <a:schemeClr val="bg1">
              <a:lumMod val="85000"/>
            </a:schemeClr>
          </a:solidFill>
        </p:spPr>
        <p:txBody>
          <a:bodyPr wrap="square" rtlCol="0">
            <a:spAutoFit/>
          </a:bodyPr>
          <a:lstStyle/>
          <a:p>
            <a:r>
              <a:rPr lang="en-US" dirty="0"/>
              <a:t>BU: Business Unit</a:t>
            </a:r>
          </a:p>
          <a:p>
            <a:r>
              <a:rPr lang="en-US" dirty="0"/>
              <a:t>OTT: Over The Top</a:t>
            </a:r>
          </a:p>
          <a:p>
            <a:r>
              <a:rPr lang="en-US" dirty="0"/>
              <a:t>BFSI: Banking and Fintech</a:t>
            </a:r>
          </a:p>
          <a:p>
            <a:r>
              <a:rPr lang="en-US" dirty="0"/>
              <a:t>IOT: Internet of Things </a:t>
            </a:r>
          </a:p>
          <a:p>
            <a:r>
              <a:rPr lang="en-US"/>
              <a:t>CoE</a:t>
            </a:r>
            <a:r>
              <a:rPr lang="en-US" dirty="0"/>
              <a:t>: Center of Excellence</a:t>
            </a:r>
          </a:p>
        </p:txBody>
      </p:sp>
      <p:sp>
        <p:nvSpPr>
          <p:cNvPr id="57" name="TextBox 56">
            <a:extLst>
              <a:ext uri="{FF2B5EF4-FFF2-40B4-BE49-F238E27FC236}">
                <a16:creationId xmlns:a16="http://schemas.microsoft.com/office/drawing/2014/main" id="{89CE703B-0D9B-A34E-AF5B-CB769F5F611F}"/>
              </a:ext>
            </a:extLst>
          </p:cNvPr>
          <p:cNvSpPr txBox="1"/>
          <p:nvPr/>
        </p:nvSpPr>
        <p:spPr>
          <a:xfrm>
            <a:off x="3759519" y="5175089"/>
            <a:ext cx="3567703" cy="1477328"/>
          </a:xfrm>
          <a:prstGeom prst="rect">
            <a:avLst/>
          </a:prstGeom>
          <a:solidFill>
            <a:schemeClr val="accent3">
              <a:lumMod val="60000"/>
              <a:lumOff val="40000"/>
            </a:schemeClr>
          </a:solidFill>
        </p:spPr>
        <p:txBody>
          <a:bodyPr wrap="square" rtlCol="0">
            <a:spAutoFit/>
          </a:bodyPr>
          <a:lstStyle/>
          <a:p>
            <a:r>
              <a:rPr lang="en-US" dirty="0"/>
              <a:t>SMEs: Srini S + 15 </a:t>
            </a:r>
          </a:p>
          <a:p>
            <a:r>
              <a:rPr lang="en-US" dirty="0"/>
              <a:t>Product Managers: Venkat + 9</a:t>
            </a:r>
          </a:p>
          <a:p>
            <a:r>
              <a:rPr lang="en-US" dirty="0"/>
              <a:t>PMO Office: Naveen + 24</a:t>
            </a:r>
          </a:p>
          <a:p>
            <a:r>
              <a:rPr lang="en-US" dirty="0" err="1"/>
              <a:t>CoE</a:t>
            </a:r>
            <a:r>
              <a:rPr lang="en-US" dirty="0"/>
              <a:t>-Technology: Jagadish + 28</a:t>
            </a:r>
          </a:p>
          <a:p>
            <a:r>
              <a:rPr lang="en-US" dirty="0"/>
              <a:t>AI / ML: Rahul + 15</a:t>
            </a:r>
          </a:p>
        </p:txBody>
      </p:sp>
      <p:sp>
        <p:nvSpPr>
          <p:cNvPr id="58" name="TextBox 57">
            <a:extLst>
              <a:ext uri="{FF2B5EF4-FFF2-40B4-BE49-F238E27FC236}">
                <a16:creationId xmlns:a16="http://schemas.microsoft.com/office/drawing/2014/main" id="{119144E9-CB7F-4E45-BA71-C51E75A69714}"/>
              </a:ext>
            </a:extLst>
          </p:cNvPr>
          <p:cNvSpPr txBox="1"/>
          <p:nvPr/>
        </p:nvSpPr>
        <p:spPr>
          <a:xfrm>
            <a:off x="40217" y="3728739"/>
            <a:ext cx="1544129" cy="400110"/>
          </a:xfrm>
          <a:prstGeom prst="rect">
            <a:avLst/>
          </a:prstGeom>
          <a:solidFill>
            <a:schemeClr val="bg1">
              <a:lumMod val="85000"/>
            </a:schemeClr>
          </a:solidFill>
          <a:ln>
            <a:solidFill>
              <a:srgbClr val="FFFF00"/>
            </a:solidFill>
          </a:ln>
        </p:spPr>
        <p:txBody>
          <a:bodyPr wrap="square" rtlCol="0">
            <a:spAutoFit/>
          </a:bodyPr>
          <a:lstStyle/>
          <a:p>
            <a:pPr algn="ctr"/>
            <a:r>
              <a:rPr lang="en-US" sz="2000" dirty="0"/>
              <a:t>HR HEAD </a:t>
            </a:r>
          </a:p>
        </p:txBody>
      </p:sp>
      <p:sp>
        <p:nvSpPr>
          <p:cNvPr id="59" name="Slide Number Placeholder 2">
            <a:extLst>
              <a:ext uri="{FF2B5EF4-FFF2-40B4-BE49-F238E27FC236}">
                <a16:creationId xmlns:a16="http://schemas.microsoft.com/office/drawing/2014/main" id="{CD343F60-8B8C-404D-80EA-D945C60D5DDD}"/>
              </a:ext>
            </a:extLst>
          </p:cNvPr>
          <p:cNvSpPr txBox="1">
            <a:spLocks/>
          </p:cNvSpPr>
          <p:nvPr/>
        </p:nvSpPr>
        <p:spPr>
          <a:xfrm>
            <a:off x="11229974" y="6447158"/>
            <a:ext cx="3524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3</a:t>
            </a:fld>
            <a:endParaRPr lang="en-US"/>
          </a:p>
        </p:txBody>
      </p:sp>
    </p:spTree>
    <p:extLst>
      <p:ext uri="{BB962C8B-B14F-4D97-AF65-F5344CB8AC3E}">
        <p14:creationId xmlns:p14="http://schemas.microsoft.com/office/powerpoint/2010/main" val="43462683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CB28-9493-4E7F-8CDA-7F978529ED27}"/>
              </a:ext>
            </a:extLst>
          </p:cNvPr>
          <p:cNvSpPr>
            <a:spLocks noGrp="1"/>
          </p:cNvSpPr>
          <p:nvPr>
            <p:ph type="title"/>
          </p:nvPr>
        </p:nvSpPr>
        <p:spPr/>
        <p:txBody>
          <a:bodyPr/>
          <a:lstStyle/>
          <a:p>
            <a:r>
              <a:rPr lang="en-US" dirty="0"/>
              <a:t>Features:</a:t>
            </a:r>
            <a:endParaRPr lang="en-IN" dirty="0"/>
          </a:p>
        </p:txBody>
      </p:sp>
      <p:sp>
        <p:nvSpPr>
          <p:cNvPr id="4" name="Content Placeholder 3">
            <a:extLst>
              <a:ext uri="{FF2B5EF4-FFF2-40B4-BE49-F238E27FC236}">
                <a16:creationId xmlns:a16="http://schemas.microsoft.com/office/drawing/2014/main" id="{AC2F4D0F-27AB-45D5-B826-39CBC6B15DC1}"/>
              </a:ext>
            </a:extLst>
          </p:cNvPr>
          <p:cNvSpPr>
            <a:spLocks noGrp="1"/>
          </p:cNvSpPr>
          <p:nvPr>
            <p:ph idx="15"/>
          </p:nvPr>
        </p:nvSpPr>
        <p:spPr/>
        <p:txBody>
          <a:bodyPr>
            <a:normAutofit/>
          </a:bodyPr>
          <a:lstStyle/>
          <a:p>
            <a:r>
              <a:rPr lang="en-US" sz="1800" dirty="0"/>
              <a:t>1. Complete independent service which has no dependency for deployment of front-end system.</a:t>
            </a:r>
          </a:p>
          <a:p>
            <a:r>
              <a:rPr lang="en-US" sz="1800" dirty="0"/>
              <a:t>2. Add or save credit card or debit cards(Tokenization), which uses AWS key management service for saving the card details in cloud and follows PCIDSS regulations.</a:t>
            </a:r>
          </a:p>
          <a:p>
            <a:r>
              <a:rPr lang="en-US" sz="1800" dirty="0"/>
              <a:t>3. Charging of cards using tokenization</a:t>
            </a:r>
          </a:p>
          <a:p>
            <a:r>
              <a:rPr lang="en-US" sz="1800" dirty="0"/>
              <a:t>4. Create a recurring payment service and can be stopped by using the simple API’s which are integrated with the mobile app front end.</a:t>
            </a:r>
          </a:p>
          <a:p>
            <a:r>
              <a:rPr lang="en-US" sz="1800" dirty="0"/>
              <a:t>5. SPA for easy access of all the transactions and can perform operations like refund and cancel payment.</a:t>
            </a:r>
          </a:p>
          <a:p>
            <a:r>
              <a:rPr lang="en-US" sz="1800" dirty="0"/>
              <a:t>6. Users can authorize, cancel or request refund the payments.</a:t>
            </a:r>
          </a:p>
          <a:p>
            <a:r>
              <a:rPr lang="en-US" sz="1800" dirty="0"/>
              <a:t>7.  Use ubiquity framework which enables to handle huge traffic</a:t>
            </a:r>
          </a:p>
          <a:p>
            <a:r>
              <a:rPr lang="en-US" sz="1800" dirty="0"/>
              <a:t>8.  JWT token is used for user authentication.</a:t>
            </a:r>
          </a:p>
          <a:p>
            <a:r>
              <a:rPr lang="en-US" sz="1800" dirty="0"/>
              <a:t>9.  Schedulers and crons to monitor the system performance.</a:t>
            </a:r>
            <a:endParaRPr lang="en-IN" dirty="0"/>
          </a:p>
        </p:txBody>
      </p:sp>
      <p:sp>
        <p:nvSpPr>
          <p:cNvPr id="5" name="Slide Number Placeholder 4">
            <a:extLst>
              <a:ext uri="{FF2B5EF4-FFF2-40B4-BE49-F238E27FC236}">
                <a16:creationId xmlns:a16="http://schemas.microsoft.com/office/drawing/2014/main" id="{1CACA478-4994-43DA-90D0-91A4925E69EB}"/>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30</a:t>
            </a:fld>
            <a:endParaRPr lang="en-US" dirty="0"/>
          </a:p>
        </p:txBody>
      </p:sp>
    </p:spTree>
    <p:extLst>
      <p:ext uri="{BB962C8B-B14F-4D97-AF65-F5344CB8AC3E}">
        <p14:creationId xmlns:p14="http://schemas.microsoft.com/office/powerpoint/2010/main" val="291856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0" y="214066"/>
            <a:ext cx="11615088" cy="879952"/>
          </a:xfrm>
        </p:spPr>
        <p:txBody>
          <a:bodyPr anchor="ctr">
            <a:noAutofit/>
          </a:bodyPr>
          <a:lstStyle/>
          <a:p>
            <a:r>
              <a:rPr lang="fr-FR" sz="2400" dirty="0">
                <a:solidFill>
                  <a:srgbClr val="000000"/>
                </a:solidFill>
              </a:rPr>
              <a:t>Micro services Implementation</a:t>
            </a:r>
            <a:endParaRPr lang="en-US" sz="1600" dirty="0">
              <a:solidFill>
                <a:schemeClr val="accent4"/>
              </a:solidFill>
            </a:endParaRPr>
          </a:p>
        </p:txBody>
      </p:sp>
      <p:grpSp>
        <p:nvGrpSpPr>
          <p:cNvPr id="4" name="Group 3">
            <a:extLst>
              <a:ext uri="{FF2B5EF4-FFF2-40B4-BE49-F238E27FC236}">
                <a16:creationId xmlns:a16="http://schemas.microsoft.com/office/drawing/2014/main" id="{F40DB6B3-7E19-4574-B3B7-C5EC1043E565}"/>
              </a:ext>
            </a:extLst>
          </p:cNvPr>
          <p:cNvGrpSpPr/>
          <p:nvPr/>
        </p:nvGrpSpPr>
        <p:grpSpPr>
          <a:xfrm>
            <a:off x="1249561" y="1472318"/>
            <a:ext cx="10777874" cy="5109177"/>
            <a:chOff x="1162396" y="1109219"/>
            <a:chExt cx="11059965" cy="5471493"/>
          </a:xfrm>
        </p:grpSpPr>
        <p:sp>
          <p:nvSpPr>
            <p:cNvPr id="5" name="Rectangle 4">
              <a:extLst>
                <a:ext uri="{FF2B5EF4-FFF2-40B4-BE49-F238E27FC236}">
                  <a16:creationId xmlns:a16="http://schemas.microsoft.com/office/drawing/2014/main" id="{285FB53B-7F48-4A1D-9A0E-AA4E968A68D5}"/>
                </a:ext>
              </a:extLst>
            </p:cNvPr>
            <p:cNvSpPr/>
            <p:nvPr/>
          </p:nvSpPr>
          <p:spPr>
            <a:xfrm>
              <a:off x="1823777" y="2718222"/>
              <a:ext cx="8305800" cy="3023075"/>
            </a:xfrm>
            <a:prstGeom prst="rect">
              <a:avLst/>
            </a:prstGeom>
            <a:solidFill>
              <a:schemeClr val="accent5">
                <a:lumMod val="20000"/>
                <a:lumOff val="80000"/>
              </a:schemeClr>
            </a:solid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2BFDAE2A-9349-453C-852D-0B670D7632A5}"/>
                </a:ext>
              </a:extLst>
            </p:cNvPr>
            <p:cNvSpPr/>
            <p:nvPr/>
          </p:nvSpPr>
          <p:spPr>
            <a:xfrm>
              <a:off x="1813392" y="1468480"/>
              <a:ext cx="8316183" cy="795525"/>
            </a:xfrm>
            <a:prstGeom prst="rect">
              <a:avLst/>
            </a:prstGeom>
            <a:solidFill>
              <a:schemeClr val="tx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D94861-6D13-480A-A96E-03E8EBA4ACB7}"/>
                </a:ext>
              </a:extLst>
            </p:cNvPr>
            <p:cNvSpPr/>
            <p:nvPr/>
          </p:nvSpPr>
          <p:spPr>
            <a:xfrm>
              <a:off x="4074407" y="1600671"/>
              <a:ext cx="1364825"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CSS3</a:t>
              </a:r>
            </a:p>
          </p:txBody>
        </p:sp>
        <p:sp>
          <p:nvSpPr>
            <p:cNvPr id="8" name="Rectangle 7">
              <a:extLst>
                <a:ext uri="{FF2B5EF4-FFF2-40B4-BE49-F238E27FC236}">
                  <a16:creationId xmlns:a16="http://schemas.microsoft.com/office/drawing/2014/main" id="{D5C75458-07AE-42E9-B17C-E3B7205B12B8}"/>
                </a:ext>
              </a:extLst>
            </p:cNvPr>
            <p:cNvSpPr/>
            <p:nvPr/>
          </p:nvSpPr>
          <p:spPr>
            <a:xfrm>
              <a:off x="5925022" y="1602725"/>
              <a:ext cx="1981201" cy="210107"/>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Vue </a:t>
              </a:r>
              <a:r>
                <a:rPr lang="en-US" sz="1400" b="1" dirty="0" err="1"/>
                <a:t>js</a:t>
              </a:r>
              <a:r>
                <a:rPr lang="en-US" sz="1400" b="1" dirty="0"/>
                <a:t> with </a:t>
              </a:r>
              <a:r>
                <a:rPr lang="en-US" sz="1400" b="1" dirty="0" err="1"/>
                <a:t>Vuex</a:t>
              </a:r>
              <a:endParaRPr lang="en-US" sz="1400" b="1" dirty="0"/>
            </a:p>
          </p:txBody>
        </p:sp>
        <p:sp>
          <p:nvSpPr>
            <p:cNvPr id="9" name="Rectangle 8">
              <a:extLst>
                <a:ext uri="{FF2B5EF4-FFF2-40B4-BE49-F238E27FC236}">
                  <a16:creationId xmlns:a16="http://schemas.microsoft.com/office/drawing/2014/main" id="{FB434E98-7DC4-48AC-8987-C9BD60277F1F}"/>
                </a:ext>
              </a:extLst>
            </p:cNvPr>
            <p:cNvSpPr/>
            <p:nvPr/>
          </p:nvSpPr>
          <p:spPr>
            <a:xfrm>
              <a:off x="8392013" y="1592087"/>
              <a:ext cx="1371094" cy="22074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Bootstraps UI</a:t>
              </a:r>
            </a:p>
          </p:txBody>
        </p:sp>
        <p:sp>
          <p:nvSpPr>
            <p:cNvPr id="10" name="Rectangle 9">
              <a:extLst>
                <a:ext uri="{FF2B5EF4-FFF2-40B4-BE49-F238E27FC236}">
                  <a16:creationId xmlns:a16="http://schemas.microsoft.com/office/drawing/2014/main" id="{8299DD02-8A4A-47DF-840E-6C48441C2446}"/>
                </a:ext>
              </a:extLst>
            </p:cNvPr>
            <p:cNvSpPr/>
            <p:nvPr/>
          </p:nvSpPr>
          <p:spPr>
            <a:xfrm>
              <a:off x="2173170" y="1600671"/>
              <a:ext cx="1415447"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HTML 5</a:t>
              </a:r>
            </a:p>
          </p:txBody>
        </p:sp>
        <p:sp>
          <p:nvSpPr>
            <p:cNvPr id="18" name="TextBox 17">
              <a:extLst>
                <a:ext uri="{FF2B5EF4-FFF2-40B4-BE49-F238E27FC236}">
                  <a16:creationId xmlns:a16="http://schemas.microsoft.com/office/drawing/2014/main" id="{F5C86089-6716-4935-A285-DE1CBAB9DC35}"/>
                </a:ext>
              </a:extLst>
            </p:cNvPr>
            <p:cNvSpPr txBox="1"/>
            <p:nvPr/>
          </p:nvSpPr>
          <p:spPr>
            <a:xfrm>
              <a:off x="1162396" y="1109219"/>
              <a:ext cx="2545542" cy="362562"/>
            </a:xfrm>
            <a:prstGeom prst="rect">
              <a:avLst/>
            </a:prstGeom>
            <a:noFill/>
          </p:spPr>
          <p:txBody>
            <a:bodyPr wrap="square" rtlCol="0">
              <a:spAutoFit/>
            </a:bodyPr>
            <a:lstStyle/>
            <a:p>
              <a:r>
                <a:rPr lang="en-US" sz="1600" b="1" dirty="0">
                  <a:solidFill>
                    <a:srgbClr val="002060"/>
                  </a:solidFill>
                </a:rPr>
                <a:t>Frontend (Microservices)</a:t>
              </a:r>
            </a:p>
          </p:txBody>
        </p:sp>
        <p:sp>
          <p:nvSpPr>
            <p:cNvPr id="19" name="TextBox 18">
              <a:extLst>
                <a:ext uri="{FF2B5EF4-FFF2-40B4-BE49-F238E27FC236}">
                  <a16:creationId xmlns:a16="http://schemas.microsoft.com/office/drawing/2014/main" id="{95D5EA95-0B74-41D9-B713-DBEAAFB833E1}"/>
                </a:ext>
              </a:extLst>
            </p:cNvPr>
            <p:cNvSpPr txBox="1"/>
            <p:nvPr/>
          </p:nvSpPr>
          <p:spPr>
            <a:xfrm>
              <a:off x="1265415" y="2343556"/>
              <a:ext cx="3410496" cy="338554"/>
            </a:xfrm>
            <a:prstGeom prst="rect">
              <a:avLst/>
            </a:prstGeom>
            <a:noFill/>
          </p:spPr>
          <p:txBody>
            <a:bodyPr wrap="square" rtlCol="0">
              <a:spAutoFit/>
            </a:bodyPr>
            <a:lstStyle/>
            <a:p>
              <a:r>
                <a:rPr lang="en-US" sz="1600" b="1" dirty="0">
                  <a:solidFill>
                    <a:srgbClr val="002060"/>
                  </a:solidFill>
                </a:rPr>
                <a:t>Backend (Microservices)</a:t>
              </a:r>
            </a:p>
          </p:txBody>
        </p:sp>
        <p:sp>
          <p:nvSpPr>
            <p:cNvPr id="24" name="Rectangle 23">
              <a:extLst>
                <a:ext uri="{FF2B5EF4-FFF2-40B4-BE49-F238E27FC236}">
                  <a16:creationId xmlns:a16="http://schemas.microsoft.com/office/drawing/2014/main" id="{14ED6721-C87D-4F2E-8B34-95C4770B3FDE}"/>
                </a:ext>
              </a:extLst>
            </p:cNvPr>
            <p:cNvSpPr/>
            <p:nvPr/>
          </p:nvSpPr>
          <p:spPr>
            <a:xfrm>
              <a:off x="4580657" y="2018520"/>
              <a:ext cx="1717149" cy="195353"/>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t>Mysql</a:t>
              </a:r>
              <a:endParaRPr lang="en-US" sz="1400" b="1" dirty="0"/>
            </a:p>
          </p:txBody>
        </p:sp>
        <p:cxnSp>
          <p:nvCxnSpPr>
            <p:cNvPr id="26" name="Straight Arrow Connector 25">
              <a:extLst>
                <a:ext uri="{FF2B5EF4-FFF2-40B4-BE49-F238E27FC236}">
                  <a16:creationId xmlns:a16="http://schemas.microsoft.com/office/drawing/2014/main" id="{6090B575-10D0-4D38-923C-1796B516233D}"/>
                </a:ext>
              </a:extLst>
            </p:cNvPr>
            <p:cNvCxnSpPr>
              <a:cxnSpLocks/>
            </p:cNvCxnSpPr>
            <p:nvPr/>
          </p:nvCxnSpPr>
          <p:spPr>
            <a:xfrm>
              <a:off x="5851796" y="2269584"/>
              <a:ext cx="0" cy="40415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6D1F5C-128D-47D2-8DA0-204CD7ED2270}"/>
                </a:ext>
              </a:extLst>
            </p:cNvPr>
            <p:cNvSpPr txBox="1"/>
            <p:nvPr/>
          </p:nvSpPr>
          <p:spPr>
            <a:xfrm>
              <a:off x="5976678" y="2313828"/>
              <a:ext cx="2388007" cy="307777"/>
            </a:xfrm>
            <a:prstGeom prst="rect">
              <a:avLst/>
            </a:prstGeom>
            <a:noFill/>
          </p:spPr>
          <p:txBody>
            <a:bodyPr wrap="square" rtlCol="0">
              <a:spAutoFit/>
            </a:bodyPr>
            <a:lstStyle/>
            <a:p>
              <a:r>
                <a:rPr lang="en-IN" sz="1400" b="1" dirty="0">
                  <a:solidFill>
                    <a:srgbClr val="002060"/>
                  </a:solidFill>
                </a:rPr>
                <a:t>http/ https</a:t>
              </a:r>
            </a:p>
          </p:txBody>
        </p:sp>
        <p:sp>
          <p:nvSpPr>
            <p:cNvPr id="29" name="Can 21">
              <a:extLst>
                <a:ext uri="{FF2B5EF4-FFF2-40B4-BE49-F238E27FC236}">
                  <a16:creationId xmlns:a16="http://schemas.microsoft.com/office/drawing/2014/main" id="{763F67AC-7165-499D-8503-7FD2473DC3A3}"/>
                </a:ext>
              </a:extLst>
            </p:cNvPr>
            <p:cNvSpPr/>
            <p:nvPr/>
          </p:nvSpPr>
          <p:spPr>
            <a:xfrm>
              <a:off x="4952657" y="5894912"/>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RDBMS</a:t>
              </a:r>
            </a:p>
          </p:txBody>
        </p:sp>
        <p:sp>
          <p:nvSpPr>
            <p:cNvPr id="30" name="Right Brace 29">
              <a:extLst>
                <a:ext uri="{FF2B5EF4-FFF2-40B4-BE49-F238E27FC236}">
                  <a16:creationId xmlns:a16="http://schemas.microsoft.com/office/drawing/2014/main" id="{0D759747-D44B-4679-A93E-DE777CA86293}"/>
                </a:ext>
              </a:extLst>
            </p:cNvPr>
            <p:cNvSpPr/>
            <p:nvPr/>
          </p:nvSpPr>
          <p:spPr>
            <a:xfrm>
              <a:off x="10226909" y="1468849"/>
              <a:ext cx="234284" cy="8184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F2CE7612-3447-44FF-8772-471C54AFE93E}"/>
                </a:ext>
              </a:extLst>
            </p:cNvPr>
            <p:cNvSpPr txBox="1"/>
            <p:nvPr/>
          </p:nvSpPr>
          <p:spPr>
            <a:xfrm>
              <a:off x="10440929" y="1719727"/>
              <a:ext cx="1781432" cy="307777"/>
            </a:xfrm>
            <a:prstGeom prst="rect">
              <a:avLst/>
            </a:prstGeom>
            <a:noFill/>
          </p:spPr>
          <p:txBody>
            <a:bodyPr wrap="square" rtlCol="0">
              <a:spAutoFit/>
            </a:bodyPr>
            <a:lstStyle/>
            <a:p>
              <a:r>
                <a:rPr lang="en-IN" sz="1400" b="1" dirty="0" err="1">
                  <a:solidFill>
                    <a:srgbClr val="002060"/>
                  </a:solidFill>
                </a:rPr>
                <a:t>Dockerized</a:t>
              </a:r>
              <a:r>
                <a:rPr lang="en-IN" sz="1400" b="1" dirty="0">
                  <a:solidFill>
                    <a:srgbClr val="002060"/>
                  </a:solidFill>
                </a:rPr>
                <a:t> instances</a:t>
              </a:r>
            </a:p>
          </p:txBody>
        </p:sp>
        <p:cxnSp>
          <p:nvCxnSpPr>
            <p:cNvPr id="32" name="Straight Arrow Connector 31">
              <a:extLst>
                <a:ext uri="{FF2B5EF4-FFF2-40B4-BE49-F238E27FC236}">
                  <a16:creationId xmlns:a16="http://schemas.microsoft.com/office/drawing/2014/main" id="{164A83EE-B146-4B11-9B2B-CEBEB7C74D59}"/>
                </a:ext>
              </a:extLst>
            </p:cNvPr>
            <p:cNvCxnSpPr>
              <a:cxnSpLocks/>
            </p:cNvCxnSpPr>
            <p:nvPr/>
          </p:nvCxnSpPr>
          <p:spPr>
            <a:xfrm flipH="1">
              <a:off x="5926288" y="5375686"/>
              <a:ext cx="4263" cy="58684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92B3B7D-2696-4529-A165-1F24BF2C3EE7}"/>
                </a:ext>
              </a:extLst>
            </p:cNvPr>
            <p:cNvSpPr/>
            <p:nvPr/>
          </p:nvSpPr>
          <p:spPr>
            <a:xfrm>
              <a:off x="10271698" y="2725147"/>
              <a:ext cx="187784" cy="30027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81F06E6D-B5F1-4223-8EAE-94AE93E90E3F}"/>
                </a:ext>
              </a:extLst>
            </p:cNvPr>
            <p:cNvSpPr txBox="1"/>
            <p:nvPr/>
          </p:nvSpPr>
          <p:spPr>
            <a:xfrm>
              <a:off x="10413226" y="4072627"/>
              <a:ext cx="1781433" cy="307777"/>
            </a:xfrm>
            <a:prstGeom prst="rect">
              <a:avLst/>
            </a:prstGeom>
            <a:noFill/>
          </p:spPr>
          <p:txBody>
            <a:bodyPr wrap="square" rtlCol="0">
              <a:spAutoFit/>
            </a:bodyPr>
            <a:lstStyle/>
            <a:p>
              <a:r>
                <a:rPr lang="en-IN" sz="1400" b="1" dirty="0">
                  <a:solidFill>
                    <a:srgbClr val="002060"/>
                  </a:solidFill>
                </a:rPr>
                <a:t>Dockerized instances</a:t>
              </a:r>
            </a:p>
          </p:txBody>
        </p:sp>
        <p:sp>
          <p:nvSpPr>
            <p:cNvPr id="44" name="Rectangle 43">
              <a:extLst>
                <a:ext uri="{FF2B5EF4-FFF2-40B4-BE49-F238E27FC236}">
                  <a16:creationId xmlns:a16="http://schemas.microsoft.com/office/drawing/2014/main" id="{35D54CA3-C31A-477F-993B-69B8AFA14ADE}"/>
                </a:ext>
              </a:extLst>
            </p:cNvPr>
            <p:cNvSpPr/>
            <p:nvPr/>
          </p:nvSpPr>
          <p:spPr>
            <a:xfrm>
              <a:off x="2134261" y="3063239"/>
              <a:ext cx="7696200" cy="232655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8B511F-947E-41A9-B026-A2DA420E3C71}"/>
                </a:ext>
              </a:extLst>
            </p:cNvPr>
            <p:cNvSpPr/>
            <p:nvPr/>
          </p:nvSpPr>
          <p:spPr>
            <a:xfrm>
              <a:off x="2373009" y="4850740"/>
              <a:ext cx="7213600" cy="41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Linux / Unix environment</a:t>
              </a:r>
            </a:p>
          </p:txBody>
        </p:sp>
        <p:sp>
          <p:nvSpPr>
            <p:cNvPr id="47" name="Rectangle 46">
              <a:extLst>
                <a:ext uri="{FF2B5EF4-FFF2-40B4-BE49-F238E27FC236}">
                  <a16:creationId xmlns:a16="http://schemas.microsoft.com/office/drawing/2014/main" id="{CEF2B25A-AD2D-4D79-80E4-BC0A1FE3C30B}"/>
                </a:ext>
              </a:extLst>
            </p:cNvPr>
            <p:cNvSpPr/>
            <p:nvPr/>
          </p:nvSpPr>
          <p:spPr>
            <a:xfrm>
              <a:off x="2359848" y="3952244"/>
              <a:ext cx="7200900" cy="774376"/>
            </a:xfrm>
            <a:prstGeom prst="rect">
              <a:avLst/>
            </a:prstGeom>
            <a:solidFill>
              <a:schemeClr val="accent5">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49" name="Rectangle 48">
              <a:extLst>
                <a:ext uri="{FF2B5EF4-FFF2-40B4-BE49-F238E27FC236}">
                  <a16:creationId xmlns:a16="http://schemas.microsoft.com/office/drawing/2014/main" id="{7C1819D2-B79E-444E-8616-A1AB0F77FACF}"/>
                </a:ext>
              </a:extLst>
            </p:cNvPr>
            <p:cNvSpPr/>
            <p:nvPr/>
          </p:nvSpPr>
          <p:spPr>
            <a:xfrm>
              <a:off x="2646022" y="4096763"/>
              <a:ext cx="1630195" cy="4737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Redis</a:t>
              </a:r>
            </a:p>
          </p:txBody>
        </p:sp>
        <p:sp>
          <p:nvSpPr>
            <p:cNvPr id="51" name="Rectangle 50">
              <a:extLst>
                <a:ext uri="{FF2B5EF4-FFF2-40B4-BE49-F238E27FC236}">
                  <a16:creationId xmlns:a16="http://schemas.microsoft.com/office/drawing/2014/main" id="{C23DA1E7-42FE-4187-B73A-FACFABE62ACF}"/>
                </a:ext>
              </a:extLst>
            </p:cNvPr>
            <p:cNvSpPr/>
            <p:nvPr/>
          </p:nvSpPr>
          <p:spPr>
            <a:xfrm>
              <a:off x="4058443" y="3179928"/>
              <a:ext cx="3562351" cy="652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(JSON WEB TOKEN)</a:t>
              </a:r>
            </a:p>
          </p:txBody>
        </p:sp>
      </p:grpSp>
      <p:sp>
        <p:nvSpPr>
          <p:cNvPr id="3" name="Rectangle 2">
            <a:extLst>
              <a:ext uri="{FF2B5EF4-FFF2-40B4-BE49-F238E27FC236}">
                <a16:creationId xmlns:a16="http://schemas.microsoft.com/office/drawing/2014/main" id="{843100E1-B338-47FE-A7E5-F5C163DAC532}"/>
              </a:ext>
            </a:extLst>
          </p:cNvPr>
          <p:cNvSpPr/>
          <p:nvPr/>
        </p:nvSpPr>
        <p:spPr>
          <a:xfrm>
            <a:off x="9798" y="1113891"/>
            <a:ext cx="1239763" cy="338554"/>
          </a:xfrm>
          <a:prstGeom prst="rect">
            <a:avLst/>
          </a:prstGeom>
          <a:solidFill>
            <a:schemeClr val="accent6"/>
          </a:solidFill>
        </p:spPr>
        <p:txBody>
          <a:bodyPr wrap="none">
            <a:spAutoFit/>
          </a:bodyPr>
          <a:lstStyle/>
          <a:p>
            <a:r>
              <a:rPr lang="en-IN" sz="1600" b="1" dirty="0">
                <a:solidFill>
                  <a:schemeClr val="bg1"/>
                </a:solidFill>
              </a:rPr>
              <a:t>Architecture</a:t>
            </a:r>
          </a:p>
        </p:txBody>
      </p:sp>
      <p:sp>
        <p:nvSpPr>
          <p:cNvPr id="38" name="Rectangle 37">
            <a:extLst>
              <a:ext uri="{FF2B5EF4-FFF2-40B4-BE49-F238E27FC236}">
                <a16:creationId xmlns:a16="http://schemas.microsoft.com/office/drawing/2014/main" id="{4124AB3B-8883-4E87-AF1A-34B6B6A00B63}"/>
              </a:ext>
            </a:extLst>
          </p:cNvPr>
          <p:cNvSpPr/>
          <p:nvPr/>
        </p:nvSpPr>
        <p:spPr>
          <a:xfrm>
            <a:off x="4922951" y="4252588"/>
            <a:ext cx="1588616" cy="4423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AWS (KMS)</a:t>
            </a:r>
          </a:p>
        </p:txBody>
      </p:sp>
      <p:sp>
        <p:nvSpPr>
          <p:cNvPr id="39" name="Rectangle 38">
            <a:extLst>
              <a:ext uri="{FF2B5EF4-FFF2-40B4-BE49-F238E27FC236}">
                <a16:creationId xmlns:a16="http://schemas.microsoft.com/office/drawing/2014/main" id="{16C58B9B-0117-4A94-8340-13079265F12D}"/>
              </a:ext>
            </a:extLst>
          </p:cNvPr>
          <p:cNvSpPr/>
          <p:nvPr/>
        </p:nvSpPr>
        <p:spPr>
          <a:xfrm>
            <a:off x="7173893" y="4284427"/>
            <a:ext cx="1588616" cy="4423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Ubiquity</a:t>
            </a:r>
          </a:p>
        </p:txBody>
      </p:sp>
    </p:spTree>
    <p:extLst>
      <p:ext uri="{BB962C8B-B14F-4D97-AF65-F5344CB8AC3E}">
        <p14:creationId xmlns:p14="http://schemas.microsoft.com/office/powerpoint/2010/main" val="87601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5" y="195728"/>
            <a:ext cx="11400249" cy="804803"/>
          </a:xfrm>
        </p:spPr>
        <p:txBody>
          <a:bodyPr>
            <a:normAutofit/>
          </a:bodyPr>
          <a:lstStyle/>
          <a:p>
            <a:pPr>
              <a:lnSpc>
                <a:spcPts val="2667"/>
              </a:lnSpc>
            </a:pPr>
            <a:r>
              <a:rPr lang="en-US" dirty="0"/>
              <a:t>Migration to Laravel 8 </a:t>
            </a:r>
            <a:endParaRPr lang="en-US" sz="3600" dirty="0"/>
          </a:p>
        </p:txBody>
      </p:sp>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2" y="2671048"/>
            <a:ext cx="567937" cy="567937"/>
          </a:xfrm>
          <a:prstGeom prst="rect">
            <a:avLst/>
          </a:prstGeom>
          <a:noFill/>
        </p:spPr>
      </p:pic>
      <p:sp>
        <p:nvSpPr>
          <p:cNvPr id="8" name="Rectangle 7"/>
          <p:cNvSpPr/>
          <p:nvPr/>
        </p:nvSpPr>
        <p:spPr>
          <a:xfrm>
            <a:off x="6" y="1111545"/>
            <a:ext cx="5035551" cy="3539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3" name="Text Placeholder 2"/>
          <p:cNvSpPr>
            <a:spLocks noGrp="1"/>
          </p:cNvSpPr>
          <p:nvPr>
            <p:ph type="body" sz="quarter" idx="14"/>
          </p:nvPr>
        </p:nvSpPr>
        <p:spPr>
          <a:xfrm>
            <a:off x="311665" y="1873390"/>
            <a:ext cx="2729215" cy="347603"/>
          </a:xfrm>
        </p:spPr>
        <p:txBody>
          <a:bodyPr/>
          <a:lstStyle/>
          <a:p>
            <a:r>
              <a:rPr lang="en-US" sz="1733" b="1" dirty="0">
                <a:solidFill>
                  <a:schemeClr val="bg2"/>
                </a:solidFill>
              </a:rPr>
              <a:t>CLIENT OVERVIEW</a:t>
            </a:r>
          </a:p>
        </p:txBody>
      </p:sp>
      <p:sp>
        <p:nvSpPr>
          <p:cNvPr id="9" name="Rectangle 8"/>
          <p:cNvSpPr/>
          <p:nvPr/>
        </p:nvSpPr>
        <p:spPr>
          <a:xfrm>
            <a:off x="0" y="4570098"/>
            <a:ext cx="5035551" cy="2298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28441" y="4630595"/>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2" name="Text Placeholder 2"/>
          <p:cNvSpPr txBox="1">
            <a:spLocks/>
          </p:cNvSpPr>
          <p:nvPr/>
        </p:nvSpPr>
        <p:spPr>
          <a:xfrm>
            <a:off x="5206017" y="1078428"/>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5" name="Freeform 14"/>
          <p:cNvSpPr/>
          <p:nvPr/>
        </p:nvSpPr>
        <p:spPr>
          <a:xfrm flipH="1">
            <a:off x="3" y="1970998"/>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426045" y="274466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5" name="Rectangle 4"/>
          <p:cNvSpPr/>
          <p:nvPr/>
        </p:nvSpPr>
        <p:spPr>
          <a:xfrm>
            <a:off x="-87702" y="1216327"/>
            <a:ext cx="4088905" cy="616131"/>
          </a:xfrm>
          <a:prstGeom prst="rect">
            <a:avLst/>
          </a:prstGeom>
        </p:spPr>
        <p:txBody>
          <a:bodyPr wrap="square" anchor="ctr">
            <a:spAutoFit/>
          </a:bodyPr>
          <a:lstStyle/>
          <a:p>
            <a:pPr lvl="0" algn="ctr" defTabSz="914377">
              <a:lnSpc>
                <a:spcPct val="80000"/>
              </a:lnSpc>
              <a:defRPr/>
            </a:pPr>
            <a:r>
              <a:rPr lang="en-US" sz="2100" b="1" dirty="0">
                <a:solidFill>
                  <a:srgbClr val="44464B"/>
                </a:solidFill>
                <a:latin typeface="Fira Sans" pitchFamily="34" charset="0"/>
                <a:cs typeface="Arial" pitchFamily="34" charset="0"/>
              </a:rPr>
              <a:t>Migration from Laravel 5.1 to 8.x</a:t>
            </a:r>
          </a:p>
        </p:txBody>
      </p:sp>
      <p:sp>
        <p:nvSpPr>
          <p:cNvPr id="18" name="Text Placeholder 2">
            <a:extLst>
              <a:ext uri="{FF2B5EF4-FFF2-40B4-BE49-F238E27FC236}">
                <a16:creationId xmlns:a16="http://schemas.microsoft.com/office/drawing/2014/main" id="{9BD92225-283F-464B-81FA-D1BEC3EBC2AF}"/>
              </a:ext>
            </a:extLst>
          </p:cNvPr>
          <p:cNvSpPr txBox="1">
            <a:spLocks/>
          </p:cNvSpPr>
          <p:nvPr/>
        </p:nvSpPr>
        <p:spPr>
          <a:xfrm>
            <a:off x="5257711" y="4874259"/>
            <a:ext cx="4369561" cy="366136"/>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pic>
        <p:nvPicPr>
          <p:cNvPr id="1028" name="Picture 4" descr="Image result for Brain PNG Icon">
            <a:extLst>
              <a:ext uri="{FF2B5EF4-FFF2-40B4-BE49-F238E27FC236}">
                <a16:creationId xmlns:a16="http://schemas.microsoft.com/office/drawing/2014/main" id="{F6488E77-D569-4457-80D1-D7AE2B6B836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96" y="125272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5E9EA3E3-CE68-41C1-9191-1297CFEED677}"/>
              </a:ext>
            </a:extLst>
          </p:cNvPr>
          <p:cNvSpPr>
            <a:spLocks noGrp="1"/>
          </p:cNvSpPr>
          <p:nvPr>
            <p:ph idx="15"/>
          </p:nvPr>
        </p:nvSpPr>
        <p:spPr>
          <a:xfrm>
            <a:off x="40575" y="2359533"/>
            <a:ext cx="4994976" cy="1651734"/>
          </a:xfrm>
        </p:spPr>
        <p:txBody>
          <a:bodyPr wrap="square">
            <a:spAutoFit/>
          </a:bodyPr>
          <a:lstStyle/>
          <a:p>
            <a:pPr defTabSz="1219110">
              <a:defRPr/>
            </a:pPr>
            <a:r>
              <a:rPr lang="en-IN" sz="1400" dirty="0"/>
              <a:t>Our client provides </a:t>
            </a:r>
            <a:r>
              <a:rPr lang="en-US" sz="1400" b="0" i="0" dirty="0">
                <a:solidFill>
                  <a:srgbClr val="4D5156"/>
                </a:solidFill>
                <a:effectLst/>
              </a:rPr>
              <a:t> a system which Promote your brand to kids and apps which are safe and run campaigns. This syste</a:t>
            </a:r>
            <a:r>
              <a:rPr lang="en-US" sz="1400" dirty="0">
                <a:solidFill>
                  <a:srgbClr val="4D5156"/>
                </a:solidFill>
              </a:rPr>
              <a:t>m runs on Laravel 5.1, Php 7.1.3 and Redis cache which have become very obsolete and need migration.</a:t>
            </a:r>
            <a:endParaRPr lang="en-US" sz="2000" dirty="0"/>
          </a:p>
          <a:p>
            <a:pPr defTabSz="1219110">
              <a:defRPr/>
            </a:pPr>
            <a:r>
              <a:rPr lang="en-US" sz="1400" dirty="0"/>
              <a:t>The solution is to upgrade Laravel to 8.X in a sequence way which involves implementation of Multi Auth, remove custom providers and use the eloquent guards. </a:t>
            </a:r>
          </a:p>
        </p:txBody>
      </p:sp>
      <p:sp>
        <p:nvSpPr>
          <p:cNvPr id="19" name="Rectangle 18">
            <a:extLst>
              <a:ext uri="{FF2B5EF4-FFF2-40B4-BE49-F238E27FC236}">
                <a16:creationId xmlns:a16="http://schemas.microsoft.com/office/drawing/2014/main" id="{53C8F4D4-8352-4067-A795-6C0E8904C9F8}"/>
              </a:ext>
            </a:extLst>
          </p:cNvPr>
          <p:cNvSpPr/>
          <p:nvPr/>
        </p:nvSpPr>
        <p:spPr>
          <a:xfrm>
            <a:off x="5235371" y="3163449"/>
            <a:ext cx="6395433" cy="1677382"/>
          </a:xfrm>
          <a:prstGeom prst="rect">
            <a:avLst/>
          </a:prstGeom>
        </p:spPr>
        <p:txBody>
          <a:bodyPr wrap="square">
            <a:spAutoFit/>
          </a:bodyPr>
          <a:lstStyle/>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team is currently working on migration of Laravel from 5.1 to 8.X which enables the client to use the Eloquent based Multi Authentication with custom guards. </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Upgrading or rewriting all the deprecated functions in PHP 8.1 version and upgrading all the plugins which have been deprecated In the latest versions.</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Writing Smoke tests and unit tests for all the functionalities to make migration seamlessly.</a:t>
            </a:r>
          </a:p>
        </p:txBody>
      </p:sp>
      <p:sp>
        <p:nvSpPr>
          <p:cNvPr id="20" name="Content Placeholder 3">
            <a:extLst>
              <a:ext uri="{FF2B5EF4-FFF2-40B4-BE49-F238E27FC236}">
                <a16:creationId xmlns:a16="http://schemas.microsoft.com/office/drawing/2014/main" id="{F5554C96-3F24-414C-B067-B66FEFA7159F}"/>
              </a:ext>
            </a:extLst>
          </p:cNvPr>
          <p:cNvSpPr txBox="1">
            <a:spLocks/>
          </p:cNvSpPr>
          <p:nvPr/>
        </p:nvSpPr>
        <p:spPr>
          <a:xfrm>
            <a:off x="5235371" y="5357887"/>
            <a:ext cx="5754083" cy="52322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3357" lvl="1" indent="-233357">
              <a:spcAft>
                <a:spcPts val="300"/>
              </a:spcAft>
              <a:buClr>
                <a:srgbClr val="049159"/>
              </a:buClr>
              <a:buSzPct val="80000"/>
              <a:buFont typeface="Wingdings 3" panose="05040102010807070707" pitchFamily="18" charset="2"/>
              <a:buChar char=""/>
              <a:defRPr/>
            </a:pPr>
            <a:r>
              <a:rPr lang="en-US" sz="1400" dirty="0">
                <a:solidFill>
                  <a:srgbClr val="44464B"/>
                </a:solidFill>
              </a:rPr>
              <a:t>Laravel, MySQL,Postgres, RedShift , Aws, Redis, Elastic Search, Restful webservices</a:t>
            </a:r>
          </a:p>
        </p:txBody>
      </p:sp>
      <p:sp>
        <p:nvSpPr>
          <p:cNvPr id="21" name="Content Placeholder 3">
            <a:extLst>
              <a:ext uri="{FF2B5EF4-FFF2-40B4-BE49-F238E27FC236}">
                <a16:creationId xmlns:a16="http://schemas.microsoft.com/office/drawing/2014/main" id="{B94A8914-410E-4C32-B3A1-FDE4B733EADF}"/>
              </a:ext>
            </a:extLst>
          </p:cNvPr>
          <p:cNvSpPr txBox="1">
            <a:spLocks/>
          </p:cNvSpPr>
          <p:nvPr/>
        </p:nvSpPr>
        <p:spPr>
          <a:xfrm>
            <a:off x="311665" y="5065503"/>
            <a:ext cx="4493385" cy="1712713"/>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lang="en-US" sz="1400" dirty="0">
                <a:solidFill>
                  <a:srgbClr val="FFFFFF"/>
                </a:solidFill>
                <a:latin typeface="Calibri"/>
              </a:rPr>
              <a:t>Migrating to latest version of PHP and Laravel has brought the advantage to use the default Eloquent Based Multi Auth, removed the old custom providers</a:t>
            </a:r>
          </a:p>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lang="en-US" sz="1400" dirty="0">
                <a:solidFill>
                  <a:srgbClr val="FFFFFF"/>
                </a:solidFill>
                <a:latin typeface="Calibri"/>
              </a:rPr>
              <a:t>Achieve better performance by using the latest version of plugins, code refactor  and upgrade all the deprecated functions both in Laravel and PHP.</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a:p>
            <a:pPr marL="228584" marR="0" lvl="0" indent="-228584" algn="l" defTabSz="914378" rtl="0" eaLnBrk="1" fontAlgn="auto" latinLnBrk="0" hangingPunct="1">
              <a:lnSpc>
                <a:spcPct val="110000"/>
              </a:lnSpc>
              <a:spcBef>
                <a:spcPts val="0"/>
              </a:spcBef>
              <a:spcAft>
                <a:spcPts val="300"/>
              </a:spcAft>
              <a:buClr>
                <a:srgbClr val="049159">
                  <a:lumMod val="20000"/>
                  <a:lumOff val="80000"/>
                </a:srgbClr>
              </a:buClr>
              <a:buSzPct val="80000"/>
              <a:buFont typeface="Wingdings 3" panose="05040102010807070707" pitchFamily="18" charset="2"/>
              <a:buChar char=""/>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ADBD882-0792-4DB3-A999-114A522C4745}"/>
              </a:ext>
            </a:extLst>
          </p:cNvPr>
          <p:cNvSpPr txBox="1"/>
          <p:nvPr/>
        </p:nvSpPr>
        <p:spPr>
          <a:xfrm>
            <a:off x="5257711" y="1381085"/>
            <a:ext cx="6142382" cy="1600438"/>
          </a:xfrm>
          <a:prstGeom prst="rect">
            <a:avLst/>
          </a:prstGeom>
          <a:noFill/>
        </p:spPr>
        <p:txBody>
          <a:bodyPr wrap="square">
            <a:spAutoFit/>
          </a:bodyPr>
          <a:lstStyle/>
          <a:p>
            <a:pPr>
              <a:defRPr/>
            </a:pPr>
            <a:r>
              <a:rPr lang="en-US" sz="1400" dirty="0">
                <a:solidFill>
                  <a:srgbClr val="44464B"/>
                </a:solidFill>
                <a:latin typeface="Calibri"/>
              </a:rPr>
              <a:t>As the Laravel version is upgrading gradually and including many new features, system need to upgrade as the support for the old version is decreasing and there are many new features included in latest version along with the support. As to keep up with new version and make the system to function flawlessly and include new features system need to upgrade both PHP and Laravel version and migrate to latest version of plugins which help to run the system smoothly</a:t>
            </a:r>
          </a:p>
          <a:p>
            <a:pPr>
              <a:defRPr/>
            </a:pPr>
            <a:endParaRPr lang="en-US" sz="1400" dirty="0">
              <a:solidFill>
                <a:srgbClr val="44464B"/>
              </a:solidFill>
              <a:latin typeface="Calibri"/>
            </a:endParaRPr>
          </a:p>
        </p:txBody>
      </p:sp>
    </p:spTree>
    <p:extLst>
      <p:ext uri="{BB962C8B-B14F-4D97-AF65-F5344CB8AC3E}">
        <p14:creationId xmlns:p14="http://schemas.microsoft.com/office/powerpoint/2010/main" val="9677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CB28-9493-4E7F-8CDA-7F978529ED27}"/>
              </a:ext>
            </a:extLst>
          </p:cNvPr>
          <p:cNvSpPr>
            <a:spLocks noGrp="1"/>
          </p:cNvSpPr>
          <p:nvPr>
            <p:ph type="title"/>
          </p:nvPr>
        </p:nvSpPr>
        <p:spPr/>
        <p:txBody>
          <a:bodyPr/>
          <a:lstStyle/>
          <a:p>
            <a:r>
              <a:rPr lang="en-US" dirty="0"/>
              <a:t>Features:</a:t>
            </a:r>
            <a:endParaRPr lang="en-IN" dirty="0"/>
          </a:p>
        </p:txBody>
      </p:sp>
      <p:sp>
        <p:nvSpPr>
          <p:cNvPr id="4" name="Content Placeholder 3">
            <a:extLst>
              <a:ext uri="{FF2B5EF4-FFF2-40B4-BE49-F238E27FC236}">
                <a16:creationId xmlns:a16="http://schemas.microsoft.com/office/drawing/2014/main" id="{AC2F4D0F-27AB-45D5-B826-39CBC6B15DC1}"/>
              </a:ext>
            </a:extLst>
          </p:cNvPr>
          <p:cNvSpPr>
            <a:spLocks noGrp="1"/>
          </p:cNvSpPr>
          <p:nvPr>
            <p:ph idx="15"/>
          </p:nvPr>
        </p:nvSpPr>
        <p:spPr/>
        <p:txBody>
          <a:bodyPr>
            <a:normAutofit/>
          </a:bodyPr>
          <a:lstStyle/>
          <a:p>
            <a:r>
              <a:rPr lang="en-US" sz="1800" dirty="0"/>
              <a:t>1. Multi level Authorization system with Google captcha and 2 factor Authentication</a:t>
            </a:r>
          </a:p>
          <a:p>
            <a:r>
              <a:rPr lang="en-US" sz="1800" dirty="0"/>
              <a:t>2. Multiple dashboards and operations depending on the roles</a:t>
            </a:r>
          </a:p>
          <a:p>
            <a:r>
              <a:rPr lang="en-US" sz="1800" dirty="0"/>
              <a:t>3. Custom providers for registration and logins</a:t>
            </a:r>
          </a:p>
          <a:p>
            <a:r>
              <a:rPr lang="en-US" sz="1800" dirty="0"/>
              <a:t>4. Creation of schedulers to save the data from master to slave database.</a:t>
            </a:r>
          </a:p>
          <a:p>
            <a:r>
              <a:rPr lang="en-US" sz="1800" dirty="0"/>
              <a:t>5. Creation on multiple campaigns and clusters to group all the campaigns</a:t>
            </a:r>
          </a:p>
          <a:p>
            <a:r>
              <a:rPr lang="en-US" sz="1800" dirty="0"/>
              <a:t>6. Use of high charts  for reporting</a:t>
            </a:r>
          </a:p>
          <a:p>
            <a:r>
              <a:rPr lang="en-US" sz="1800" dirty="0"/>
              <a:t>7. Scheduler to monitor the complete system performance on daily basis</a:t>
            </a:r>
          </a:p>
          <a:p>
            <a:r>
              <a:rPr lang="en-US" sz="1800" dirty="0"/>
              <a:t>8. Automated data backup everyday using the AWS.</a:t>
            </a:r>
          </a:p>
        </p:txBody>
      </p:sp>
      <p:sp>
        <p:nvSpPr>
          <p:cNvPr id="5" name="Slide Number Placeholder 4">
            <a:extLst>
              <a:ext uri="{FF2B5EF4-FFF2-40B4-BE49-F238E27FC236}">
                <a16:creationId xmlns:a16="http://schemas.microsoft.com/office/drawing/2014/main" id="{1CACA478-4994-43DA-90D0-91A4925E69EB}"/>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33</a:t>
            </a:fld>
            <a:endParaRPr lang="en-US" dirty="0"/>
          </a:p>
        </p:txBody>
      </p:sp>
    </p:spTree>
    <p:extLst>
      <p:ext uri="{BB962C8B-B14F-4D97-AF65-F5344CB8AC3E}">
        <p14:creationId xmlns:p14="http://schemas.microsoft.com/office/powerpoint/2010/main" val="138072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9F1-4223-4CB3-8AE9-661205FC2161}"/>
              </a:ext>
            </a:extLst>
          </p:cNvPr>
          <p:cNvSpPr>
            <a:spLocks noGrp="1"/>
          </p:cNvSpPr>
          <p:nvPr>
            <p:ph type="title"/>
          </p:nvPr>
        </p:nvSpPr>
        <p:spPr>
          <a:xfrm>
            <a:off x="132394" y="44877"/>
            <a:ext cx="11853397" cy="879952"/>
          </a:xfrm>
        </p:spPr>
        <p:txBody>
          <a:bodyPr>
            <a:normAutofit/>
          </a:bodyPr>
          <a:lstStyle/>
          <a:p>
            <a:pPr>
              <a:lnSpc>
                <a:spcPts val="2667"/>
              </a:lnSpc>
            </a:pPr>
            <a:r>
              <a:rPr lang="en-US" sz="3600" dirty="0"/>
              <a:t>Migrated Architecture of the system </a:t>
            </a:r>
          </a:p>
        </p:txBody>
      </p:sp>
      <p:sp>
        <p:nvSpPr>
          <p:cNvPr id="5" name="Rounded Rectangle 78">
            <a:extLst>
              <a:ext uri="{FF2B5EF4-FFF2-40B4-BE49-F238E27FC236}">
                <a16:creationId xmlns:a16="http://schemas.microsoft.com/office/drawing/2014/main" id="{95E36FDD-2AB5-47EA-B906-FD63BA430BDA}"/>
              </a:ext>
            </a:extLst>
          </p:cNvPr>
          <p:cNvSpPr/>
          <p:nvPr/>
        </p:nvSpPr>
        <p:spPr>
          <a:xfrm>
            <a:off x="687056" y="2712974"/>
            <a:ext cx="9665984" cy="3370677"/>
          </a:xfrm>
          <a:prstGeom prst="roundRect">
            <a:avLst>
              <a:gd name="adj" fmla="val 7446"/>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914354"/>
            <a:endParaRPr lang="en-US" sz="2400">
              <a:solidFill>
                <a:prstClr val="black"/>
              </a:solidFill>
              <a:latin typeface="Calibri"/>
            </a:endParaRPr>
          </a:p>
        </p:txBody>
      </p:sp>
      <p:sp>
        <p:nvSpPr>
          <p:cNvPr id="6" name="Rounded Rectangle 79">
            <a:extLst>
              <a:ext uri="{FF2B5EF4-FFF2-40B4-BE49-F238E27FC236}">
                <a16:creationId xmlns:a16="http://schemas.microsoft.com/office/drawing/2014/main" id="{55BD7E73-DF8E-4B32-A150-8518C435CDF5}"/>
              </a:ext>
            </a:extLst>
          </p:cNvPr>
          <p:cNvSpPr/>
          <p:nvPr/>
        </p:nvSpPr>
        <p:spPr>
          <a:xfrm>
            <a:off x="1690157" y="3287367"/>
            <a:ext cx="4621256" cy="2419384"/>
          </a:xfrm>
          <a:prstGeom prst="roundRect">
            <a:avLst/>
          </a:prstGeom>
          <a:solidFill>
            <a:schemeClr val="accent5">
              <a:lumMod val="20000"/>
              <a:lumOff val="80000"/>
            </a:schemeClr>
          </a:solidFill>
          <a:ln w="9525">
            <a:prstDash val="solid"/>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ndParaRPr>
          </a:p>
        </p:txBody>
      </p:sp>
      <p:grpSp>
        <p:nvGrpSpPr>
          <p:cNvPr id="23" name="Group 22">
            <a:extLst>
              <a:ext uri="{FF2B5EF4-FFF2-40B4-BE49-F238E27FC236}">
                <a16:creationId xmlns:a16="http://schemas.microsoft.com/office/drawing/2014/main" id="{EA19B21D-CCA7-462A-8176-8E1DE4A73287}"/>
              </a:ext>
            </a:extLst>
          </p:cNvPr>
          <p:cNvGrpSpPr/>
          <p:nvPr/>
        </p:nvGrpSpPr>
        <p:grpSpPr>
          <a:xfrm>
            <a:off x="1039122" y="1521807"/>
            <a:ext cx="1047555" cy="904227"/>
            <a:chOff x="5901720" y="1601848"/>
            <a:chExt cx="1047555" cy="904227"/>
          </a:xfrm>
        </p:grpSpPr>
        <p:sp>
          <p:nvSpPr>
            <p:cNvPr id="29" name="Freeform 22">
              <a:extLst>
                <a:ext uri="{FF2B5EF4-FFF2-40B4-BE49-F238E27FC236}">
                  <a16:creationId xmlns:a16="http://schemas.microsoft.com/office/drawing/2014/main" id="{53709A40-85DF-4583-AB52-CD175BA73CC6}"/>
                </a:ext>
              </a:extLst>
            </p:cNvPr>
            <p:cNvSpPr>
              <a:spLocks noChangeAspect="1" noEditPoints="1"/>
            </p:cNvSpPr>
            <p:nvPr/>
          </p:nvSpPr>
          <p:spPr bwMode="auto">
            <a:xfrm>
              <a:off x="6486894" y="1601848"/>
              <a:ext cx="462381" cy="467821"/>
            </a:xfrm>
            <a:custGeom>
              <a:avLst/>
              <a:gdLst>
                <a:gd name="T0" fmla="*/ 564 w 1129"/>
                <a:gd name="T1" fmla="*/ 0 h 1129"/>
                <a:gd name="T2" fmla="*/ 0 w 1129"/>
                <a:gd name="T3" fmla="*/ 565 h 1129"/>
                <a:gd name="T4" fmla="*/ 564 w 1129"/>
                <a:gd name="T5" fmla="*/ 1129 h 1129"/>
                <a:gd name="T6" fmla="*/ 1129 w 1129"/>
                <a:gd name="T7" fmla="*/ 565 h 1129"/>
                <a:gd name="T8" fmla="*/ 564 w 1129"/>
                <a:gd name="T9" fmla="*/ 0 h 1129"/>
                <a:gd name="T10" fmla="*/ 955 w 1129"/>
                <a:gd name="T11" fmla="*/ 339 h 1129"/>
                <a:gd name="T12" fmla="*/ 788 w 1129"/>
                <a:gd name="T13" fmla="*/ 339 h 1129"/>
                <a:gd name="T14" fmla="*/ 711 w 1129"/>
                <a:gd name="T15" fmla="*/ 138 h 1129"/>
                <a:gd name="T16" fmla="*/ 955 w 1129"/>
                <a:gd name="T17" fmla="*/ 339 h 1129"/>
                <a:gd name="T18" fmla="*/ 564 w 1129"/>
                <a:gd name="T19" fmla="*/ 115 h 1129"/>
                <a:gd name="T20" fmla="*/ 672 w 1129"/>
                <a:gd name="T21" fmla="*/ 339 h 1129"/>
                <a:gd name="T22" fmla="*/ 457 w 1129"/>
                <a:gd name="T23" fmla="*/ 339 h 1129"/>
                <a:gd name="T24" fmla="*/ 564 w 1129"/>
                <a:gd name="T25" fmla="*/ 115 h 1129"/>
                <a:gd name="T26" fmla="*/ 127 w 1129"/>
                <a:gd name="T27" fmla="*/ 678 h 1129"/>
                <a:gd name="T28" fmla="*/ 113 w 1129"/>
                <a:gd name="T29" fmla="*/ 565 h 1129"/>
                <a:gd name="T30" fmla="*/ 127 w 1129"/>
                <a:gd name="T31" fmla="*/ 452 h 1129"/>
                <a:gd name="T32" fmla="*/ 318 w 1129"/>
                <a:gd name="T33" fmla="*/ 452 h 1129"/>
                <a:gd name="T34" fmla="*/ 310 w 1129"/>
                <a:gd name="T35" fmla="*/ 565 h 1129"/>
                <a:gd name="T36" fmla="*/ 318 w 1129"/>
                <a:gd name="T37" fmla="*/ 678 h 1129"/>
                <a:gd name="T38" fmla="*/ 127 w 1129"/>
                <a:gd name="T39" fmla="*/ 678 h 1129"/>
                <a:gd name="T40" fmla="*/ 173 w 1129"/>
                <a:gd name="T41" fmla="*/ 790 h 1129"/>
                <a:gd name="T42" fmla="*/ 340 w 1129"/>
                <a:gd name="T43" fmla="*/ 790 h 1129"/>
                <a:gd name="T44" fmla="*/ 418 w 1129"/>
                <a:gd name="T45" fmla="*/ 992 h 1129"/>
                <a:gd name="T46" fmla="*/ 173 w 1129"/>
                <a:gd name="T47" fmla="*/ 790 h 1129"/>
                <a:gd name="T48" fmla="*/ 340 w 1129"/>
                <a:gd name="T49" fmla="*/ 339 h 1129"/>
                <a:gd name="T50" fmla="*/ 173 w 1129"/>
                <a:gd name="T51" fmla="*/ 339 h 1129"/>
                <a:gd name="T52" fmla="*/ 418 w 1129"/>
                <a:gd name="T53" fmla="*/ 138 h 1129"/>
                <a:gd name="T54" fmla="*/ 340 w 1129"/>
                <a:gd name="T55" fmla="*/ 339 h 1129"/>
                <a:gd name="T56" fmla="*/ 564 w 1129"/>
                <a:gd name="T57" fmla="*/ 1014 h 1129"/>
                <a:gd name="T58" fmla="*/ 457 w 1129"/>
                <a:gd name="T59" fmla="*/ 790 h 1129"/>
                <a:gd name="T60" fmla="*/ 672 w 1129"/>
                <a:gd name="T61" fmla="*/ 790 h 1129"/>
                <a:gd name="T62" fmla="*/ 564 w 1129"/>
                <a:gd name="T63" fmla="*/ 1014 h 1129"/>
                <a:gd name="T64" fmla="*/ 696 w 1129"/>
                <a:gd name="T65" fmla="*/ 678 h 1129"/>
                <a:gd name="T66" fmla="*/ 432 w 1129"/>
                <a:gd name="T67" fmla="*/ 678 h 1129"/>
                <a:gd name="T68" fmla="*/ 423 w 1129"/>
                <a:gd name="T69" fmla="*/ 565 h 1129"/>
                <a:gd name="T70" fmla="*/ 432 w 1129"/>
                <a:gd name="T71" fmla="*/ 452 h 1129"/>
                <a:gd name="T72" fmla="*/ 696 w 1129"/>
                <a:gd name="T73" fmla="*/ 452 h 1129"/>
                <a:gd name="T74" fmla="*/ 705 w 1129"/>
                <a:gd name="T75" fmla="*/ 565 h 1129"/>
                <a:gd name="T76" fmla="*/ 696 w 1129"/>
                <a:gd name="T77" fmla="*/ 678 h 1129"/>
                <a:gd name="T78" fmla="*/ 711 w 1129"/>
                <a:gd name="T79" fmla="*/ 991 h 1129"/>
                <a:gd name="T80" fmla="*/ 789 w 1129"/>
                <a:gd name="T81" fmla="*/ 790 h 1129"/>
                <a:gd name="T82" fmla="*/ 955 w 1129"/>
                <a:gd name="T83" fmla="*/ 790 h 1129"/>
                <a:gd name="T84" fmla="*/ 711 w 1129"/>
                <a:gd name="T85" fmla="*/ 991 h 1129"/>
                <a:gd name="T86" fmla="*/ 810 w 1129"/>
                <a:gd name="T87" fmla="*/ 678 h 1129"/>
                <a:gd name="T88" fmla="*/ 818 w 1129"/>
                <a:gd name="T89" fmla="*/ 565 h 1129"/>
                <a:gd name="T90" fmla="*/ 810 w 1129"/>
                <a:gd name="T91" fmla="*/ 452 h 1129"/>
                <a:gd name="T92" fmla="*/ 1001 w 1129"/>
                <a:gd name="T93" fmla="*/ 452 h 1129"/>
                <a:gd name="T94" fmla="*/ 1016 w 1129"/>
                <a:gd name="T95" fmla="*/ 565 h 1129"/>
                <a:gd name="T96" fmla="*/ 1001 w 1129"/>
                <a:gd name="T97" fmla="*/ 678 h 1129"/>
                <a:gd name="T98" fmla="*/ 810 w 1129"/>
                <a:gd name="T99" fmla="*/ 67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9" h="1129">
                  <a:moveTo>
                    <a:pt x="564" y="0"/>
                  </a:moveTo>
                  <a:cubicBezTo>
                    <a:pt x="252" y="0"/>
                    <a:pt x="0" y="253"/>
                    <a:pt x="0" y="565"/>
                  </a:cubicBezTo>
                  <a:cubicBezTo>
                    <a:pt x="0" y="877"/>
                    <a:pt x="252" y="1129"/>
                    <a:pt x="564" y="1129"/>
                  </a:cubicBezTo>
                  <a:cubicBezTo>
                    <a:pt x="876" y="1129"/>
                    <a:pt x="1129" y="877"/>
                    <a:pt x="1129" y="565"/>
                  </a:cubicBezTo>
                  <a:cubicBezTo>
                    <a:pt x="1129" y="253"/>
                    <a:pt x="876" y="0"/>
                    <a:pt x="564" y="0"/>
                  </a:cubicBezTo>
                  <a:close/>
                  <a:moveTo>
                    <a:pt x="955" y="339"/>
                  </a:moveTo>
                  <a:lnTo>
                    <a:pt x="788" y="339"/>
                  </a:lnTo>
                  <a:cubicBezTo>
                    <a:pt x="770" y="268"/>
                    <a:pt x="744" y="201"/>
                    <a:pt x="711" y="138"/>
                  </a:cubicBezTo>
                  <a:cubicBezTo>
                    <a:pt x="814" y="174"/>
                    <a:pt x="901" y="245"/>
                    <a:pt x="955" y="339"/>
                  </a:cubicBezTo>
                  <a:close/>
                  <a:moveTo>
                    <a:pt x="564" y="115"/>
                  </a:moveTo>
                  <a:cubicBezTo>
                    <a:pt x="611" y="183"/>
                    <a:pt x="648" y="258"/>
                    <a:pt x="672" y="339"/>
                  </a:cubicBezTo>
                  <a:lnTo>
                    <a:pt x="457" y="339"/>
                  </a:lnTo>
                  <a:cubicBezTo>
                    <a:pt x="481" y="258"/>
                    <a:pt x="517" y="183"/>
                    <a:pt x="564" y="115"/>
                  </a:cubicBezTo>
                  <a:close/>
                  <a:moveTo>
                    <a:pt x="127" y="678"/>
                  </a:moveTo>
                  <a:cubicBezTo>
                    <a:pt x="118" y="641"/>
                    <a:pt x="113" y="604"/>
                    <a:pt x="113" y="565"/>
                  </a:cubicBezTo>
                  <a:cubicBezTo>
                    <a:pt x="113" y="526"/>
                    <a:pt x="118" y="488"/>
                    <a:pt x="127" y="452"/>
                  </a:cubicBezTo>
                  <a:lnTo>
                    <a:pt x="318" y="452"/>
                  </a:lnTo>
                  <a:cubicBezTo>
                    <a:pt x="313" y="489"/>
                    <a:pt x="310" y="526"/>
                    <a:pt x="310" y="565"/>
                  </a:cubicBezTo>
                  <a:cubicBezTo>
                    <a:pt x="310" y="603"/>
                    <a:pt x="313" y="641"/>
                    <a:pt x="318" y="678"/>
                  </a:cubicBezTo>
                  <a:lnTo>
                    <a:pt x="127" y="678"/>
                  </a:lnTo>
                  <a:close/>
                  <a:moveTo>
                    <a:pt x="173" y="790"/>
                  </a:moveTo>
                  <a:lnTo>
                    <a:pt x="340" y="790"/>
                  </a:lnTo>
                  <a:cubicBezTo>
                    <a:pt x="358" y="861"/>
                    <a:pt x="384" y="929"/>
                    <a:pt x="418" y="992"/>
                  </a:cubicBezTo>
                  <a:cubicBezTo>
                    <a:pt x="314" y="956"/>
                    <a:pt x="228" y="884"/>
                    <a:pt x="173" y="790"/>
                  </a:cubicBezTo>
                  <a:close/>
                  <a:moveTo>
                    <a:pt x="340" y="339"/>
                  </a:moveTo>
                  <a:lnTo>
                    <a:pt x="173" y="339"/>
                  </a:lnTo>
                  <a:cubicBezTo>
                    <a:pt x="228" y="245"/>
                    <a:pt x="314" y="173"/>
                    <a:pt x="418" y="138"/>
                  </a:cubicBezTo>
                  <a:cubicBezTo>
                    <a:pt x="384" y="201"/>
                    <a:pt x="358" y="268"/>
                    <a:pt x="340" y="339"/>
                  </a:cubicBezTo>
                  <a:close/>
                  <a:moveTo>
                    <a:pt x="564" y="1014"/>
                  </a:moveTo>
                  <a:cubicBezTo>
                    <a:pt x="517" y="947"/>
                    <a:pt x="481" y="871"/>
                    <a:pt x="457" y="790"/>
                  </a:cubicBezTo>
                  <a:lnTo>
                    <a:pt x="672" y="790"/>
                  </a:lnTo>
                  <a:cubicBezTo>
                    <a:pt x="648" y="871"/>
                    <a:pt x="611" y="947"/>
                    <a:pt x="564" y="1014"/>
                  </a:cubicBezTo>
                  <a:close/>
                  <a:moveTo>
                    <a:pt x="696" y="678"/>
                  </a:moveTo>
                  <a:lnTo>
                    <a:pt x="432" y="678"/>
                  </a:lnTo>
                  <a:cubicBezTo>
                    <a:pt x="427" y="641"/>
                    <a:pt x="423" y="603"/>
                    <a:pt x="423" y="565"/>
                  </a:cubicBezTo>
                  <a:cubicBezTo>
                    <a:pt x="423" y="526"/>
                    <a:pt x="427" y="489"/>
                    <a:pt x="432" y="452"/>
                  </a:cubicBezTo>
                  <a:lnTo>
                    <a:pt x="696" y="452"/>
                  </a:lnTo>
                  <a:cubicBezTo>
                    <a:pt x="702" y="489"/>
                    <a:pt x="705" y="526"/>
                    <a:pt x="705" y="565"/>
                  </a:cubicBezTo>
                  <a:cubicBezTo>
                    <a:pt x="705" y="603"/>
                    <a:pt x="702" y="641"/>
                    <a:pt x="696" y="678"/>
                  </a:cubicBezTo>
                  <a:close/>
                  <a:moveTo>
                    <a:pt x="711" y="991"/>
                  </a:moveTo>
                  <a:cubicBezTo>
                    <a:pt x="745" y="928"/>
                    <a:pt x="770" y="861"/>
                    <a:pt x="789" y="790"/>
                  </a:cubicBezTo>
                  <a:lnTo>
                    <a:pt x="955" y="790"/>
                  </a:lnTo>
                  <a:cubicBezTo>
                    <a:pt x="901" y="884"/>
                    <a:pt x="814" y="956"/>
                    <a:pt x="711" y="991"/>
                  </a:cubicBezTo>
                  <a:close/>
                  <a:moveTo>
                    <a:pt x="810" y="678"/>
                  </a:moveTo>
                  <a:cubicBezTo>
                    <a:pt x="815" y="641"/>
                    <a:pt x="818" y="603"/>
                    <a:pt x="818" y="565"/>
                  </a:cubicBezTo>
                  <a:cubicBezTo>
                    <a:pt x="818" y="526"/>
                    <a:pt x="815" y="489"/>
                    <a:pt x="810" y="452"/>
                  </a:cubicBezTo>
                  <a:lnTo>
                    <a:pt x="1001" y="452"/>
                  </a:lnTo>
                  <a:cubicBezTo>
                    <a:pt x="1010" y="488"/>
                    <a:pt x="1016" y="526"/>
                    <a:pt x="1016" y="565"/>
                  </a:cubicBezTo>
                  <a:cubicBezTo>
                    <a:pt x="1016" y="604"/>
                    <a:pt x="1011" y="641"/>
                    <a:pt x="1001" y="678"/>
                  </a:cubicBezTo>
                  <a:lnTo>
                    <a:pt x="810" y="67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s-UY" sz="2400">
                <a:solidFill>
                  <a:prstClr val="black"/>
                </a:solidFill>
                <a:latin typeface="Calibri"/>
                <a:ea typeface="ＭＳ Ｐゴシック" pitchFamily="4" charset="-128"/>
              </a:endParaRPr>
            </a:p>
          </p:txBody>
        </p:sp>
        <p:pic>
          <p:nvPicPr>
            <p:cNvPr id="30" name="Picture 12" descr="https://www.svgimages.com/svg-image/s2/lan-icon-black-256x256.png">
              <a:extLst>
                <a:ext uri="{FF2B5EF4-FFF2-40B4-BE49-F238E27FC236}">
                  <a16:creationId xmlns:a16="http://schemas.microsoft.com/office/drawing/2014/main" id="{BA378B7D-5C84-4E78-B84B-44B1DFEBCA1E}"/>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8187" t="25331" r="16888" b="23736"/>
            <a:stretch/>
          </p:blipFill>
          <p:spPr bwMode="auto">
            <a:xfrm>
              <a:off x="5901720" y="1865651"/>
              <a:ext cx="816364" cy="64042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1" name="Rectangle 30">
            <a:extLst>
              <a:ext uri="{FF2B5EF4-FFF2-40B4-BE49-F238E27FC236}">
                <a16:creationId xmlns:a16="http://schemas.microsoft.com/office/drawing/2014/main" id="{8FC3A1D8-6D42-4D36-909B-B4E228EDF09C}"/>
              </a:ext>
            </a:extLst>
          </p:cNvPr>
          <p:cNvSpPr/>
          <p:nvPr/>
        </p:nvSpPr>
        <p:spPr>
          <a:xfrm>
            <a:off x="746593" y="2390186"/>
            <a:ext cx="2475392"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Web Portal</a:t>
            </a:r>
          </a:p>
        </p:txBody>
      </p:sp>
      <p:sp>
        <p:nvSpPr>
          <p:cNvPr id="32" name="Rounded Rectangle 105">
            <a:extLst>
              <a:ext uri="{FF2B5EF4-FFF2-40B4-BE49-F238E27FC236}">
                <a16:creationId xmlns:a16="http://schemas.microsoft.com/office/drawing/2014/main" id="{AD726F34-CFB8-46D9-9750-42A908D5B5F6}"/>
              </a:ext>
            </a:extLst>
          </p:cNvPr>
          <p:cNvSpPr/>
          <p:nvPr/>
        </p:nvSpPr>
        <p:spPr>
          <a:xfrm>
            <a:off x="3614102" y="2140233"/>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Security</a:t>
            </a:r>
          </a:p>
        </p:txBody>
      </p:sp>
      <p:sp>
        <p:nvSpPr>
          <p:cNvPr id="33" name="Rounded Rectangle 106">
            <a:extLst>
              <a:ext uri="{FF2B5EF4-FFF2-40B4-BE49-F238E27FC236}">
                <a16:creationId xmlns:a16="http://schemas.microsoft.com/office/drawing/2014/main" id="{51B87DBC-8A99-4601-8DD0-B77507CC11DC}"/>
              </a:ext>
            </a:extLst>
          </p:cNvPr>
          <p:cNvSpPr/>
          <p:nvPr/>
        </p:nvSpPr>
        <p:spPr>
          <a:xfrm>
            <a:off x="3614102" y="1346480"/>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Secured Login</a:t>
            </a:r>
          </a:p>
        </p:txBody>
      </p:sp>
      <p:sp>
        <p:nvSpPr>
          <p:cNvPr id="36" name="Rounded Rectangle 110">
            <a:extLst>
              <a:ext uri="{FF2B5EF4-FFF2-40B4-BE49-F238E27FC236}">
                <a16:creationId xmlns:a16="http://schemas.microsoft.com/office/drawing/2014/main" id="{D1A90D4F-A6B8-4EBC-9276-4BBC5DBEFDD6}"/>
              </a:ext>
            </a:extLst>
          </p:cNvPr>
          <p:cNvSpPr/>
          <p:nvPr/>
        </p:nvSpPr>
        <p:spPr>
          <a:xfrm>
            <a:off x="7189801" y="3279417"/>
            <a:ext cx="1802007" cy="2608751"/>
          </a:xfrm>
          <a:prstGeom prst="roundRect">
            <a:avLst>
              <a:gd name="adj" fmla="val 2906"/>
            </a:avLst>
          </a:prstGeom>
          <a:solidFill>
            <a:schemeClr val="accent6">
              <a:lumMod val="20000"/>
              <a:lumOff val="80000"/>
            </a:schemeClr>
          </a:solidFill>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Services</a:t>
            </a:r>
          </a:p>
        </p:txBody>
      </p:sp>
      <p:graphicFrame>
        <p:nvGraphicFramePr>
          <p:cNvPr id="37" name="Table 36">
            <a:extLst>
              <a:ext uri="{FF2B5EF4-FFF2-40B4-BE49-F238E27FC236}">
                <a16:creationId xmlns:a16="http://schemas.microsoft.com/office/drawing/2014/main" id="{BEF82555-94A6-43B1-910A-7E636525F802}"/>
              </a:ext>
            </a:extLst>
          </p:cNvPr>
          <p:cNvGraphicFramePr>
            <a:graphicFrameLocks noGrp="1"/>
          </p:cNvGraphicFramePr>
          <p:nvPr/>
        </p:nvGraphicFramePr>
        <p:xfrm>
          <a:off x="7277840" y="3705419"/>
          <a:ext cx="1638717" cy="2103120"/>
        </p:xfrm>
        <a:graphic>
          <a:graphicData uri="http://schemas.openxmlformats.org/drawingml/2006/table">
            <a:tbl>
              <a:tblPr bandRow="1">
                <a:tableStyleId>{69012ECD-51FC-41F1-AA8D-1B2483CD663E}</a:tableStyleId>
              </a:tblPr>
              <a:tblGrid>
                <a:gridCol w="1638717">
                  <a:extLst>
                    <a:ext uri="{9D8B030D-6E8A-4147-A177-3AD203B41FA5}">
                      <a16:colId xmlns:a16="http://schemas.microsoft.com/office/drawing/2014/main" val="20000"/>
                    </a:ext>
                  </a:extLst>
                </a:gridCol>
              </a:tblGrid>
              <a:tr h="160660">
                <a:tc>
                  <a:txBody>
                    <a:bodyPr/>
                    <a:lstStyle/>
                    <a:p>
                      <a:pPr algn="ctr"/>
                      <a:r>
                        <a:rPr lang="en-US" sz="1200" b="0" dirty="0"/>
                        <a:t>Registration</a:t>
                      </a:r>
                    </a:p>
                  </a:txBody>
                  <a:tcPr marL="45720" marR="45720" anchor="ctr"/>
                </a:tc>
                <a:extLst>
                  <a:ext uri="{0D108BD9-81ED-4DB2-BD59-A6C34878D82A}">
                    <a16:rowId xmlns:a16="http://schemas.microsoft.com/office/drawing/2014/main" val="10000"/>
                  </a:ext>
                </a:extLst>
              </a:tr>
              <a:tr h="16066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a:t>Multi level user</a:t>
                      </a:r>
                    </a:p>
                    <a:p>
                      <a:pPr algn="ctr"/>
                      <a:r>
                        <a:rPr lang="en-US" sz="1200" b="0" dirty="0"/>
                        <a:t>login</a:t>
                      </a:r>
                    </a:p>
                  </a:txBody>
                  <a:tcPr marL="45720" marR="45720" anchor="ctr"/>
                </a:tc>
                <a:extLst>
                  <a:ext uri="{0D108BD9-81ED-4DB2-BD59-A6C34878D82A}">
                    <a16:rowId xmlns:a16="http://schemas.microsoft.com/office/drawing/2014/main" val="2490570879"/>
                  </a:ext>
                </a:extLst>
              </a:tr>
              <a:tr h="457200">
                <a:tc>
                  <a:txBody>
                    <a:bodyPr/>
                    <a:lstStyle/>
                    <a:p>
                      <a:pPr marL="0" marR="0" indent="0" algn="ctr" defTabSz="609585" rtl="0" eaLnBrk="1" fontAlgn="auto" latinLnBrk="0" hangingPunct="1">
                        <a:lnSpc>
                          <a:spcPct val="100000"/>
                        </a:lnSpc>
                        <a:spcBef>
                          <a:spcPts val="160"/>
                        </a:spcBef>
                        <a:spcAft>
                          <a:spcPts val="160"/>
                        </a:spcAft>
                        <a:buClrTx/>
                        <a:buSzTx/>
                        <a:buFontTx/>
                        <a:buNone/>
                        <a:tabLst/>
                        <a:defRPr/>
                      </a:pPr>
                      <a:r>
                        <a:rPr lang="en-US" sz="1200" b="0" dirty="0"/>
                        <a:t>Creation of campaigns</a:t>
                      </a:r>
                    </a:p>
                  </a:txBody>
                  <a:tcPr marL="45720" marR="45720" anchor="ctr"/>
                </a:tc>
                <a:extLst>
                  <a:ext uri="{0D108BD9-81ED-4DB2-BD59-A6C34878D82A}">
                    <a16:rowId xmlns:a16="http://schemas.microsoft.com/office/drawing/2014/main" val="10001"/>
                  </a:ext>
                </a:extLst>
              </a:tr>
              <a:tr h="321319">
                <a:tc>
                  <a:txBody>
                    <a:bodyPr/>
                    <a:lstStyle/>
                    <a:p>
                      <a:pPr algn="ctr">
                        <a:spcBef>
                          <a:spcPts val="160"/>
                        </a:spcBef>
                        <a:spcAft>
                          <a:spcPts val="160"/>
                        </a:spcAft>
                      </a:pPr>
                      <a:r>
                        <a:rPr lang="en-US" sz="1200" b="0" dirty="0"/>
                        <a:t>Online Payment/offline Payment </a:t>
                      </a:r>
                    </a:p>
                  </a:txBody>
                  <a:tcPr marL="45720" marR="45720" anchor="ctr"/>
                </a:tc>
                <a:extLst>
                  <a:ext uri="{0D108BD9-81ED-4DB2-BD59-A6C34878D82A}">
                    <a16:rowId xmlns:a16="http://schemas.microsoft.com/office/drawing/2014/main" val="10002"/>
                  </a:ext>
                </a:extLst>
              </a:tr>
              <a:tr h="321319">
                <a:tc>
                  <a:txBody>
                    <a:bodyPr/>
                    <a:lstStyle/>
                    <a:p>
                      <a:pPr algn="ctr"/>
                      <a:r>
                        <a:rPr lang="en-US" sz="1200" b="0" dirty="0"/>
                        <a:t>Reports using high charts</a:t>
                      </a:r>
                    </a:p>
                  </a:txBody>
                  <a:tcPr marL="45720" marR="45720" anchor="ctr"/>
                </a:tc>
                <a:extLst>
                  <a:ext uri="{0D108BD9-81ED-4DB2-BD59-A6C34878D82A}">
                    <a16:rowId xmlns:a16="http://schemas.microsoft.com/office/drawing/2014/main" val="10003"/>
                  </a:ext>
                </a:extLst>
              </a:tr>
            </a:tbl>
          </a:graphicData>
        </a:graphic>
      </p:graphicFrame>
      <p:sp>
        <p:nvSpPr>
          <p:cNvPr id="38" name="Rounded Rectangle 112">
            <a:extLst>
              <a:ext uri="{FF2B5EF4-FFF2-40B4-BE49-F238E27FC236}">
                <a16:creationId xmlns:a16="http://schemas.microsoft.com/office/drawing/2014/main" id="{84C04963-AC87-418E-B002-BA13BDA876E7}"/>
              </a:ext>
            </a:extLst>
          </p:cNvPr>
          <p:cNvSpPr/>
          <p:nvPr/>
        </p:nvSpPr>
        <p:spPr>
          <a:xfrm>
            <a:off x="1880344" y="3521737"/>
            <a:ext cx="1417371" cy="1980360"/>
          </a:xfrm>
          <a:prstGeom prst="roundRect">
            <a:avLst/>
          </a:prstGeom>
          <a:solidFill>
            <a:schemeClr val="accent2">
              <a:lumMod val="40000"/>
              <a:lumOff val="6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Client</a:t>
            </a:r>
            <a:r>
              <a:rPr lang="en-US" sz="1400" b="1" dirty="0">
                <a:solidFill>
                  <a:prstClr val="black"/>
                </a:solidFill>
                <a:latin typeface="Calibri"/>
              </a:rPr>
              <a:t> Browser</a:t>
            </a:r>
          </a:p>
        </p:txBody>
      </p:sp>
      <p:sp>
        <p:nvSpPr>
          <p:cNvPr id="39" name="Freeform 113">
            <a:extLst>
              <a:ext uri="{FF2B5EF4-FFF2-40B4-BE49-F238E27FC236}">
                <a16:creationId xmlns:a16="http://schemas.microsoft.com/office/drawing/2014/main" id="{88CABCA5-FD91-4571-AF3F-0835EBFA0B11}"/>
              </a:ext>
            </a:extLst>
          </p:cNvPr>
          <p:cNvSpPr/>
          <p:nvPr/>
        </p:nvSpPr>
        <p:spPr>
          <a:xfrm>
            <a:off x="2075914" y="4000966"/>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HTML5/CSS3</a:t>
            </a:r>
          </a:p>
        </p:txBody>
      </p:sp>
      <p:sp>
        <p:nvSpPr>
          <p:cNvPr id="40" name="Freeform 114">
            <a:extLst>
              <a:ext uri="{FF2B5EF4-FFF2-40B4-BE49-F238E27FC236}">
                <a16:creationId xmlns:a16="http://schemas.microsoft.com/office/drawing/2014/main" id="{A12062CC-1CFF-4B57-BC12-06292063397D}"/>
              </a:ext>
            </a:extLst>
          </p:cNvPr>
          <p:cNvSpPr/>
          <p:nvPr/>
        </p:nvSpPr>
        <p:spPr>
          <a:xfrm>
            <a:off x="2078498" y="4544306"/>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100" dirty="0">
                <a:solidFill>
                  <a:prstClr val="black"/>
                </a:solidFill>
                <a:latin typeface="Calibri"/>
                <a:ea typeface="PT Sans" panose="020B0503020203020204" pitchFamily="34" charset="0"/>
              </a:rPr>
              <a:t>JavaScript / JQuery / MVC</a:t>
            </a:r>
          </a:p>
        </p:txBody>
      </p:sp>
      <p:sp>
        <p:nvSpPr>
          <p:cNvPr id="41" name="Freeform 115">
            <a:extLst>
              <a:ext uri="{FF2B5EF4-FFF2-40B4-BE49-F238E27FC236}">
                <a16:creationId xmlns:a16="http://schemas.microsoft.com/office/drawing/2014/main" id="{C5552CC9-F4E9-47DC-8BC7-9C170EE7C7EF}"/>
              </a:ext>
            </a:extLst>
          </p:cNvPr>
          <p:cNvSpPr/>
          <p:nvPr/>
        </p:nvSpPr>
        <p:spPr>
          <a:xfrm>
            <a:off x="2075913" y="5023201"/>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Local Storage</a:t>
            </a:r>
          </a:p>
        </p:txBody>
      </p:sp>
      <p:sp>
        <p:nvSpPr>
          <p:cNvPr id="42" name="Rounded Rectangle 116">
            <a:extLst>
              <a:ext uri="{FF2B5EF4-FFF2-40B4-BE49-F238E27FC236}">
                <a16:creationId xmlns:a16="http://schemas.microsoft.com/office/drawing/2014/main" id="{8275771A-A9DF-4210-BE48-C77F1818D8C6}"/>
              </a:ext>
            </a:extLst>
          </p:cNvPr>
          <p:cNvSpPr/>
          <p:nvPr/>
        </p:nvSpPr>
        <p:spPr>
          <a:xfrm>
            <a:off x="3685238" y="3521737"/>
            <a:ext cx="2431651" cy="1980360"/>
          </a:xfrm>
          <a:prstGeom prst="roundRect">
            <a:avLst/>
          </a:prstGeom>
          <a:solidFill>
            <a:schemeClr val="accent3">
              <a:lumMod val="60000"/>
              <a:lumOff val="4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Web Server (MVC)</a:t>
            </a:r>
          </a:p>
        </p:txBody>
      </p:sp>
      <p:sp>
        <p:nvSpPr>
          <p:cNvPr id="43" name="Freeform 117">
            <a:extLst>
              <a:ext uri="{FF2B5EF4-FFF2-40B4-BE49-F238E27FC236}">
                <a16:creationId xmlns:a16="http://schemas.microsoft.com/office/drawing/2014/main" id="{AD926711-C0B0-4420-8F8E-225A54B34E22}"/>
              </a:ext>
            </a:extLst>
          </p:cNvPr>
          <p:cNvSpPr/>
          <p:nvPr/>
        </p:nvSpPr>
        <p:spPr>
          <a:xfrm>
            <a:off x="3781679" y="3995206"/>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View</a:t>
            </a:r>
          </a:p>
        </p:txBody>
      </p:sp>
      <p:sp>
        <p:nvSpPr>
          <p:cNvPr id="44" name="Freeform 118">
            <a:extLst>
              <a:ext uri="{FF2B5EF4-FFF2-40B4-BE49-F238E27FC236}">
                <a16:creationId xmlns:a16="http://schemas.microsoft.com/office/drawing/2014/main" id="{F747CD78-5BA7-4651-94D5-3F9FCF071C44}"/>
              </a:ext>
            </a:extLst>
          </p:cNvPr>
          <p:cNvSpPr/>
          <p:nvPr/>
        </p:nvSpPr>
        <p:spPr>
          <a:xfrm>
            <a:off x="3791808" y="4498774"/>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Model</a:t>
            </a:r>
          </a:p>
        </p:txBody>
      </p:sp>
      <p:sp>
        <p:nvSpPr>
          <p:cNvPr id="45" name="Freeform 119">
            <a:extLst>
              <a:ext uri="{FF2B5EF4-FFF2-40B4-BE49-F238E27FC236}">
                <a16:creationId xmlns:a16="http://schemas.microsoft.com/office/drawing/2014/main" id="{CCC8FEC8-BCA3-440A-9A49-CD8D85C9447B}"/>
              </a:ext>
            </a:extLst>
          </p:cNvPr>
          <p:cNvSpPr/>
          <p:nvPr/>
        </p:nvSpPr>
        <p:spPr>
          <a:xfrm>
            <a:off x="3793718" y="5002342"/>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Controller</a:t>
            </a:r>
          </a:p>
        </p:txBody>
      </p:sp>
      <p:sp>
        <p:nvSpPr>
          <p:cNvPr id="46" name="Freeform 120">
            <a:extLst>
              <a:ext uri="{FF2B5EF4-FFF2-40B4-BE49-F238E27FC236}">
                <a16:creationId xmlns:a16="http://schemas.microsoft.com/office/drawing/2014/main" id="{F0388657-38BF-4954-B3E6-DB4A2C9D57EB}"/>
              </a:ext>
            </a:extLst>
          </p:cNvPr>
          <p:cNvSpPr/>
          <p:nvPr/>
        </p:nvSpPr>
        <p:spPr>
          <a:xfrm>
            <a:off x="4866751" y="3997287"/>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Redis</a:t>
            </a:r>
          </a:p>
        </p:txBody>
      </p:sp>
      <p:sp>
        <p:nvSpPr>
          <p:cNvPr id="47" name="Freeform 121">
            <a:extLst>
              <a:ext uri="{FF2B5EF4-FFF2-40B4-BE49-F238E27FC236}">
                <a16:creationId xmlns:a16="http://schemas.microsoft.com/office/drawing/2014/main" id="{670A078A-D3D1-435C-A7EB-E47A1DB3FB5E}"/>
              </a:ext>
            </a:extLst>
          </p:cNvPr>
          <p:cNvSpPr/>
          <p:nvPr/>
        </p:nvSpPr>
        <p:spPr>
          <a:xfrm>
            <a:off x="4876880" y="4498774"/>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AWS</a:t>
            </a:r>
          </a:p>
        </p:txBody>
      </p:sp>
      <p:cxnSp>
        <p:nvCxnSpPr>
          <p:cNvPr id="49" name="Elbow Connector 123">
            <a:extLst>
              <a:ext uri="{FF2B5EF4-FFF2-40B4-BE49-F238E27FC236}">
                <a16:creationId xmlns:a16="http://schemas.microsoft.com/office/drawing/2014/main" id="{7D6496FE-4287-4D78-8F92-C981C61256C9}"/>
              </a:ext>
            </a:extLst>
          </p:cNvPr>
          <p:cNvCxnSpPr>
            <a:cxnSpLocks/>
          </p:cNvCxnSpPr>
          <p:nvPr/>
        </p:nvCxnSpPr>
        <p:spPr>
          <a:xfrm>
            <a:off x="6103166" y="4779232"/>
            <a:ext cx="1276436" cy="1650383"/>
          </a:xfrm>
          <a:prstGeom prst="bentConnector3">
            <a:avLst>
              <a:gd name="adj1" fmla="val 65426"/>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E72DFEA-0767-44C2-9794-FBA5FB9839CC}"/>
              </a:ext>
            </a:extLst>
          </p:cNvPr>
          <p:cNvCxnSpPr>
            <a:cxnSpLocks/>
          </p:cNvCxnSpPr>
          <p:nvPr/>
        </p:nvCxnSpPr>
        <p:spPr>
          <a:xfrm>
            <a:off x="6070227" y="4196110"/>
            <a:ext cx="111957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1" name="Left-Right Arrow 125">
            <a:extLst>
              <a:ext uri="{FF2B5EF4-FFF2-40B4-BE49-F238E27FC236}">
                <a16:creationId xmlns:a16="http://schemas.microsoft.com/office/drawing/2014/main" id="{802F627D-32CB-418E-8871-F7124BED8E32}"/>
              </a:ext>
            </a:extLst>
          </p:cNvPr>
          <p:cNvSpPr/>
          <p:nvPr/>
        </p:nvSpPr>
        <p:spPr>
          <a:xfrm rot="5400000">
            <a:off x="3872042" y="2908013"/>
            <a:ext cx="585137" cy="170328"/>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52" name="Elbow Connector 126">
            <a:extLst>
              <a:ext uri="{FF2B5EF4-FFF2-40B4-BE49-F238E27FC236}">
                <a16:creationId xmlns:a16="http://schemas.microsoft.com/office/drawing/2014/main" id="{89411CA3-2F98-47A9-9A44-61BD9FAA5DF0}"/>
              </a:ext>
            </a:extLst>
          </p:cNvPr>
          <p:cNvCxnSpPr>
            <a:cxnSpLocks/>
          </p:cNvCxnSpPr>
          <p:nvPr/>
        </p:nvCxnSpPr>
        <p:spPr>
          <a:xfrm>
            <a:off x="6116889" y="5326644"/>
            <a:ext cx="1276436" cy="1363953"/>
          </a:xfrm>
          <a:prstGeom prst="bentConnector3">
            <a:avLst>
              <a:gd name="adj1" fmla="val 28616"/>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1C74D2-B6E5-49CD-8984-8027B1087E17}"/>
              </a:ext>
            </a:extLst>
          </p:cNvPr>
          <p:cNvCxnSpPr/>
          <p:nvPr/>
        </p:nvCxnSpPr>
        <p:spPr>
          <a:xfrm>
            <a:off x="3294488" y="3982727"/>
            <a:ext cx="269648"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4522F03-7442-4220-9004-BDFC1FDCEA7C}"/>
              </a:ext>
            </a:extLst>
          </p:cNvPr>
          <p:cNvCxnSpPr/>
          <p:nvPr/>
        </p:nvCxnSpPr>
        <p:spPr>
          <a:xfrm>
            <a:off x="8126403" y="5888168"/>
            <a:ext cx="0" cy="35890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Left-Right Arrow 137">
            <a:extLst>
              <a:ext uri="{FF2B5EF4-FFF2-40B4-BE49-F238E27FC236}">
                <a16:creationId xmlns:a16="http://schemas.microsoft.com/office/drawing/2014/main" id="{96EEE537-4815-46AD-849F-6D3A840B43FF}"/>
              </a:ext>
            </a:extLst>
          </p:cNvPr>
          <p:cNvSpPr/>
          <p:nvPr/>
        </p:nvSpPr>
        <p:spPr>
          <a:xfrm rot="5400000">
            <a:off x="4038394" y="1912895"/>
            <a:ext cx="294286" cy="170328"/>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68" name="Flowchart: Magnetic Disk 67">
            <a:extLst>
              <a:ext uri="{FF2B5EF4-FFF2-40B4-BE49-F238E27FC236}">
                <a16:creationId xmlns:a16="http://schemas.microsoft.com/office/drawing/2014/main" id="{310FB296-44F5-4FE1-87AC-16CDAF881F2F}"/>
              </a:ext>
            </a:extLst>
          </p:cNvPr>
          <p:cNvSpPr/>
          <p:nvPr/>
        </p:nvSpPr>
        <p:spPr>
          <a:xfrm>
            <a:off x="7479620" y="6247317"/>
            <a:ext cx="1323195" cy="646168"/>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srgbClr val="FFFFFF"/>
                </a:solidFill>
                <a:latin typeface="Calibri"/>
              </a:rPr>
              <a:t>Database</a:t>
            </a:r>
          </a:p>
        </p:txBody>
      </p:sp>
      <p:grpSp>
        <p:nvGrpSpPr>
          <p:cNvPr id="67" name="Group 66">
            <a:extLst>
              <a:ext uri="{FF2B5EF4-FFF2-40B4-BE49-F238E27FC236}">
                <a16:creationId xmlns:a16="http://schemas.microsoft.com/office/drawing/2014/main" id="{C85CB393-0A98-4A62-8636-4AB67283521D}"/>
              </a:ext>
            </a:extLst>
          </p:cNvPr>
          <p:cNvGrpSpPr/>
          <p:nvPr/>
        </p:nvGrpSpPr>
        <p:grpSpPr>
          <a:xfrm>
            <a:off x="-124192" y="1079732"/>
            <a:ext cx="1472339" cy="338554"/>
            <a:chOff x="-117360" y="1076231"/>
            <a:chExt cx="1472339" cy="338554"/>
          </a:xfrm>
        </p:grpSpPr>
        <p:sp>
          <p:nvSpPr>
            <p:cNvPr id="69" name="Rectangle 68">
              <a:extLst>
                <a:ext uri="{FF2B5EF4-FFF2-40B4-BE49-F238E27FC236}">
                  <a16:creationId xmlns:a16="http://schemas.microsoft.com/office/drawing/2014/main" id="{E7386A60-76AB-4639-9C7D-0C69E89C1F86}"/>
                </a:ext>
              </a:extLst>
            </p:cNvPr>
            <p:cNvSpPr/>
            <p:nvPr/>
          </p:nvSpPr>
          <p:spPr>
            <a:xfrm>
              <a:off x="0" y="1076231"/>
              <a:ext cx="1237620" cy="338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F30F0C3C-4331-40B0-971E-AFCF9E8FAA9D}"/>
                </a:ext>
              </a:extLst>
            </p:cNvPr>
            <p:cNvSpPr txBox="1"/>
            <p:nvPr/>
          </p:nvSpPr>
          <p:spPr>
            <a:xfrm>
              <a:off x="-117360" y="1076231"/>
              <a:ext cx="1472339" cy="338554"/>
            </a:xfrm>
            <a:prstGeom prst="rect">
              <a:avLst/>
            </a:prstGeom>
            <a:noFill/>
          </p:spPr>
          <p:txBody>
            <a:bodyPr wrap="square" rtlCol="0">
              <a:spAutoFit/>
            </a:bodyPr>
            <a:lstStyle/>
            <a:p>
              <a:pPr algn="ctr"/>
              <a:r>
                <a:rPr lang="en-US" sz="1600" b="1" dirty="0">
                  <a:solidFill>
                    <a:schemeClr val="bg1"/>
                  </a:solidFill>
                </a:rPr>
                <a:t>Architecture</a:t>
              </a:r>
            </a:p>
          </p:txBody>
        </p:sp>
      </p:grpSp>
    </p:spTree>
    <p:extLst>
      <p:ext uri="{BB962C8B-B14F-4D97-AF65-F5344CB8AC3E}">
        <p14:creationId xmlns:p14="http://schemas.microsoft.com/office/powerpoint/2010/main" val="21534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5" y="195728"/>
            <a:ext cx="11400249" cy="804803"/>
          </a:xfrm>
        </p:spPr>
        <p:txBody>
          <a:bodyPr>
            <a:normAutofit/>
          </a:bodyPr>
          <a:lstStyle/>
          <a:p>
            <a:pPr>
              <a:lnSpc>
                <a:spcPts val="2667"/>
              </a:lnSpc>
            </a:pPr>
            <a:r>
              <a:rPr lang="en-US" dirty="0"/>
              <a:t>Service Tax Calculation System </a:t>
            </a:r>
            <a:endParaRPr lang="en-US" sz="3600" dirty="0"/>
          </a:p>
        </p:txBody>
      </p:sp>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2" y="2671048"/>
            <a:ext cx="567937" cy="567937"/>
          </a:xfrm>
          <a:prstGeom prst="rect">
            <a:avLst/>
          </a:prstGeom>
          <a:noFill/>
        </p:spPr>
      </p:pic>
      <p:sp>
        <p:nvSpPr>
          <p:cNvPr id="8" name="Rectangle 7"/>
          <p:cNvSpPr/>
          <p:nvPr/>
        </p:nvSpPr>
        <p:spPr>
          <a:xfrm>
            <a:off x="6" y="1111545"/>
            <a:ext cx="5035551" cy="3145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3" name="Text Placeholder 2"/>
          <p:cNvSpPr>
            <a:spLocks noGrp="1"/>
          </p:cNvSpPr>
          <p:nvPr>
            <p:ph type="body" sz="quarter" idx="14"/>
          </p:nvPr>
        </p:nvSpPr>
        <p:spPr>
          <a:xfrm>
            <a:off x="311665" y="1873390"/>
            <a:ext cx="2729215" cy="347603"/>
          </a:xfrm>
        </p:spPr>
        <p:txBody>
          <a:bodyPr/>
          <a:lstStyle/>
          <a:p>
            <a:r>
              <a:rPr lang="en-US" sz="1733" b="1" dirty="0">
                <a:solidFill>
                  <a:schemeClr val="bg2"/>
                </a:solidFill>
              </a:rPr>
              <a:t>CLIENT OVERVIEW</a:t>
            </a:r>
          </a:p>
        </p:txBody>
      </p:sp>
      <p:sp>
        <p:nvSpPr>
          <p:cNvPr id="9" name="Rectangle 8"/>
          <p:cNvSpPr/>
          <p:nvPr/>
        </p:nvSpPr>
        <p:spPr>
          <a:xfrm>
            <a:off x="0" y="4570098"/>
            <a:ext cx="5035551" cy="2298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28441" y="4630595"/>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2" name="Text Placeholder 2"/>
          <p:cNvSpPr txBox="1">
            <a:spLocks/>
          </p:cNvSpPr>
          <p:nvPr/>
        </p:nvSpPr>
        <p:spPr>
          <a:xfrm>
            <a:off x="5206017" y="1078428"/>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5" name="Freeform 14"/>
          <p:cNvSpPr/>
          <p:nvPr/>
        </p:nvSpPr>
        <p:spPr>
          <a:xfrm flipH="1">
            <a:off x="3" y="1970998"/>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426045" y="274466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18" name="Text Placeholder 2">
            <a:extLst>
              <a:ext uri="{FF2B5EF4-FFF2-40B4-BE49-F238E27FC236}">
                <a16:creationId xmlns:a16="http://schemas.microsoft.com/office/drawing/2014/main" id="{9BD92225-283F-464B-81FA-D1BEC3EBC2AF}"/>
              </a:ext>
            </a:extLst>
          </p:cNvPr>
          <p:cNvSpPr txBox="1">
            <a:spLocks/>
          </p:cNvSpPr>
          <p:nvPr/>
        </p:nvSpPr>
        <p:spPr>
          <a:xfrm>
            <a:off x="5257711" y="5230500"/>
            <a:ext cx="4369561" cy="366136"/>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pic>
        <p:nvPicPr>
          <p:cNvPr id="1028" name="Picture 4" descr="Image result for Brain PNG Icon">
            <a:extLst>
              <a:ext uri="{FF2B5EF4-FFF2-40B4-BE49-F238E27FC236}">
                <a16:creationId xmlns:a16="http://schemas.microsoft.com/office/drawing/2014/main" id="{F6488E77-D569-4457-80D1-D7AE2B6B836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96" y="125272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5E9EA3E3-CE68-41C1-9191-1297CFEED677}"/>
              </a:ext>
            </a:extLst>
          </p:cNvPr>
          <p:cNvSpPr>
            <a:spLocks noGrp="1"/>
          </p:cNvSpPr>
          <p:nvPr>
            <p:ph idx="15"/>
          </p:nvPr>
        </p:nvSpPr>
        <p:spPr>
          <a:xfrm>
            <a:off x="40575" y="2349393"/>
            <a:ext cx="4994976" cy="1436291"/>
          </a:xfrm>
        </p:spPr>
        <p:txBody>
          <a:bodyPr wrap="square">
            <a:spAutoFit/>
          </a:bodyPr>
          <a:lstStyle/>
          <a:p>
            <a:pPr defTabSz="1219110">
              <a:defRPr/>
            </a:pPr>
            <a:r>
              <a:rPr lang="en-IN" sz="1400" dirty="0"/>
              <a:t>Our client provides </a:t>
            </a:r>
            <a:r>
              <a:rPr lang="en-US" sz="1400" b="0" i="0" dirty="0">
                <a:solidFill>
                  <a:srgbClr val="4D5156"/>
                </a:solidFill>
                <a:effectLst/>
              </a:rPr>
              <a:t> a service tax  system which allows to register under the system ,generate the digital service tax and pay online</a:t>
            </a:r>
          </a:p>
          <a:p>
            <a:pPr defTabSz="1219110">
              <a:defRPr/>
            </a:pPr>
            <a:r>
              <a:rPr lang="en-US" sz="1400" dirty="0"/>
              <a:t>The solution is to build a system using Laravel framework which has multi level users and authentication and integrated with third-party API’s for authorization. </a:t>
            </a:r>
          </a:p>
        </p:txBody>
      </p:sp>
      <p:sp>
        <p:nvSpPr>
          <p:cNvPr id="19" name="Rectangle 18">
            <a:extLst>
              <a:ext uri="{FF2B5EF4-FFF2-40B4-BE49-F238E27FC236}">
                <a16:creationId xmlns:a16="http://schemas.microsoft.com/office/drawing/2014/main" id="{53C8F4D4-8352-4067-A795-6C0E8904C9F8}"/>
              </a:ext>
            </a:extLst>
          </p:cNvPr>
          <p:cNvSpPr/>
          <p:nvPr/>
        </p:nvSpPr>
        <p:spPr>
          <a:xfrm>
            <a:off x="5206017" y="3067538"/>
            <a:ext cx="6395433" cy="2185214"/>
          </a:xfrm>
          <a:prstGeom prst="rect">
            <a:avLst/>
          </a:prstGeom>
        </p:spPr>
        <p:txBody>
          <a:bodyPr wrap="square">
            <a:spAutoFit/>
          </a:bodyPr>
          <a:lstStyle/>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team developed a system which includes multiple micro services which handles Authorization, generation of tax durations, calculation tax amount and penalty amounts.</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Integrated both offline payment flow and online payment flow in the system which reduces the manual checking.</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GNUPG encryption id used to decrypt the files and run individually</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Writing Smoke tests and unit tests for all the functionalities to check the complete functionalities.</a:t>
            </a:r>
          </a:p>
          <a:p>
            <a:pPr marL="233357" lvl="1" indent="-233357" defTabSz="914378">
              <a:spcAft>
                <a:spcPts val="300"/>
              </a:spcAft>
              <a:buClr>
                <a:srgbClr val="049159"/>
              </a:buClr>
              <a:buSzPct val="80000"/>
              <a:buFont typeface="Wingdings 3" panose="05040102010807070707" pitchFamily="18" charset="2"/>
              <a:buChar char=""/>
              <a:defRPr/>
            </a:pPr>
            <a:endParaRPr lang="en-US" sz="1400" dirty="0">
              <a:solidFill>
                <a:srgbClr val="44464B"/>
              </a:solidFill>
              <a:latin typeface="Calibri"/>
            </a:endParaRPr>
          </a:p>
        </p:txBody>
      </p:sp>
      <p:sp>
        <p:nvSpPr>
          <p:cNvPr id="20" name="Content Placeholder 3">
            <a:extLst>
              <a:ext uri="{FF2B5EF4-FFF2-40B4-BE49-F238E27FC236}">
                <a16:creationId xmlns:a16="http://schemas.microsoft.com/office/drawing/2014/main" id="{F5554C96-3F24-414C-B067-B66FEFA7159F}"/>
              </a:ext>
            </a:extLst>
          </p:cNvPr>
          <p:cNvSpPr txBox="1">
            <a:spLocks/>
          </p:cNvSpPr>
          <p:nvPr/>
        </p:nvSpPr>
        <p:spPr>
          <a:xfrm>
            <a:off x="5206017" y="5719130"/>
            <a:ext cx="5754083" cy="30777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3357" lvl="1" indent="-233357">
              <a:spcAft>
                <a:spcPts val="300"/>
              </a:spcAft>
              <a:buClr>
                <a:srgbClr val="049159"/>
              </a:buClr>
              <a:buSzPct val="80000"/>
              <a:buFont typeface="Wingdings 3" panose="05040102010807070707" pitchFamily="18" charset="2"/>
              <a:buChar char=""/>
              <a:defRPr/>
            </a:pPr>
            <a:r>
              <a:rPr lang="en-US" sz="1400" dirty="0">
                <a:solidFill>
                  <a:srgbClr val="44464B"/>
                </a:solidFill>
              </a:rPr>
              <a:t>Laravel (8), MySQL, Redis, Restful Webservices, GNUPG, jQuery</a:t>
            </a:r>
          </a:p>
        </p:txBody>
      </p:sp>
      <p:sp>
        <p:nvSpPr>
          <p:cNvPr id="21" name="Content Placeholder 3">
            <a:extLst>
              <a:ext uri="{FF2B5EF4-FFF2-40B4-BE49-F238E27FC236}">
                <a16:creationId xmlns:a16="http://schemas.microsoft.com/office/drawing/2014/main" id="{B94A8914-410E-4C32-B3A1-FDE4B733EADF}"/>
              </a:ext>
            </a:extLst>
          </p:cNvPr>
          <p:cNvSpPr txBox="1">
            <a:spLocks/>
          </p:cNvSpPr>
          <p:nvPr/>
        </p:nvSpPr>
        <p:spPr>
          <a:xfrm>
            <a:off x="311665" y="5065503"/>
            <a:ext cx="4493385" cy="1540871"/>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84" marR="0" lvl="0" indent="-228584" algn="l" defTabSz="914378" rtl="0" eaLnBrk="1" fontAlgn="auto" latinLnBrk="0" hangingPunct="1">
              <a:lnSpc>
                <a:spcPct val="11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Complete online system which enables users to directly register and get </a:t>
            </a:r>
            <a:r>
              <a:rPr kumimoji="0" lang="en-US" sz="1400" b="0" i="0" u="none" strike="noStrike" kern="1200" cap="none" spc="0" normalizeH="0" baseline="0" noProof="0">
                <a:ln>
                  <a:noFill/>
                </a:ln>
                <a:solidFill>
                  <a:srgbClr val="FFFFFF"/>
                </a:solidFill>
                <a:effectLst/>
                <a:uLnTx/>
                <a:uFillTx/>
                <a:latin typeface="Calibri"/>
                <a:ea typeface="+mn-ea"/>
                <a:cs typeface="+mn-cs"/>
              </a:rPr>
              <a:t>their tax </a:t>
            </a:r>
            <a:r>
              <a:rPr kumimoji="0" lang="en-US" sz="1400" b="0" i="0" u="none" strike="noStrike" kern="1200" cap="none" spc="0" normalizeH="0" baseline="0" noProof="0" dirty="0">
                <a:ln>
                  <a:noFill/>
                </a:ln>
                <a:solidFill>
                  <a:srgbClr val="FFFFFF"/>
                </a:solidFill>
                <a:effectLst/>
                <a:uLnTx/>
                <a:uFillTx/>
                <a:latin typeface="Calibri"/>
                <a:ea typeface="+mn-ea"/>
                <a:cs typeface="+mn-cs"/>
              </a:rPr>
              <a:t>to be calculated completely online and pay the tax both in offline and online methods</a:t>
            </a:r>
          </a:p>
          <a:p>
            <a:pPr marL="228584" marR="0" lvl="0" indent="-228584" algn="l" defTabSz="914378" rtl="0" eaLnBrk="1" fontAlgn="auto" latinLnBrk="0" hangingPunct="1">
              <a:lnSpc>
                <a:spcPct val="11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All the reports are transferred using the GNUPG encryption securely</a:t>
            </a:r>
          </a:p>
        </p:txBody>
      </p:sp>
      <p:sp>
        <p:nvSpPr>
          <p:cNvPr id="22" name="TextBox 21">
            <a:extLst>
              <a:ext uri="{FF2B5EF4-FFF2-40B4-BE49-F238E27FC236}">
                <a16:creationId xmlns:a16="http://schemas.microsoft.com/office/drawing/2014/main" id="{4ADBD882-0792-4DB3-A999-114A522C4745}"/>
              </a:ext>
            </a:extLst>
          </p:cNvPr>
          <p:cNvSpPr txBox="1"/>
          <p:nvPr/>
        </p:nvSpPr>
        <p:spPr>
          <a:xfrm>
            <a:off x="5257711" y="1348478"/>
            <a:ext cx="6142382" cy="1384995"/>
          </a:xfrm>
          <a:prstGeom prst="rect">
            <a:avLst/>
          </a:prstGeom>
          <a:noFill/>
        </p:spPr>
        <p:txBody>
          <a:bodyPr wrap="square">
            <a:spAutoFit/>
          </a:bodyPr>
          <a:lstStyle/>
          <a:p>
            <a:pPr>
              <a:defRPr/>
            </a:pPr>
            <a:endParaRPr lang="en-US" sz="1400" dirty="0">
              <a:solidFill>
                <a:srgbClr val="44464B"/>
              </a:solidFill>
              <a:latin typeface="Calibri"/>
            </a:endParaRPr>
          </a:p>
          <a:p>
            <a:pPr marL="285750" indent="-285750">
              <a:buFont typeface="Arial" panose="020B0604020202020204" pitchFamily="34" charset="0"/>
              <a:buChar char="•"/>
              <a:defRPr/>
            </a:pPr>
            <a:r>
              <a:rPr lang="en-US" sz="1400" dirty="0">
                <a:solidFill>
                  <a:srgbClr val="44464B"/>
                </a:solidFill>
                <a:latin typeface="Calibri"/>
              </a:rPr>
              <a:t>Multilevel roles, where every application must pass through each role.</a:t>
            </a:r>
          </a:p>
          <a:p>
            <a:pPr marL="285750" indent="-285750">
              <a:buFont typeface="Arial" panose="020B0604020202020204" pitchFamily="34" charset="0"/>
              <a:buChar char="•"/>
              <a:defRPr/>
            </a:pPr>
            <a:r>
              <a:rPr lang="en-US" sz="1400" dirty="0">
                <a:solidFill>
                  <a:srgbClr val="44464B"/>
                </a:solidFill>
                <a:latin typeface="Calibri"/>
              </a:rPr>
              <a:t>Third party integration for Authorization.</a:t>
            </a:r>
          </a:p>
          <a:p>
            <a:pPr marL="285750" indent="-285750">
              <a:buFont typeface="Arial" panose="020B0604020202020204" pitchFamily="34" charset="0"/>
              <a:buChar char="•"/>
              <a:defRPr/>
            </a:pPr>
            <a:r>
              <a:rPr lang="en-US" sz="1400" dirty="0">
                <a:solidFill>
                  <a:srgbClr val="44464B"/>
                </a:solidFill>
                <a:latin typeface="Calibri"/>
              </a:rPr>
              <a:t>Need to support both Online payments and Offline payments.</a:t>
            </a:r>
          </a:p>
          <a:p>
            <a:pPr marL="285750" indent="-285750">
              <a:buFont typeface="Arial" panose="020B0604020202020204" pitchFamily="34" charset="0"/>
              <a:buChar char="•"/>
              <a:defRPr/>
            </a:pPr>
            <a:r>
              <a:rPr lang="en-US" sz="1400" dirty="0">
                <a:solidFill>
                  <a:srgbClr val="44464B"/>
                </a:solidFill>
                <a:latin typeface="Calibri"/>
              </a:rPr>
              <a:t>Need to generate dynamic tax durations according to the dates.</a:t>
            </a:r>
          </a:p>
          <a:p>
            <a:pPr>
              <a:defRPr/>
            </a:pPr>
            <a:endParaRPr lang="en-US" sz="1400" dirty="0">
              <a:solidFill>
                <a:srgbClr val="44464B"/>
              </a:solidFill>
              <a:latin typeface="Calibri"/>
            </a:endParaRPr>
          </a:p>
        </p:txBody>
      </p:sp>
    </p:spTree>
    <p:extLst>
      <p:ext uri="{BB962C8B-B14F-4D97-AF65-F5344CB8AC3E}">
        <p14:creationId xmlns:p14="http://schemas.microsoft.com/office/powerpoint/2010/main" val="99050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CB28-9493-4E7F-8CDA-7F978529ED27}"/>
              </a:ext>
            </a:extLst>
          </p:cNvPr>
          <p:cNvSpPr>
            <a:spLocks noGrp="1"/>
          </p:cNvSpPr>
          <p:nvPr>
            <p:ph type="title"/>
          </p:nvPr>
        </p:nvSpPr>
        <p:spPr/>
        <p:txBody>
          <a:bodyPr/>
          <a:lstStyle/>
          <a:p>
            <a:r>
              <a:rPr lang="en-US" dirty="0"/>
              <a:t>Features:</a:t>
            </a:r>
            <a:endParaRPr lang="en-IN" dirty="0"/>
          </a:p>
        </p:txBody>
      </p:sp>
      <p:sp>
        <p:nvSpPr>
          <p:cNvPr id="4" name="Content Placeholder 3">
            <a:extLst>
              <a:ext uri="{FF2B5EF4-FFF2-40B4-BE49-F238E27FC236}">
                <a16:creationId xmlns:a16="http://schemas.microsoft.com/office/drawing/2014/main" id="{AC2F4D0F-27AB-45D5-B826-39CBC6B15DC1}"/>
              </a:ext>
            </a:extLst>
          </p:cNvPr>
          <p:cNvSpPr>
            <a:spLocks noGrp="1"/>
          </p:cNvSpPr>
          <p:nvPr>
            <p:ph idx="15"/>
          </p:nvPr>
        </p:nvSpPr>
        <p:spPr/>
        <p:txBody>
          <a:bodyPr>
            <a:normAutofit/>
          </a:bodyPr>
          <a:lstStyle/>
          <a:p>
            <a:r>
              <a:rPr lang="en-US" sz="1800" dirty="0"/>
              <a:t>1. Multi level Authorization system with 2 factor Authentication</a:t>
            </a:r>
          </a:p>
          <a:p>
            <a:r>
              <a:rPr lang="en-US" sz="1800" dirty="0"/>
              <a:t>2. Multiple dashboards and operations depending on the roles</a:t>
            </a:r>
          </a:p>
          <a:p>
            <a:r>
              <a:rPr lang="en-US" sz="1800" dirty="0"/>
              <a:t>3. Creation of Periods for tax paying  dynamically using the schedulers</a:t>
            </a:r>
          </a:p>
          <a:p>
            <a:r>
              <a:rPr lang="en-US" sz="1800" dirty="0"/>
              <a:t>4.  GNUPG encryption and decryption in order to save and read the files from the banking system</a:t>
            </a:r>
          </a:p>
          <a:p>
            <a:r>
              <a:rPr lang="en-US" sz="1800" dirty="0"/>
              <a:t>5. Online and offline payments for user</a:t>
            </a:r>
          </a:p>
          <a:p>
            <a:r>
              <a:rPr lang="en-US" sz="1800" dirty="0"/>
              <a:t>6. Multiple modules and user flow for user like Query, Debt management and remission</a:t>
            </a:r>
          </a:p>
          <a:p>
            <a:r>
              <a:rPr lang="en-US" sz="1800" dirty="0"/>
              <a:t>7. Third party API integration which is required to authorize the internal staff from a different system</a:t>
            </a:r>
          </a:p>
          <a:p>
            <a:r>
              <a:rPr lang="en-US" sz="1800" dirty="0"/>
              <a:t>8. Dynamic Tax and Penalty calculations </a:t>
            </a:r>
            <a:endParaRPr lang="en-IN" dirty="0"/>
          </a:p>
        </p:txBody>
      </p:sp>
      <p:sp>
        <p:nvSpPr>
          <p:cNvPr id="5" name="Slide Number Placeholder 4">
            <a:extLst>
              <a:ext uri="{FF2B5EF4-FFF2-40B4-BE49-F238E27FC236}">
                <a16:creationId xmlns:a16="http://schemas.microsoft.com/office/drawing/2014/main" id="{1CACA478-4994-43DA-90D0-91A4925E69EB}"/>
              </a:ext>
            </a:extLst>
          </p:cNvPr>
          <p:cNvSpPr>
            <a:spLocks noGrp="1"/>
          </p:cNvSpPr>
          <p:nvPr>
            <p:ph type="sldNum" sz="quarter" idx="4"/>
          </p:nvPr>
        </p:nvSpPr>
        <p:spPr>
          <a:xfrm>
            <a:off x="8363284" y="6500735"/>
            <a:ext cx="32191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7049A2-617D-4058-AAA4-E2BC351D607C}" type="slidenum">
              <a:rPr lang="en-US" smtClean="0"/>
              <a:pPr/>
              <a:t>36</a:t>
            </a:fld>
            <a:endParaRPr lang="en-US" dirty="0"/>
          </a:p>
        </p:txBody>
      </p:sp>
    </p:spTree>
    <p:extLst>
      <p:ext uri="{BB962C8B-B14F-4D97-AF65-F5344CB8AC3E}">
        <p14:creationId xmlns:p14="http://schemas.microsoft.com/office/powerpoint/2010/main" val="16390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0" y="214066"/>
            <a:ext cx="11615088" cy="879952"/>
          </a:xfrm>
        </p:spPr>
        <p:txBody>
          <a:bodyPr anchor="ctr">
            <a:noAutofit/>
          </a:bodyPr>
          <a:lstStyle/>
          <a:p>
            <a:r>
              <a:rPr lang="fr-FR" sz="2400" dirty="0">
                <a:solidFill>
                  <a:srgbClr val="000000"/>
                </a:solidFill>
              </a:rPr>
              <a:t>Micro services Implementation</a:t>
            </a:r>
            <a:endParaRPr lang="en-US" sz="1600" dirty="0">
              <a:solidFill>
                <a:schemeClr val="accent4"/>
              </a:solidFill>
            </a:endParaRPr>
          </a:p>
        </p:txBody>
      </p:sp>
      <p:grpSp>
        <p:nvGrpSpPr>
          <p:cNvPr id="4" name="Group 3">
            <a:extLst>
              <a:ext uri="{FF2B5EF4-FFF2-40B4-BE49-F238E27FC236}">
                <a16:creationId xmlns:a16="http://schemas.microsoft.com/office/drawing/2014/main" id="{F40DB6B3-7E19-4574-B3B7-C5EC1043E565}"/>
              </a:ext>
            </a:extLst>
          </p:cNvPr>
          <p:cNvGrpSpPr/>
          <p:nvPr/>
        </p:nvGrpSpPr>
        <p:grpSpPr>
          <a:xfrm>
            <a:off x="1249561" y="1534757"/>
            <a:ext cx="10777874" cy="5109177"/>
            <a:chOff x="1162396" y="1109219"/>
            <a:chExt cx="11059965" cy="5471493"/>
          </a:xfrm>
        </p:grpSpPr>
        <p:sp>
          <p:nvSpPr>
            <p:cNvPr id="5" name="Rectangle 4">
              <a:extLst>
                <a:ext uri="{FF2B5EF4-FFF2-40B4-BE49-F238E27FC236}">
                  <a16:creationId xmlns:a16="http://schemas.microsoft.com/office/drawing/2014/main" id="{285FB53B-7F48-4A1D-9A0E-AA4E968A68D5}"/>
                </a:ext>
              </a:extLst>
            </p:cNvPr>
            <p:cNvSpPr/>
            <p:nvPr/>
          </p:nvSpPr>
          <p:spPr>
            <a:xfrm>
              <a:off x="1823777" y="2718222"/>
              <a:ext cx="8305800" cy="3023075"/>
            </a:xfrm>
            <a:prstGeom prst="rect">
              <a:avLst/>
            </a:prstGeom>
            <a:solidFill>
              <a:schemeClr val="accent5">
                <a:lumMod val="20000"/>
                <a:lumOff val="80000"/>
              </a:schemeClr>
            </a:solid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2BFDAE2A-9349-453C-852D-0B670D7632A5}"/>
                </a:ext>
              </a:extLst>
            </p:cNvPr>
            <p:cNvSpPr/>
            <p:nvPr/>
          </p:nvSpPr>
          <p:spPr>
            <a:xfrm>
              <a:off x="1813392" y="1468480"/>
              <a:ext cx="8316183" cy="795525"/>
            </a:xfrm>
            <a:prstGeom prst="rect">
              <a:avLst/>
            </a:prstGeom>
            <a:solidFill>
              <a:schemeClr val="tx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D94861-6D13-480A-A96E-03E8EBA4ACB7}"/>
                </a:ext>
              </a:extLst>
            </p:cNvPr>
            <p:cNvSpPr/>
            <p:nvPr/>
          </p:nvSpPr>
          <p:spPr>
            <a:xfrm>
              <a:off x="4074407" y="1600671"/>
              <a:ext cx="1364825"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CSS3</a:t>
              </a:r>
            </a:p>
          </p:txBody>
        </p:sp>
        <p:sp>
          <p:nvSpPr>
            <p:cNvPr id="9" name="Rectangle 8">
              <a:extLst>
                <a:ext uri="{FF2B5EF4-FFF2-40B4-BE49-F238E27FC236}">
                  <a16:creationId xmlns:a16="http://schemas.microsoft.com/office/drawing/2014/main" id="{FB434E98-7DC4-48AC-8987-C9BD60277F1F}"/>
                </a:ext>
              </a:extLst>
            </p:cNvPr>
            <p:cNvSpPr/>
            <p:nvPr/>
          </p:nvSpPr>
          <p:spPr>
            <a:xfrm>
              <a:off x="6090227" y="1647428"/>
              <a:ext cx="1371094" cy="220746"/>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Bootstraps UI</a:t>
              </a:r>
            </a:p>
          </p:txBody>
        </p:sp>
        <p:sp>
          <p:nvSpPr>
            <p:cNvPr id="10" name="Rectangle 9">
              <a:extLst>
                <a:ext uri="{FF2B5EF4-FFF2-40B4-BE49-F238E27FC236}">
                  <a16:creationId xmlns:a16="http://schemas.microsoft.com/office/drawing/2014/main" id="{8299DD02-8A4A-47DF-840E-6C48441C2446}"/>
                </a:ext>
              </a:extLst>
            </p:cNvPr>
            <p:cNvSpPr/>
            <p:nvPr/>
          </p:nvSpPr>
          <p:spPr>
            <a:xfrm>
              <a:off x="2173170" y="1600671"/>
              <a:ext cx="1415447"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HTML 5</a:t>
              </a:r>
            </a:p>
          </p:txBody>
        </p:sp>
        <p:sp>
          <p:nvSpPr>
            <p:cNvPr id="18" name="TextBox 17">
              <a:extLst>
                <a:ext uri="{FF2B5EF4-FFF2-40B4-BE49-F238E27FC236}">
                  <a16:creationId xmlns:a16="http://schemas.microsoft.com/office/drawing/2014/main" id="{F5C86089-6716-4935-A285-DE1CBAB9DC35}"/>
                </a:ext>
              </a:extLst>
            </p:cNvPr>
            <p:cNvSpPr txBox="1"/>
            <p:nvPr/>
          </p:nvSpPr>
          <p:spPr>
            <a:xfrm>
              <a:off x="1162396" y="1109219"/>
              <a:ext cx="2545542" cy="362562"/>
            </a:xfrm>
            <a:prstGeom prst="rect">
              <a:avLst/>
            </a:prstGeom>
            <a:noFill/>
          </p:spPr>
          <p:txBody>
            <a:bodyPr wrap="square" rtlCol="0">
              <a:spAutoFit/>
            </a:bodyPr>
            <a:lstStyle/>
            <a:p>
              <a:r>
                <a:rPr lang="en-US" sz="1600" b="1" dirty="0">
                  <a:solidFill>
                    <a:srgbClr val="002060"/>
                  </a:solidFill>
                </a:rPr>
                <a:t>Frontend (Microservices)</a:t>
              </a:r>
            </a:p>
          </p:txBody>
        </p:sp>
        <p:sp>
          <p:nvSpPr>
            <p:cNvPr id="19" name="TextBox 18">
              <a:extLst>
                <a:ext uri="{FF2B5EF4-FFF2-40B4-BE49-F238E27FC236}">
                  <a16:creationId xmlns:a16="http://schemas.microsoft.com/office/drawing/2014/main" id="{95D5EA95-0B74-41D9-B713-DBEAAFB833E1}"/>
                </a:ext>
              </a:extLst>
            </p:cNvPr>
            <p:cNvSpPr txBox="1"/>
            <p:nvPr/>
          </p:nvSpPr>
          <p:spPr>
            <a:xfrm>
              <a:off x="1265415" y="2343556"/>
              <a:ext cx="3410496" cy="338554"/>
            </a:xfrm>
            <a:prstGeom prst="rect">
              <a:avLst/>
            </a:prstGeom>
            <a:noFill/>
          </p:spPr>
          <p:txBody>
            <a:bodyPr wrap="square" rtlCol="0">
              <a:spAutoFit/>
            </a:bodyPr>
            <a:lstStyle/>
            <a:p>
              <a:r>
                <a:rPr lang="en-US" sz="1600" b="1" dirty="0">
                  <a:solidFill>
                    <a:srgbClr val="002060"/>
                  </a:solidFill>
                </a:rPr>
                <a:t>Backend (Microservices)</a:t>
              </a:r>
            </a:p>
          </p:txBody>
        </p:sp>
        <p:sp>
          <p:nvSpPr>
            <p:cNvPr id="24" name="Rectangle 23">
              <a:extLst>
                <a:ext uri="{FF2B5EF4-FFF2-40B4-BE49-F238E27FC236}">
                  <a16:creationId xmlns:a16="http://schemas.microsoft.com/office/drawing/2014/main" id="{14ED6721-C87D-4F2E-8B34-95C4770B3FDE}"/>
                </a:ext>
              </a:extLst>
            </p:cNvPr>
            <p:cNvSpPr/>
            <p:nvPr/>
          </p:nvSpPr>
          <p:spPr>
            <a:xfrm>
              <a:off x="7860557" y="1647428"/>
              <a:ext cx="1717149" cy="195353"/>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t>Mysql</a:t>
              </a:r>
              <a:endParaRPr lang="en-US" sz="1400" b="1" dirty="0"/>
            </a:p>
          </p:txBody>
        </p:sp>
        <p:cxnSp>
          <p:nvCxnSpPr>
            <p:cNvPr id="26" name="Straight Arrow Connector 25">
              <a:extLst>
                <a:ext uri="{FF2B5EF4-FFF2-40B4-BE49-F238E27FC236}">
                  <a16:creationId xmlns:a16="http://schemas.microsoft.com/office/drawing/2014/main" id="{6090B575-10D0-4D38-923C-1796B516233D}"/>
                </a:ext>
              </a:extLst>
            </p:cNvPr>
            <p:cNvCxnSpPr>
              <a:cxnSpLocks/>
            </p:cNvCxnSpPr>
            <p:nvPr/>
          </p:nvCxnSpPr>
          <p:spPr>
            <a:xfrm>
              <a:off x="5851796" y="2269584"/>
              <a:ext cx="0" cy="40415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6D1F5C-128D-47D2-8DA0-204CD7ED2270}"/>
                </a:ext>
              </a:extLst>
            </p:cNvPr>
            <p:cNvSpPr txBox="1"/>
            <p:nvPr/>
          </p:nvSpPr>
          <p:spPr>
            <a:xfrm>
              <a:off x="5976678" y="2313828"/>
              <a:ext cx="2388007" cy="307777"/>
            </a:xfrm>
            <a:prstGeom prst="rect">
              <a:avLst/>
            </a:prstGeom>
            <a:noFill/>
          </p:spPr>
          <p:txBody>
            <a:bodyPr wrap="square" rtlCol="0">
              <a:spAutoFit/>
            </a:bodyPr>
            <a:lstStyle/>
            <a:p>
              <a:r>
                <a:rPr lang="en-IN" sz="1400" b="1" dirty="0">
                  <a:solidFill>
                    <a:srgbClr val="002060"/>
                  </a:solidFill>
                </a:rPr>
                <a:t>http/ https</a:t>
              </a:r>
            </a:p>
          </p:txBody>
        </p:sp>
        <p:sp>
          <p:nvSpPr>
            <p:cNvPr id="29" name="Can 21">
              <a:extLst>
                <a:ext uri="{FF2B5EF4-FFF2-40B4-BE49-F238E27FC236}">
                  <a16:creationId xmlns:a16="http://schemas.microsoft.com/office/drawing/2014/main" id="{763F67AC-7165-499D-8503-7FD2473DC3A3}"/>
                </a:ext>
              </a:extLst>
            </p:cNvPr>
            <p:cNvSpPr/>
            <p:nvPr/>
          </p:nvSpPr>
          <p:spPr>
            <a:xfrm>
              <a:off x="4952657" y="5894912"/>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RDBMS</a:t>
              </a:r>
            </a:p>
          </p:txBody>
        </p:sp>
        <p:sp>
          <p:nvSpPr>
            <p:cNvPr id="30" name="Right Brace 29">
              <a:extLst>
                <a:ext uri="{FF2B5EF4-FFF2-40B4-BE49-F238E27FC236}">
                  <a16:creationId xmlns:a16="http://schemas.microsoft.com/office/drawing/2014/main" id="{0D759747-D44B-4679-A93E-DE777CA86293}"/>
                </a:ext>
              </a:extLst>
            </p:cNvPr>
            <p:cNvSpPr/>
            <p:nvPr/>
          </p:nvSpPr>
          <p:spPr>
            <a:xfrm>
              <a:off x="10226909" y="1468849"/>
              <a:ext cx="234284" cy="8184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F2CE7612-3447-44FF-8772-471C54AFE93E}"/>
                </a:ext>
              </a:extLst>
            </p:cNvPr>
            <p:cNvSpPr txBox="1"/>
            <p:nvPr/>
          </p:nvSpPr>
          <p:spPr>
            <a:xfrm>
              <a:off x="10440929" y="1719727"/>
              <a:ext cx="1781432" cy="307777"/>
            </a:xfrm>
            <a:prstGeom prst="rect">
              <a:avLst/>
            </a:prstGeom>
            <a:noFill/>
          </p:spPr>
          <p:txBody>
            <a:bodyPr wrap="square" rtlCol="0">
              <a:spAutoFit/>
            </a:bodyPr>
            <a:lstStyle/>
            <a:p>
              <a:r>
                <a:rPr lang="en-IN" sz="1400" b="1" dirty="0" err="1">
                  <a:solidFill>
                    <a:srgbClr val="002060"/>
                  </a:solidFill>
                </a:rPr>
                <a:t>Dockerized</a:t>
              </a:r>
              <a:r>
                <a:rPr lang="en-IN" sz="1400" b="1" dirty="0">
                  <a:solidFill>
                    <a:srgbClr val="002060"/>
                  </a:solidFill>
                </a:rPr>
                <a:t> instances</a:t>
              </a:r>
            </a:p>
          </p:txBody>
        </p:sp>
        <p:cxnSp>
          <p:nvCxnSpPr>
            <p:cNvPr id="32" name="Straight Arrow Connector 31">
              <a:extLst>
                <a:ext uri="{FF2B5EF4-FFF2-40B4-BE49-F238E27FC236}">
                  <a16:creationId xmlns:a16="http://schemas.microsoft.com/office/drawing/2014/main" id="{164A83EE-B146-4B11-9B2B-CEBEB7C74D59}"/>
                </a:ext>
              </a:extLst>
            </p:cNvPr>
            <p:cNvCxnSpPr>
              <a:cxnSpLocks/>
            </p:cNvCxnSpPr>
            <p:nvPr/>
          </p:nvCxnSpPr>
          <p:spPr>
            <a:xfrm flipH="1">
              <a:off x="5926288" y="5375686"/>
              <a:ext cx="4263" cy="58684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92B3B7D-2696-4529-A165-1F24BF2C3EE7}"/>
                </a:ext>
              </a:extLst>
            </p:cNvPr>
            <p:cNvSpPr/>
            <p:nvPr/>
          </p:nvSpPr>
          <p:spPr>
            <a:xfrm>
              <a:off x="10271698" y="2725147"/>
              <a:ext cx="187784" cy="30027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81F06E6D-B5F1-4223-8EAE-94AE93E90E3F}"/>
                </a:ext>
              </a:extLst>
            </p:cNvPr>
            <p:cNvSpPr txBox="1"/>
            <p:nvPr/>
          </p:nvSpPr>
          <p:spPr>
            <a:xfrm>
              <a:off x="10413226" y="4072627"/>
              <a:ext cx="1781433" cy="307777"/>
            </a:xfrm>
            <a:prstGeom prst="rect">
              <a:avLst/>
            </a:prstGeom>
            <a:noFill/>
          </p:spPr>
          <p:txBody>
            <a:bodyPr wrap="square" rtlCol="0">
              <a:spAutoFit/>
            </a:bodyPr>
            <a:lstStyle/>
            <a:p>
              <a:r>
                <a:rPr lang="en-IN" sz="1400" b="1" dirty="0">
                  <a:solidFill>
                    <a:srgbClr val="002060"/>
                  </a:solidFill>
                </a:rPr>
                <a:t>Dockerized instances</a:t>
              </a:r>
            </a:p>
          </p:txBody>
        </p:sp>
        <p:sp>
          <p:nvSpPr>
            <p:cNvPr id="44" name="Rectangle 43">
              <a:extLst>
                <a:ext uri="{FF2B5EF4-FFF2-40B4-BE49-F238E27FC236}">
                  <a16:creationId xmlns:a16="http://schemas.microsoft.com/office/drawing/2014/main" id="{35D54CA3-C31A-477F-993B-69B8AFA14ADE}"/>
                </a:ext>
              </a:extLst>
            </p:cNvPr>
            <p:cNvSpPr/>
            <p:nvPr/>
          </p:nvSpPr>
          <p:spPr>
            <a:xfrm>
              <a:off x="2123384" y="2991659"/>
              <a:ext cx="7696200" cy="232655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E8B511F-947E-41A9-B026-A2DA420E3C71}"/>
                </a:ext>
              </a:extLst>
            </p:cNvPr>
            <p:cNvSpPr/>
            <p:nvPr/>
          </p:nvSpPr>
          <p:spPr>
            <a:xfrm>
              <a:off x="2373009" y="4850740"/>
              <a:ext cx="7213600" cy="41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Linux / Unix environment</a:t>
              </a:r>
            </a:p>
          </p:txBody>
        </p:sp>
        <p:sp>
          <p:nvSpPr>
            <p:cNvPr id="47" name="Rectangle 46">
              <a:extLst>
                <a:ext uri="{FF2B5EF4-FFF2-40B4-BE49-F238E27FC236}">
                  <a16:creationId xmlns:a16="http://schemas.microsoft.com/office/drawing/2014/main" id="{CEF2B25A-AD2D-4D79-80E4-BC0A1FE3C30B}"/>
                </a:ext>
              </a:extLst>
            </p:cNvPr>
            <p:cNvSpPr/>
            <p:nvPr/>
          </p:nvSpPr>
          <p:spPr>
            <a:xfrm>
              <a:off x="2424441" y="3483336"/>
              <a:ext cx="7200900" cy="774376"/>
            </a:xfrm>
            <a:prstGeom prst="rect">
              <a:avLst/>
            </a:prstGeom>
            <a:solidFill>
              <a:schemeClr val="accent5">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49" name="Rectangle 48">
              <a:extLst>
                <a:ext uri="{FF2B5EF4-FFF2-40B4-BE49-F238E27FC236}">
                  <a16:creationId xmlns:a16="http://schemas.microsoft.com/office/drawing/2014/main" id="{7C1819D2-B79E-444E-8616-A1AB0F77FACF}"/>
                </a:ext>
              </a:extLst>
            </p:cNvPr>
            <p:cNvSpPr/>
            <p:nvPr/>
          </p:nvSpPr>
          <p:spPr>
            <a:xfrm>
              <a:off x="2712560" y="3659441"/>
              <a:ext cx="1630195" cy="4500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Redis</a:t>
              </a:r>
            </a:p>
          </p:txBody>
        </p:sp>
      </p:grpSp>
      <p:sp>
        <p:nvSpPr>
          <p:cNvPr id="3" name="Rectangle 2">
            <a:extLst>
              <a:ext uri="{FF2B5EF4-FFF2-40B4-BE49-F238E27FC236}">
                <a16:creationId xmlns:a16="http://schemas.microsoft.com/office/drawing/2014/main" id="{843100E1-B338-47FE-A7E5-F5C163DAC532}"/>
              </a:ext>
            </a:extLst>
          </p:cNvPr>
          <p:cNvSpPr/>
          <p:nvPr/>
        </p:nvSpPr>
        <p:spPr>
          <a:xfrm>
            <a:off x="9798" y="1113891"/>
            <a:ext cx="1239763" cy="338554"/>
          </a:xfrm>
          <a:prstGeom prst="rect">
            <a:avLst/>
          </a:prstGeom>
          <a:solidFill>
            <a:schemeClr val="accent6"/>
          </a:solidFill>
        </p:spPr>
        <p:txBody>
          <a:bodyPr wrap="none">
            <a:spAutoFit/>
          </a:bodyPr>
          <a:lstStyle/>
          <a:p>
            <a:r>
              <a:rPr lang="en-IN" sz="1600" b="1" dirty="0">
                <a:solidFill>
                  <a:schemeClr val="bg1"/>
                </a:solidFill>
              </a:rPr>
              <a:t>Architecture</a:t>
            </a:r>
          </a:p>
        </p:txBody>
      </p:sp>
      <p:sp>
        <p:nvSpPr>
          <p:cNvPr id="38" name="Rectangle 37">
            <a:extLst>
              <a:ext uri="{FF2B5EF4-FFF2-40B4-BE49-F238E27FC236}">
                <a16:creationId xmlns:a16="http://schemas.microsoft.com/office/drawing/2014/main" id="{4124AB3B-8883-4E87-AF1A-34B6B6A00B63}"/>
              </a:ext>
            </a:extLst>
          </p:cNvPr>
          <p:cNvSpPr/>
          <p:nvPr/>
        </p:nvSpPr>
        <p:spPr>
          <a:xfrm>
            <a:off x="4557069" y="3916106"/>
            <a:ext cx="1383983" cy="4423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AWS </a:t>
            </a:r>
          </a:p>
        </p:txBody>
      </p:sp>
      <p:sp>
        <p:nvSpPr>
          <p:cNvPr id="39" name="Rectangle 38">
            <a:extLst>
              <a:ext uri="{FF2B5EF4-FFF2-40B4-BE49-F238E27FC236}">
                <a16:creationId xmlns:a16="http://schemas.microsoft.com/office/drawing/2014/main" id="{16C58B9B-0117-4A94-8340-13079265F12D}"/>
              </a:ext>
            </a:extLst>
          </p:cNvPr>
          <p:cNvSpPr/>
          <p:nvPr/>
        </p:nvSpPr>
        <p:spPr>
          <a:xfrm>
            <a:off x="6051705" y="3908667"/>
            <a:ext cx="1336123" cy="4423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Laravel</a:t>
            </a:r>
          </a:p>
        </p:txBody>
      </p:sp>
      <p:sp>
        <p:nvSpPr>
          <p:cNvPr id="33" name="Rectangle 32">
            <a:extLst>
              <a:ext uri="{FF2B5EF4-FFF2-40B4-BE49-F238E27FC236}">
                <a16:creationId xmlns:a16="http://schemas.microsoft.com/office/drawing/2014/main" id="{7EDCA2D2-7904-4969-AB78-E12F5DF7B24E}"/>
              </a:ext>
            </a:extLst>
          </p:cNvPr>
          <p:cNvSpPr/>
          <p:nvPr/>
        </p:nvSpPr>
        <p:spPr>
          <a:xfrm>
            <a:off x="7525746" y="3915078"/>
            <a:ext cx="1336123" cy="4423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jQuery</a:t>
            </a:r>
          </a:p>
        </p:txBody>
      </p:sp>
    </p:spTree>
    <p:extLst>
      <p:ext uri="{BB962C8B-B14F-4D97-AF65-F5344CB8AC3E}">
        <p14:creationId xmlns:p14="http://schemas.microsoft.com/office/powerpoint/2010/main" val="3107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Microservices</a:t>
              </a:r>
            </a:p>
          </p:txBody>
        </p:sp>
      </p:grpSp>
    </p:spTree>
    <p:extLst>
      <p:ext uri="{BB962C8B-B14F-4D97-AF65-F5344CB8AC3E}">
        <p14:creationId xmlns:p14="http://schemas.microsoft.com/office/powerpoint/2010/main" val="29131852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C91-6CB6-4C96-BFAB-BD5959BBF4DD}"/>
              </a:ext>
            </a:extLst>
          </p:cNvPr>
          <p:cNvSpPr>
            <a:spLocks noGrp="1"/>
          </p:cNvSpPr>
          <p:nvPr>
            <p:ph type="title"/>
          </p:nvPr>
        </p:nvSpPr>
        <p:spPr>
          <a:xfrm>
            <a:off x="111434" y="123621"/>
            <a:ext cx="6908418" cy="879952"/>
          </a:xfrm>
        </p:spPr>
        <p:txBody>
          <a:bodyPr/>
          <a:lstStyle/>
          <a:p>
            <a:r>
              <a:rPr lang="en-US" dirty="0"/>
              <a:t>Backend Practice</a:t>
            </a:r>
            <a:endParaRPr lang="en-IN" dirty="0"/>
          </a:p>
        </p:txBody>
      </p:sp>
      <p:sp>
        <p:nvSpPr>
          <p:cNvPr id="4" name="TextBox 3">
            <a:extLst>
              <a:ext uri="{FF2B5EF4-FFF2-40B4-BE49-F238E27FC236}">
                <a16:creationId xmlns:a16="http://schemas.microsoft.com/office/drawing/2014/main" id="{2FEC24F6-EBCD-4651-BDF4-7FDC5EDA6220}"/>
              </a:ext>
            </a:extLst>
          </p:cNvPr>
          <p:cNvSpPr txBox="1"/>
          <p:nvPr/>
        </p:nvSpPr>
        <p:spPr>
          <a:xfrm>
            <a:off x="271980" y="1145403"/>
            <a:ext cx="11920021" cy="913199"/>
          </a:xfrm>
          <a:prstGeom prst="rect">
            <a:avLst/>
          </a:prstGeom>
          <a:noFill/>
        </p:spPr>
        <p:txBody>
          <a:bodyPr wrap="square" rtlCol="0">
            <a:spAutoFit/>
          </a:bodyPr>
          <a:lstStyle/>
          <a:p>
            <a:pPr>
              <a:defRPr/>
            </a:pPr>
            <a:r>
              <a:rPr lang="en-IN" sz="2667" dirty="0">
                <a:solidFill>
                  <a:srgbClr val="17A1CC"/>
                </a:solidFill>
                <a:latin typeface="Calibri"/>
              </a:rPr>
              <a:t>Globally 100+ Java, .NET, NodeJS technology professionals including Product Specialists, Solution Architects, Technical Architects, Certified professionals</a:t>
            </a:r>
          </a:p>
        </p:txBody>
      </p:sp>
      <p:sp>
        <p:nvSpPr>
          <p:cNvPr id="5" name="Content Placeholder 2">
            <a:extLst>
              <a:ext uri="{FF2B5EF4-FFF2-40B4-BE49-F238E27FC236}">
                <a16:creationId xmlns:a16="http://schemas.microsoft.com/office/drawing/2014/main" id="{B899A160-8EB4-496F-B1B7-6F87BFB19C12}"/>
              </a:ext>
            </a:extLst>
          </p:cNvPr>
          <p:cNvSpPr txBox="1">
            <a:spLocks/>
          </p:cNvSpPr>
          <p:nvPr/>
        </p:nvSpPr>
        <p:spPr>
          <a:xfrm>
            <a:off x="1" y="2413000"/>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defRPr/>
            </a:pPr>
            <a:r>
              <a:rPr lang="en-US" sz="1867" dirty="0">
                <a:solidFill>
                  <a:srgbClr val="44464B"/>
                </a:solidFill>
                <a:latin typeface="Calibri"/>
              </a:rPr>
              <a:t>KEY TECHNOLOGIES</a:t>
            </a:r>
          </a:p>
        </p:txBody>
      </p:sp>
      <p:pic>
        <p:nvPicPr>
          <p:cNvPr id="6" name="Picture 4" descr="https://upload.wikimedia.org/wikipedia/en/9/96/Hibernate.png">
            <a:extLst>
              <a:ext uri="{FF2B5EF4-FFF2-40B4-BE49-F238E27FC236}">
                <a16:creationId xmlns:a16="http://schemas.microsoft.com/office/drawing/2014/main" id="{783AF621-D8BB-43D8-8FD0-2D2289DEE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055" y="5065045"/>
            <a:ext cx="1532695" cy="480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tutorialsarea.com/cseit/Servlets/images/ServletsLogo.png">
            <a:extLst>
              <a:ext uri="{FF2B5EF4-FFF2-40B4-BE49-F238E27FC236}">
                <a16:creationId xmlns:a16="http://schemas.microsoft.com/office/drawing/2014/main" id="{FC75A27C-D14A-4270-9C5B-FB9EAFFE23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901" y="5539559"/>
            <a:ext cx="912763" cy="768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www.thereformat.com/images/js4560_450.png">
            <a:extLst>
              <a:ext uri="{FF2B5EF4-FFF2-40B4-BE49-F238E27FC236}">
                <a16:creationId xmlns:a16="http://schemas.microsoft.com/office/drawing/2014/main" id="{4FCB07AB-A463-4367-9E07-18FE4CDA54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289" y="5585713"/>
            <a:ext cx="675895" cy="6758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4.bp.blogspot.com/-2B11YR1daro/UyR6Rv64HBI/AAAAAAAAAYI/YsXQDYKPFqY/s1600/java8_logo_white.png">
            <a:extLst>
              <a:ext uri="{FF2B5EF4-FFF2-40B4-BE49-F238E27FC236}">
                <a16:creationId xmlns:a16="http://schemas.microsoft.com/office/drawing/2014/main" id="{D47E3081-2565-4703-AAE3-35E3843015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14" y="5438589"/>
            <a:ext cx="821087" cy="8767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upload.wikimedia.org/wikipedia/commons/thumb/a/a1/AJAX_logo_by_gengns.svg/2000px-AJAX_logo_by_gengns.svg.png">
            <a:extLst>
              <a:ext uri="{FF2B5EF4-FFF2-40B4-BE49-F238E27FC236}">
                <a16:creationId xmlns:a16="http://schemas.microsoft.com/office/drawing/2014/main" id="{4772A91B-AA52-47CF-BCBD-FBE26BAD4B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983" y="4174352"/>
            <a:ext cx="783772" cy="376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www.onjava.com/onjava/2007/08/16/graphics/logo.png">
            <a:extLst>
              <a:ext uri="{FF2B5EF4-FFF2-40B4-BE49-F238E27FC236}">
                <a16:creationId xmlns:a16="http://schemas.microsoft.com/office/drawing/2014/main" id="{A63DA5F7-C3BD-4518-9556-08407C1F91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9449" y="3998756"/>
            <a:ext cx="671936" cy="596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avaldes.com/wp-content/uploads/2014/11/Java.png?fcd5d2">
            <a:extLst>
              <a:ext uri="{FF2B5EF4-FFF2-40B4-BE49-F238E27FC236}">
                <a16:creationId xmlns:a16="http://schemas.microsoft.com/office/drawing/2014/main" id="{951EB411-FDCE-4DD2-B2DB-9942995D07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343" y="5043082"/>
            <a:ext cx="1092176" cy="4019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https://devops.sombras.es/wp-content/uploads/2016/05/apache.png">
            <a:extLst>
              <a:ext uri="{FF2B5EF4-FFF2-40B4-BE49-F238E27FC236}">
                <a16:creationId xmlns:a16="http://schemas.microsoft.com/office/drawing/2014/main" id="{4A75B200-3213-4093-B2EE-0F51988F0E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7672" y="4934527"/>
            <a:ext cx="1079840" cy="5997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1.bp.blogspot.com/-rRb-EptXVvM/Uu5yWvG-WwI/AAAAAAAAC8E/C73iIykO0mw/s1600/ejb-mini-logo.png">
            <a:extLst>
              <a:ext uri="{FF2B5EF4-FFF2-40B4-BE49-F238E27FC236}">
                <a16:creationId xmlns:a16="http://schemas.microsoft.com/office/drawing/2014/main" id="{D5FB1CDB-3AB5-4C29-A34F-8180E7F71CD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2280" y="4437242"/>
            <a:ext cx="661489" cy="952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appfuse.org/download/attachments/35/Logo_Spring_258x151.png?version=1&amp;modificationDate=1355066977000&amp;api=v2">
            <a:extLst>
              <a:ext uri="{FF2B5EF4-FFF2-40B4-BE49-F238E27FC236}">
                <a16:creationId xmlns:a16="http://schemas.microsoft.com/office/drawing/2014/main" id="{1D13CBEA-291D-4724-90CF-5547535CFFA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040" t="11459" r="11441" b="14368"/>
          <a:stretch/>
        </p:blipFill>
        <p:spPr bwMode="auto">
          <a:xfrm>
            <a:off x="2691107" y="3044643"/>
            <a:ext cx="1187914" cy="6652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eazycorner.com/wp-content/uploads/2015/08/j2ee-eazycorner.jpg">
            <a:extLst>
              <a:ext uri="{FF2B5EF4-FFF2-40B4-BE49-F238E27FC236}">
                <a16:creationId xmlns:a16="http://schemas.microsoft.com/office/drawing/2014/main" id="{F9A7CDD0-7C25-4A96-BB91-19F60A32F1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4846" y="3959131"/>
            <a:ext cx="1265168" cy="6652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meester.com/wp-content/uploads/Angular_logo.png">
            <a:extLst>
              <a:ext uri="{FF2B5EF4-FFF2-40B4-BE49-F238E27FC236}">
                <a16:creationId xmlns:a16="http://schemas.microsoft.com/office/drawing/2014/main" id="{9BDAAE0D-9478-4398-AF22-E445490DB39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473" t="4174" r="17158" b="20348"/>
          <a:stretch/>
        </p:blipFill>
        <p:spPr bwMode="auto">
          <a:xfrm>
            <a:off x="2225111" y="4016964"/>
            <a:ext cx="465996" cy="54956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a:extLst>
              <a:ext uri="{FF2B5EF4-FFF2-40B4-BE49-F238E27FC236}">
                <a16:creationId xmlns:a16="http://schemas.microsoft.com/office/drawing/2014/main" id="{EA003B04-6C26-4EB1-A1BC-4DB1B939A2E9}"/>
              </a:ext>
            </a:extLst>
          </p:cNvPr>
          <p:cNvSpPr/>
          <p:nvPr/>
        </p:nvSpPr>
        <p:spPr>
          <a:xfrm>
            <a:off x="4567615" y="2553088"/>
            <a:ext cx="7324012" cy="41271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3" name="TextBox 22">
            <a:extLst>
              <a:ext uri="{FF2B5EF4-FFF2-40B4-BE49-F238E27FC236}">
                <a16:creationId xmlns:a16="http://schemas.microsoft.com/office/drawing/2014/main" id="{7ED9DF08-54A8-4950-A050-BB0DA5C75D04}"/>
              </a:ext>
            </a:extLst>
          </p:cNvPr>
          <p:cNvSpPr txBox="1"/>
          <p:nvPr/>
        </p:nvSpPr>
        <p:spPr>
          <a:xfrm>
            <a:off x="5984617" y="2628064"/>
            <a:ext cx="4725007" cy="420564"/>
          </a:xfrm>
          <a:prstGeom prst="rect">
            <a:avLst/>
          </a:prstGeom>
          <a:noFill/>
        </p:spPr>
        <p:txBody>
          <a:bodyPr wrap="square" rtlCol="0">
            <a:spAutoFit/>
          </a:bodyPr>
          <a:lstStyle/>
          <a:p>
            <a:pPr algn="ctr">
              <a:spcBef>
                <a:spcPct val="0"/>
              </a:spcBef>
              <a:defRPr/>
            </a:pPr>
            <a:r>
              <a:rPr lang="en-US" sz="2133" b="1" dirty="0">
                <a:solidFill>
                  <a:srgbClr val="17A1CC">
                    <a:lumMod val="40000"/>
                    <a:lumOff val="60000"/>
                  </a:srgbClr>
                </a:solidFill>
                <a:latin typeface="Calibri"/>
              </a:rPr>
              <a:t>PRACTICE HIGHLIGHTS</a:t>
            </a:r>
          </a:p>
        </p:txBody>
      </p:sp>
      <p:sp>
        <p:nvSpPr>
          <p:cNvPr id="24" name="Rectangle 23">
            <a:extLst>
              <a:ext uri="{FF2B5EF4-FFF2-40B4-BE49-F238E27FC236}">
                <a16:creationId xmlns:a16="http://schemas.microsoft.com/office/drawing/2014/main" id="{43C74E34-AE47-466F-9409-FBA951E66C5C}"/>
              </a:ext>
            </a:extLst>
          </p:cNvPr>
          <p:cNvSpPr/>
          <p:nvPr/>
        </p:nvSpPr>
        <p:spPr>
          <a:xfrm>
            <a:off x="4353444" y="3275068"/>
            <a:ext cx="7720461" cy="3021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srgbClr val="FFFFFF"/>
              </a:solidFill>
              <a:latin typeface="Calibri"/>
            </a:endParaRPr>
          </a:p>
        </p:txBody>
      </p:sp>
      <p:sp>
        <p:nvSpPr>
          <p:cNvPr id="22" name="TextBox 21">
            <a:extLst>
              <a:ext uri="{FF2B5EF4-FFF2-40B4-BE49-F238E27FC236}">
                <a16:creationId xmlns:a16="http://schemas.microsoft.com/office/drawing/2014/main" id="{2F5A0CC9-B300-471C-9918-ECCB522AC5F0}"/>
              </a:ext>
            </a:extLst>
          </p:cNvPr>
          <p:cNvSpPr txBox="1"/>
          <p:nvPr/>
        </p:nvSpPr>
        <p:spPr>
          <a:xfrm>
            <a:off x="4434732" y="4140556"/>
            <a:ext cx="1949920" cy="1446935"/>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creative and innovative applications using Java, .NET, NodeJS technologies for different Domains</a:t>
            </a:r>
          </a:p>
        </p:txBody>
      </p:sp>
      <p:sp>
        <p:nvSpPr>
          <p:cNvPr id="25" name="TextBox 24">
            <a:extLst>
              <a:ext uri="{FF2B5EF4-FFF2-40B4-BE49-F238E27FC236}">
                <a16:creationId xmlns:a16="http://schemas.microsoft.com/office/drawing/2014/main" id="{E860B72B-CC05-41AE-A58E-DCEB67526178}"/>
              </a:ext>
            </a:extLst>
          </p:cNvPr>
          <p:cNvSpPr txBox="1"/>
          <p:nvPr/>
        </p:nvSpPr>
        <p:spPr>
          <a:xfrm>
            <a:off x="6451868" y="4149598"/>
            <a:ext cx="1948800" cy="769634"/>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Delivered 200+ projects using technologies</a:t>
            </a:r>
          </a:p>
        </p:txBody>
      </p:sp>
      <p:sp>
        <p:nvSpPr>
          <p:cNvPr id="26" name="TextBox 25">
            <a:extLst>
              <a:ext uri="{FF2B5EF4-FFF2-40B4-BE49-F238E27FC236}">
                <a16:creationId xmlns:a16="http://schemas.microsoft.com/office/drawing/2014/main" id="{53E9A544-B12A-4DDF-82AC-5760E9A4E195}"/>
              </a:ext>
            </a:extLst>
          </p:cNvPr>
          <p:cNvSpPr txBox="1"/>
          <p:nvPr/>
        </p:nvSpPr>
        <p:spPr>
          <a:xfrm>
            <a:off x="8235012" y="4156429"/>
            <a:ext cx="1948800" cy="1446935"/>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Developed In-house, Natural Language based automation product named NLPro using Java</a:t>
            </a:r>
          </a:p>
        </p:txBody>
      </p:sp>
      <p:sp>
        <p:nvSpPr>
          <p:cNvPr id="27" name="TextBox 26">
            <a:extLst>
              <a:ext uri="{FF2B5EF4-FFF2-40B4-BE49-F238E27FC236}">
                <a16:creationId xmlns:a16="http://schemas.microsoft.com/office/drawing/2014/main" id="{BC43B121-B851-4485-BFC7-D1014EA31287}"/>
              </a:ext>
            </a:extLst>
          </p:cNvPr>
          <p:cNvSpPr txBox="1"/>
          <p:nvPr/>
        </p:nvSpPr>
        <p:spPr>
          <a:xfrm>
            <a:off x="10068741" y="4156368"/>
            <a:ext cx="1948800" cy="1898468"/>
          </a:xfrm>
          <a:prstGeom prst="rect">
            <a:avLst/>
          </a:prstGeom>
          <a:noFill/>
        </p:spPr>
        <p:txBody>
          <a:bodyPr wrap="square" rtlCol="0">
            <a:spAutoFit/>
          </a:bodyPr>
          <a:lstStyle/>
          <a:p>
            <a:pPr marL="228584" lvl="1" indent="-228584">
              <a:spcAft>
                <a:spcPts val="400"/>
              </a:spcAft>
              <a:buClr>
                <a:srgbClr val="FFFFFF">
                  <a:lumMod val="95000"/>
                </a:srgbClr>
              </a:buClr>
              <a:buSzPct val="80000"/>
              <a:buFont typeface="Wingdings 3" panose="05040102010807070707" pitchFamily="18" charset="2"/>
              <a:buChar char=""/>
              <a:defRPr/>
            </a:pPr>
            <a:r>
              <a:rPr lang="en-IN" sz="1467" dirty="0">
                <a:solidFill>
                  <a:srgbClr val="FFFFFF"/>
                </a:solidFill>
                <a:latin typeface="Calibri"/>
              </a:rPr>
              <a:t>Proven expertise in Application development, Application re-engineering and enhancement, migration, porting, maintenance</a:t>
            </a:r>
          </a:p>
        </p:txBody>
      </p:sp>
      <p:pic>
        <p:nvPicPr>
          <p:cNvPr id="28" name="Picture 5" descr="D:\Peter Jafrin\xoriant\xoriant-icons\9.png">
            <a:extLst>
              <a:ext uri="{FF2B5EF4-FFF2-40B4-BE49-F238E27FC236}">
                <a16:creationId xmlns:a16="http://schemas.microsoft.com/office/drawing/2014/main" id="{CBA290E8-E569-41AF-A4F6-C43312EBFB0F}"/>
              </a:ext>
            </a:extLst>
          </p:cNvPr>
          <p:cNvPicPr>
            <a:picLocks noChangeAspect="1" noChangeArrowheads="1"/>
          </p:cNvPicPr>
          <p:nvPr/>
        </p:nvPicPr>
        <p:blipFill>
          <a:blip r:embed="rId14" cstate="print">
            <a:biLevel thresh="50000"/>
            <a:extLst>
              <a:ext uri="{28A0092B-C50C-407E-A947-70E740481C1C}">
                <a14:useLocalDpi xmlns:a14="http://schemas.microsoft.com/office/drawing/2010/main" val="0"/>
              </a:ext>
            </a:extLst>
          </a:blip>
          <a:srcRect/>
          <a:stretch>
            <a:fillRect/>
          </a:stretch>
        </p:blipFill>
        <p:spPr bwMode="auto">
          <a:xfrm>
            <a:off x="5017967" y="3525953"/>
            <a:ext cx="444756" cy="4039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D:\Peter Jafrin\xoriant\xoriant-icons\6.png">
            <a:extLst>
              <a:ext uri="{FF2B5EF4-FFF2-40B4-BE49-F238E27FC236}">
                <a16:creationId xmlns:a16="http://schemas.microsoft.com/office/drawing/2014/main" id="{7436E2A9-DFC2-4BA4-9ADE-4BB3DA2709B9}"/>
              </a:ext>
            </a:extLst>
          </p:cNvPr>
          <p:cNvPicPr>
            <a:picLocks noChangeAspect="1" noChangeArrowheads="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7019852" y="3544722"/>
            <a:ext cx="439045" cy="3664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D:\Peter Jafrin\xoriant\xoriant-icons\7.png">
            <a:extLst>
              <a:ext uri="{FF2B5EF4-FFF2-40B4-BE49-F238E27FC236}">
                <a16:creationId xmlns:a16="http://schemas.microsoft.com/office/drawing/2014/main" id="{0379773D-23EA-4BDF-907F-812FDE072024}"/>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val="0"/>
              </a:ext>
            </a:extLst>
          </a:blip>
          <a:srcRect/>
          <a:stretch>
            <a:fillRect/>
          </a:stretch>
        </p:blipFill>
        <p:spPr bwMode="auto">
          <a:xfrm>
            <a:off x="10819484" y="3494891"/>
            <a:ext cx="447312" cy="4660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6" descr="D:\Peter Jafrin\xoriant\xoriant-icons\graph-3.png">
            <a:extLst>
              <a:ext uri="{FF2B5EF4-FFF2-40B4-BE49-F238E27FC236}">
                <a16:creationId xmlns:a16="http://schemas.microsoft.com/office/drawing/2014/main" id="{F8338403-C227-46F9-8FEA-3889BE1F479E}"/>
              </a:ext>
            </a:extLst>
          </p:cNvPr>
          <p:cNvPicPr>
            <a:picLocks noChangeAspect="1" noChangeArrowheads="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8854965" y="3519578"/>
            <a:ext cx="562841" cy="4167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the Microsoft .NET Framework, and Why Is It Installed on My PC?">
            <a:extLst>
              <a:ext uri="{FF2B5EF4-FFF2-40B4-BE49-F238E27FC236}">
                <a16:creationId xmlns:a16="http://schemas.microsoft.com/office/drawing/2014/main" id="{AFA5E192-D656-2C4D-A7AA-4CD464B6977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434" y="3069737"/>
            <a:ext cx="973896" cy="835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close up of text over a white background">
            <a:extLst>
              <a:ext uri="{FF2B5EF4-FFF2-40B4-BE49-F238E27FC236}">
                <a16:creationId xmlns:a16="http://schemas.microsoft.com/office/drawing/2014/main" id="{87EF3AC3-24DE-0C47-8D6E-B6DF1A9131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52101" y="3062784"/>
            <a:ext cx="1058568" cy="81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06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13" y="119434"/>
            <a:ext cx="7242172" cy="881383"/>
          </a:xfrm>
        </p:spPr>
        <p:txBody>
          <a:bodyPr anchor="ctr"/>
          <a:lstStyle/>
          <a:p>
            <a:r>
              <a:rPr lang="en-US" dirty="0"/>
              <a:t>Representative Clients</a:t>
            </a:r>
          </a:p>
        </p:txBody>
      </p:sp>
      <p:sp>
        <p:nvSpPr>
          <p:cNvPr id="57" name="Rectangle 56"/>
          <p:cNvSpPr/>
          <p:nvPr/>
        </p:nvSpPr>
        <p:spPr>
          <a:xfrm>
            <a:off x="6208282" y="5069250"/>
            <a:ext cx="1597145" cy="1113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58" name="Straight Connector 57"/>
          <p:cNvCxnSpPr/>
          <p:nvPr/>
        </p:nvCxnSpPr>
        <p:spPr>
          <a:xfrm>
            <a:off x="7806491" y="4867684"/>
            <a:ext cx="0" cy="15162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30450" y="5069250"/>
            <a:ext cx="1597145" cy="1113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60" name="Straight Connector 59"/>
          <p:cNvCxnSpPr/>
          <p:nvPr/>
        </p:nvCxnSpPr>
        <p:spPr>
          <a:xfrm>
            <a:off x="1828659" y="4867684"/>
            <a:ext cx="0" cy="15162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210410" y="3328008"/>
            <a:ext cx="1597145" cy="1113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62" name="Straight Connector 61"/>
          <p:cNvCxnSpPr/>
          <p:nvPr/>
        </p:nvCxnSpPr>
        <p:spPr>
          <a:xfrm>
            <a:off x="7808619" y="3126443"/>
            <a:ext cx="0" cy="15162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32578" y="3328008"/>
            <a:ext cx="1597145" cy="1113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64" name="Straight Connector 63"/>
          <p:cNvCxnSpPr/>
          <p:nvPr/>
        </p:nvCxnSpPr>
        <p:spPr>
          <a:xfrm>
            <a:off x="1830787" y="3126443"/>
            <a:ext cx="0" cy="15162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209346" y="1518869"/>
            <a:ext cx="1597145" cy="1188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66" name="Straight Connector 65"/>
          <p:cNvCxnSpPr/>
          <p:nvPr/>
        </p:nvCxnSpPr>
        <p:spPr>
          <a:xfrm>
            <a:off x="7807555" y="1303604"/>
            <a:ext cx="0" cy="161925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31514" y="1518869"/>
            <a:ext cx="1597145" cy="1188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cxnSp>
        <p:nvCxnSpPr>
          <p:cNvPr id="68" name="Straight Connector 67"/>
          <p:cNvCxnSpPr/>
          <p:nvPr/>
        </p:nvCxnSpPr>
        <p:spPr>
          <a:xfrm>
            <a:off x="1829723" y="1303604"/>
            <a:ext cx="0" cy="161925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2"/>
          <a:stretch>
            <a:fillRect/>
          </a:stretch>
        </p:blipFill>
        <p:spPr>
          <a:xfrm>
            <a:off x="8230570" y="2256430"/>
            <a:ext cx="814988" cy="435093"/>
          </a:xfrm>
          <a:prstGeom prst="rect">
            <a:avLst/>
          </a:prstGeom>
        </p:spPr>
      </p:pic>
      <p:pic>
        <p:nvPicPr>
          <p:cNvPr id="78" name="Picture 77"/>
          <p:cNvPicPr>
            <a:picLocks noChangeAspect="1"/>
          </p:cNvPicPr>
          <p:nvPr/>
        </p:nvPicPr>
        <p:blipFill>
          <a:blip r:embed="rId3"/>
          <a:stretch>
            <a:fillRect/>
          </a:stretch>
        </p:blipFill>
        <p:spPr>
          <a:xfrm>
            <a:off x="11013703" y="1518869"/>
            <a:ext cx="946783" cy="388744"/>
          </a:xfrm>
          <a:prstGeom prst="rect">
            <a:avLst/>
          </a:prstGeom>
        </p:spPr>
      </p:pic>
      <p:pic>
        <p:nvPicPr>
          <p:cNvPr id="83" name="Picture 6" descr="C:\Users\Muttayya\Downloads\Cisco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0329" y="3728071"/>
            <a:ext cx="779587" cy="38156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600511" y="1686450"/>
            <a:ext cx="1178528" cy="861774"/>
          </a:xfrm>
          <a:prstGeom prst="rect">
            <a:avLst/>
          </a:prstGeom>
        </p:spPr>
        <p:txBody>
          <a:bodyPr wrap="none" lIns="91440" tIns="45720" rIns="91440" bIns="45720">
            <a:spAutoFit/>
          </a:bodyPr>
          <a:lstStyle/>
          <a:p>
            <a:pPr algn="r" defTabSz="1219140">
              <a:lnSpc>
                <a:spcPts val="2000"/>
              </a:lnSpc>
            </a:pPr>
            <a:r>
              <a:rPr lang="en-US" sz="1867" b="1" kern="0" dirty="0">
                <a:solidFill>
                  <a:schemeClr val="tx1">
                    <a:lumMod val="65000"/>
                    <a:lumOff val="35000"/>
                  </a:schemeClr>
                </a:solidFill>
              </a:rPr>
              <a:t>High-Tech</a:t>
            </a:r>
          </a:p>
          <a:p>
            <a:pPr algn="r" defTabSz="1625519">
              <a:lnSpc>
                <a:spcPts val="2000"/>
              </a:lnSpc>
            </a:pPr>
            <a:r>
              <a:rPr lang="en-US" sz="1867" kern="0" dirty="0">
                <a:solidFill>
                  <a:schemeClr val="tx1">
                    <a:lumMod val="65000"/>
                    <a:lumOff val="35000"/>
                  </a:schemeClr>
                </a:solidFill>
              </a:rPr>
              <a:t>Global</a:t>
            </a:r>
          </a:p>
          <a:p>
            <a:pPr algn="r" defTabSz="1625519">
              <a:lnSpc>
                <a:spcPts val="2000"/>
              </a:lnSpc>
            </a:pPr>
            <a:r>
              <a:rPr lang="en-US" sz="1867" kern="0" dirty="0">
                <a:solidFill>
                  <a:schemeClr val="tx1">
                    <a:lumMod val="65000"/>
                    <a:lumOff val="35000"/>
                  </a:schemeClr>
                </a:solidFill>
              </a:rPr>
              <a:t>Leaders</a:t>
            </a:r>
          </a:p>
        </p:txBody>
      </p:sp>
      <p:sp>
        <p:nvSpPr>
          <p:cNvPr id="87" name="Rectangle 86"/>
          <p:cNvSpPr/>
          <p:nvPr/>
        </p:nvSpPr>
        <p:spPr>
          <a:xfrm>
            <a:off x="530563" y="3583992"/>
            <a:ext cx="1248477" cy="605294"/>
          </a:xfrm>
          <a:prstGeom prst="rect">
            <a:avLst/>
          </a:prstGeom>
        </p:spPr>
        <p:txBody>
          <a:bodyPr wrap="square" lIns="91440" tIns="45720" rIns="91440" bIns="45720">
            <a:spAutoFit/>
          </a:bodyPr>
          <a:lstStyle/>
          <a:p>
            <a:pPr algn="r" defTabSz="1219140">
              <a:lnSpc>
                <a:spcPts val="2000"/>
              </a:lnSpc>
            </a:pPr>
            <a:r>
              <a:rPr lang="en-US" sz="1867" b="1" kern="0" dirty="0">
                <a:solidFill>
                  <a:schemeClr val="tx1">
                    <a:lumMod val="65000"/>
                    <a:lumOff val="35000"/>
                  </a:schemeClr>
                </a:solidFill>
              </a:rPr>
              <a:t>Financial Services</a:t>
            </a:r>
            <a:endParaRPr lang="en-IN" sz="1867" b="1" kern="0" dirty="0">
              <a:solidFill>
                <a:schemeClr val="tx1">
                  <a:lumMod val="65000"/>
                  <a:lumOff val="35000"/>
                </a:schemeClr>
              </a:solidFill>
            </a:endParaRPr>
          </a:p>
        </p:txBody>
      </p:sp>
      <p:sp>
        <p:nvSpPr>
          <p:cNvPr id="88" name="Rectangle 87"/>
          <p:cNvSpPr/>
          <p:nvPr/>
        </p:nvSpPr>
        <p:spPr>
          <a:xfrm>
            <a:off x="273465" y="5316504"/>
            <a:ext cx="1505575" cy="605294"/>
          </a:xfrm>
          <a:prstGeom prst="rect">
            <a:avLst/>
          </a:prstGeom>
        </p:spPr>
        <p:txBody>
          <a:bodyPr wrap="square" lIns="91440" tIns="45720" rIns="91440" bIns="45720">
            <a:spAutoFit/>
          </a:bodyPr>
          <a:lstStyle/>
          <a:p>
            <a:pPr algn="r" defTabSz="1219140">
              <a:lnSpc>
                <a:spcPts val="2000"/>
              </a:lnSpc>
            </a:pPr>
            <a:r>
              <a:rPr lang="en-US" sz="1867" b="1" kern="0" dirty="0">
                <a:solidFill>
                  <a:schemeClr val="tx1">
                    <a:lumMod val="65000"/>
                    <a:lumOff val="35000"/>
                  </a:schemeClr>
                </a:solidFill>
              </a:rPr>
              <a:t>Healthcare &amp; </a:t>
            </a:r>
          </a:p>
          <a:p>
            <a:pPr algn="r" defTabSz="1219140">
              <a:lnSpc>
                <a:spcPts val="2000"/>
              </a:lnSpc>
            </a:pPr>
            <a:r>
              <a:rPr lang="en-US" sz="1867" b="1" kern="0" dirty="0">
                <a:solidFill>
                  <a:schemeClr val="tx1">
                    <a:lumMod val="65000"/>
                    <a:lumOff val="35000"/>
                  </a:schemeClr>
                </a:solidFill>
              </a:rPr>
              <a:t>Life Sciences</a:t>
            </a:r>
            <a:endParaRPr lang="en-IN" sz="1867" b="1" kern="0" dirty="0">
              <a:solidFill>
                <a:schemeClr val="tx1">
                  <a:lumMod val="65000"/>
                  <a:lumOff val="35000"/>
                </a:schemeClr>
              </a:solidFill>
            </a:endParaRPr>
          </a:p>
        </p:txBody>
      </p:sp>
      <p:sp>
        <p:nvSpPr>
          <p:cNvPr id="89" name="Rectangle 88"/>
          <p:cNvSpPr/>
          <p:nvPr/>
        </p:nvSpPr>
        <p:spPr>
          <a:xfrm>
            <a:off x="6706837" y="3689149"/>
            <a:ext cx="1027845" cy="348813"/>
          </a:xfrm>
          <a:prstGeom prst="rect">
            <a:avLst/>
          </a:prstGeom>
        </p:spPr>
        <p:txBody>
          <a:bodyPr wrap="none" lIns="91440" tIns="45720" rIns="91440" bIns="45720">
            <a:spAutoFit/>
          </a:bodyPr>
          <a:lstStyle/>
          <a:p>
            <a:pPr algn="r" defTabSz="1219140">
              <a:lnSpc>
                <a:spcPts val="2000"/>
              </a:lnSpc>
            </a:pPr>
            <a:r>
              <a:rPr lang="en-US" sz="1867" b="1" kern="0" dirty="0">
                <a:solidFill>
                  <a:schemeClr val="tx1">
                    <a:lumMod val="65000"/>
                    <a:lumOff val="35000"/>
                  </a:schemeClr>
                </a:solidFill>
              </a:rPr>
              <a:t>Telecom</a:t>
            </a:r>
            <a:endParaRPr lang="en-IN" sz="1867" b="1" kern="0" dirty="0">
              <a:solidFill>
                <a:schemeClr val="tx1">
                  <a:lumMod val="65000"/>
                  <a:lumOff val="35000"/>
                </a:schemeClr>
              </a:solidFill>
            </a:endParaRPr>
          </a:p>
        </p:txBody>
      </p:sp>
      <p:sp>
        <p:nvSpPr>
          <p:cNvPr id="90" name="Rectangle 89"/>
          <p:cNvSpPr/>
          <p:nvPr/>
        </p:nvSpPr>
        <p:spPr>
          <a:xfrm>
            <a:off x="6255030" y="1678136"/>
            <a:ext cx="1479653" cy="861774"/>
          </a:xfrm>
          <a:prstGeom prst="rect">
            <a:avLst/>
          </a:prstGeom>
        </p:spPr>
        <p:txBody>
          <a:bodyPr wrap="square" lIns="91440" tIns="45720" rIns="91440" bIns="45720">
            <a:spAutoFit/>
          </a:bodyPr>
          <a:lstStyle/>
          <a:p>
            <a:pPr algn="r" defTabSz="1219140">
              <a:lnSpc>
                <a:spcPts val="2000"/>
              </a:lnSpc>
            </a:pPr>
            <a:r>
              <a:rPr lang="en-US" sz="1867" b="1" kern="0" dirty="0">
                <a:solidFill>
                  <a:schemeClr val="tx1">
                    <a:lumMod val="65000"/>
                    <a:lumOff val="35000"/>
                  </a:schemeClr>
                </a:solidFill>
              </a:rPr>
              <a:t>High-Tech</a:t>
            </a:r>
          </a:p>
          <a:p>
            <a:pPr algn="r" defTabSz="1625519">
              <a:lnSpc>
                <a:spcPts val="2000"/>
              </a:lnSpc>
            </a:pPr>
            <a:r>
              <a:rPr lang="en-US" sz="1867" kern="0" dirty="0">
                <a:solidFill>
                  <a:schemeClr val="tx1">
                    <a:lumMod val="65000"/>
                    <a:lumOff val="35000"/>
                  </a:schemeClr>
                </a:solidFill>
              </a:rPr>
              <a:t>Cutting Edge Start Ups</a:t>
            </a:r>
          </a:p>
        </p:txBody>
      </p:sp>
      <p:pic>
        <p:nvPicPr>
          <p:cNvPr id="92" name="Picture 91"/>
          <p:cNvPicPr>
            <a:picLocks noChangeAspect="1"/>
          </p:cNvPicPr>
          <p:nvPr/>
        </p:nvPicPr>
        <p:blipFill>
          <a:blip r:embed="rId5"/>
          <a:stretch>
            <a:fillRect/>
          </a:stretch>
        </p:blipFill>
        <p:spPr>
          <a:xfrm>
            <a:off x="8240689" y="5082912"/>
            <a:ext cx="1138868" cy="677500"/>
          </a:xfrm>
          <a:prstGeom prst="rect">
            <a:avLst/>
          </a:prstGeom>
        </p:spPr>
      </p:pic>
      <p:sp>
        <p:nvSpPr>
          <p:cNvPr id="94" name="Rectangle 93"/>
          <p:cNvSpPr/>
          <p:nvPr/>
        </p:nvSpPr>
        <p:spPr>
          <a:xfrm>
            <a:off x="6255030" y="5421662"/>
            <a:ext cx="1479653" cy="348813"/>
          </a:xfrm>
          <a:prstGeom prst="rect">
            <a:avLst/>
          </a:prstGeom>
        </p:spPr>
        <p:txBody>
          <a:bodyPr wrap="square" lIns="91440" tIns="45720" rIns="91440" bIns="45720">
            <a:spAutoFit/>
          </a:bodyPr>
          <a:lstStyle/>
          <a:p>
            <a:pPr algn="r" defTabSz="1219140">
              <a:lnSpc>
                <a:spcPts val="2000"/>
              </a:lnSpc>
            </a:pPr>
            <a:r>
              <a:rPr lang="en-US" sz="1867" b="1" kern="0" dirty="0">
                <a:solidFill>
                  <a:schemeClr val="tx1">
                    <a:lumMod val="65000"/>
                    <a:lumOff val="35000"/>
                  </a:schemeClr>
                </a:solidFill>
              </a:rPr>
              <a:t>Automotive</a:t>
            </a:r>
            <a:endParaRPr lang="en-US" sz="1867" kern="0" dirty="0">
              <a:solidFill>
                <a:schemeClr val="tx1">
                  <a:lumMod val="65000"/>
                  <a:lumOff val="35000"/>
                </a:schemeClr>
              </a:solidFill>
            </a:endParaRPr>
          </a:p>
        </p:txBody>
      </p:sp>
      <p:cxnSp>
        <p:nvCxnSpPr>
          <p:cNvPr id="95" name="Straight Connector 94"/>
          <p:cNvCxnSpPr/>
          <p:nvPr/>
        </p:nvCxnSpPr>
        <p:spPr>
          <a:xfrm flipH="1">
            <a:off x="6210410" y="3018373"/>
            <a:ext cx="5717535"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231513" y="3018374"/>
            <a:ext cx="5737488" cy="1724025"/>
            <a:chOff x="197645" y="3018373"/>
            <a:chExt cx="5884401" cy="1724025"/>
          </a:xfrm>
        </p:grpSpPr>
        <p:cxnSp>
          <p:nvCxnSpPr>
            <p:cNvPr id="97" name="Straight Connector 96"/>
            <p:cNvCxnSpPr/>
            <p:nvPr/>
          </p:nvCxnSpPr>
          <p:spPr>
            <a:xfrm flipH="1">
              <a:off x="197645" y="3018373"/>
              <a:ext cx="5884401"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97645" y="4742398"/>
              <a:ext cx="5884401"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99" name="Straight Connector 98"/>
          <p:cNvCxnSpPr/>
          <p:nvPr/>
        </p:nvCxnSpPr>
        <p:spPr>
          <a:xfrm flipH="1">
            <a:off x="6210410" y="4742399"/>
            <a:ext cx="5717535"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1" name="Picture 4" descr="C:\Users\jayatheerthan_s\Desktop\Temp_Xoriant\ellie mae.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35180" b="35555"/>
          <a:stretch/>
        </p:blipFill>
        <p:spPr bwMode="auto">
          <a:xfrm>
            <a:off x="2145172" y="3674775"/>
            <a:ext cx="859151" cy="2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45"/>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070476" y="5053381"/>
            <a:ext cx="1280112" cy="33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DAEE13C6-EECA-D24E-98B4-B1084EDA20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6060" y="1176162"/>
            <a:ext cx="880625" cy="881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almart Logo Tagline">
            <a:extLst>
              <a:ext uri="{FF2B5EF4-FFF2-40B4-BE49-F238E27FC236}">
                <a16:creationId xmlns:a16="http://schemas.microsoft.com/office/drawing/2014/main" id="{4960BB49-A5B4-9F4B-9B06-1166714189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4118" y="2003414"/>
            <a:ext cx="1087798" cy="7184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idoz Inc. Investors">
            <a:extLst>
              <a:ext uri="{FF2B5EF4-FFF2-40B4-BE49-F238E27FC236}">
                <a16:creationId xmlns:a16="http://schemas.microsoft.com/office/drawing/2014/main" id="{C4E3E878-723E-2E43-8B60-29C123C49D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0497" y="2012043"/>
            <a:ext cx="1034983" cy="8508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oumena - Crunchbase Company Profile &amp; Funding">
            <a:extLst>
              <a:ext uri="{FF2B5EF4-FFF2-40B4-BE49-F238E27FC236}">
                <a16:creationId xmlns:a16="http://schemas.microsoft.com/office/drawing/2014/main" id="{F2C87BE2-BA5B-8D46-AFD5-0DD6F30045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2236" y="3336898"/>
            <a:ext cx="1206878" cy="77639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2020 Best in KLAS Patient Access Solutions - PELITAS">
            <a:extLst>
              <a:ext uri="{FF2B5EF4-FFF2-40B4-BE49-F238E27FC236}">
                <a16:creationId xmlns:a16="http://schemas.microsoft.com/office/drawing/2014/main" id="{DE3808F9-A7F8-BB41-A899-8870961054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4179" y="5241979"/>
            <a:ext cx="1323763" cy="64739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Verizon just unveiled a new logo - The Verge">
            <a:extLst>
              <a:ext uri="{FF2B5EF4-FFF2-40B4-BE49-F238E27FC236}">
                <a16:creationId xmlns:a16="http://schemas.microsoft.com/office/drawing/2014/main" id="{76EB5054-3801-2643-B2DC-83A3CB914C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9701" y="3483992"/>
            <a:ext cx="1087790" cy="71840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nna - Construction Equipment Management - Asset Tracking">
            <a:extLst>
              <a:ext uri="{FF2B5EF4-FFF2-40B4-BE49-F238E27FC236}">
                <a16:creationId xmlns:a16="http://schemas.microsoft.com/office/drawing/2014/main" id="{51F86A08-1905-D946-A2B2-29D4B490BE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07989" y="5186551"/>
            <a:ext cx="941272" cy="59316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ogers Logo, history, meaning, symbol, PNG">
            <a:extLst>
              <a:ext uri="{FF2B5EF4-FFF2-40B4-BE49-F238E27FC236}">
                <a16:creationId xmlns:a16="http://schemas.microsoft.com/office/drawing/2014/main" id="{B79E520E-855E-6D40-A14C-CB686F7BCE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2051" y="1430712"/>
            <a:ext cx="1206878" cy="631169"/>
          </a:xfrm>
          <a:prstGeom prst="rect">
            <a:avLst/>
          </a:prstGeom>
          <a:noFill/>
          <a:extLst>
            <a:ext uri="{909E8E84-426E-40DD-AFC4-6F175D3DCCD1}">
              <a14:hiddenFill xmlns:a14="http://schemas.microsoft.com/office/drawing/2010/main">
                <a:solidFill>
                  <a:srgbClr val="FFFFFF"/>
                </a:solidFill>
              </a14:hiddenFill>
            </a:ext>
          </a:extLst>
        </p:spPr>
      </p:pic>
      <p:sp>
        <p:nvSpPr>
          <p:cNvPr id="107" name="Slide Number Placeholder 2">
            <a:extLst>
              <a:ext uri="{FF2B5EF4-FFF2-40B4-BE49-F238E27FC236}">
                <a16:creationId xmlns:a16="http://schemas.microsoft.com/office/drawing/2014/main" id="{EEED1F84-7248-934C-ADE7-3C083736BCE9}"/>
              </a:ext>
            </a:extLst>
          </p:cNvPr>
          <p:cNvSpPr txBox="1">
            <a:spLocks/>
          </p:cNvSpPr>
          <p:nvPr/>
        </p:nvSpPr>
        <p:spPr>
          <a:xfrm>
            <a:off x="11149260" y="6447158"/>
            <a:ext cx="43313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4</a:t>
            </a:fld>
            <a:endParaRPr lang="en-US"/>
          </a:p>
        </p:txBody>
      </p:sp>
      <p:pic>
        <p:nvPicPr>
          <p:cNvPr id="1026" name="Picture 2" descr="Guidelines for Using Unity Trademarks - Unity">
            <a:extLst>
              <a:ext uri="{FF2B5EF4-FFF2-40B4-BE49-F238E27FC236}">
                <a16:creationId xmlns:a16="http://schemas.microsoft.com/office/drawing/2014/main" id="{CCA8694B-1B7D-B84A-A2CF-065027A630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3359" y="1374446"/>
            <a:ext cx="1547062" cy="54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9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4456-8C74-42CE-B476-2853E1A64D70}"/>
              </a:ext>
            </a:extLst>
          </p:cNvPr>
          <p:cNvSpPr>
            <a:spLocks noGrp="1"/>
          </p:cNvSpPr>
          <p:nvPr>
            <p:ph type="title"/>
          </p:nvPr>
        </p:nvSpPr>
        <p:spPr>
          <a:xfrm>
            <a:off x="54569" y="99743"/>
            <a:ext cx="7247502" cy="879952"/>
          </a:xfrm>
        </p:spPr>
        <p:txBody>
          <a:bodyPr/>
          <a:lstStyle/>
          <a:p>
            <a:r>
              <a:rPr lang="en-US" dirty="0"/>
              <a:t>Special Expertise on Backend Stack</a:t>
            </a:r>
            <a:endParaRPr lang="en-IN" dirty="0"/>
          </a:p>
        </p:txBody>
      </p:sp>
      <p:sp>
        <p:nvSpPr>
          <p:cNvPr id="4" name="Oval 3">
            <a:extLst>
              <a:ext uri="{FF2B5EF4-FFF2-40B4-BE49-F238E27FC236}">
                <a16:creationId xmlns:a16="http://schemas.microsoft.com/office/drawing/2014/main" id="{8A007A84-C6F6-47BD-86CC-316B392967CD}"/>
              </a:ext>
            </a:extLst>
          </p:cNvPr>
          <p:cNvSpPr/>
          <p:nvPr/>
        </p:nvSpPr>
        <p:spPr>
          <a:xfrm>
            <a:off x="3363935" y="6375400"/>
            <a:ext cx="5334000" cy="3048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377">
              <a:defRPr/>
            </a:pPr>
            <a:endParaRPr lang="en-US" kern="0">
              <a:solidFill>
                <a:sysClr val="window" lastClr="FFFFFF"/>
              </a:solidFill>
              <a:latin typeface="Calibri"/>
            </a:endParaRPr>
          </a:p>
        </p:txBody>
      </p:sp>
      <p:grpSp>
        <p:nvGrpSpPr>
          <p:cNvPr id="5" name="Group 14">
            <a:extLst>
              <a:ext uri="{FF2B5EF4-FFF2-40B4-BE49-F238E27FC236}">
                <a16:creationId xmlns:a16="http://schemas.microsoft.com/office/drawing/2014/main" id="{271C2679-A757-4CE9-ABBA-702EC2B5135A}"/>
              </a:ext>
            </a:extLst>
          </p:cNvPr>
          <p:cNvGrpSpPr/>
          <p:nvPr/>
        </p:nvGrpSpPr>
        <p:grpSpPr>
          <a:xfrm>
            <a:off x="3352801" y="1046031"/>
            <a:ext cx="5612351" cy="5406892"/>
            <a:chOff x="2513013" y="6350"/>
            <a:chExt cx="7112000" cy="6851650"/>
          </a:xfrm>
          <a:solidFill>
            <a:schemeClr val="accent1"/>
          </a:solidFill>
          <a:scene3d>
            <a:camera prst="perspectiveHeroicExtremeLeftFacing" fov="4200000">
              <a:rot lat="18600000" lon="21594000" rev="21594000"/>
            </a:camera>
            <a:lightRig rig="threePt" dir="t">
              <a:rot lat="0" lon="0" rev="15600000"/>
            </a:lightRig>
          </a:scene3d>
        </p:grpSpPr>
        <p:sp>
          <p:nvSpPr>
            <p:cNvPr id="6" name="Freeform 6">
              <a:extLst>
                <a:ext uri="{FF2B5EF4-FFF2-40B4-BE49-F238E27FC236}">
                  <a16:creationId xmlns:a16="http://schemas.microsoft.com/office/drawing/2014/main" id="{D77DE4C6-9856-4480-82F2-278BEAE515C0}"/>
                </a:ext>
              </a:extLst>
            </p:cNvPr>
            <p:cNvSpPr>
              <a:spLocks/>
            </p:cNvSpPr>
            <p:nvPr/>
          </p:nvSpPr>
          <p:spPr bwMode="auto">
            <a:xfrm>
              <a:off x="5991226" y="6350"/>
              <a:ext cx="2424113" cy="2220913"/>
            </a:xfrm>
            <a:custGeom>
              <a:avLst/>
              <a:gdLst/>
              <a:ahLst/>
              <a:cxnLst>
                <a:cxn ang="0">
                  <a:pos x="0" y="0"/>
                </a:cxn>
                <a:cxn ang="0">
                  <a:pos x="137" y="7"/>
                </a:cxn>
                <a:cxn ang="0">
                  <a:pos x="273" y="22"/>
                </a:cxn>
                <a:cxn ang="0">
                  <a:pos x="405" y="45"/>
                </a:cxn>
                <a:cxn ang="0">
                  <a:pos x="534" y="76"/>
                </a:cxn>
                <a:cxn ang="0">
                  <a:pos x="661" y="116"/>
                </a:cxn>
                <a:cxn ang="0">
                  <a:pos x="784" y="162"/>
                </a:cxn>
                <a:cxn ang="0">
                  <a:pos x="904" y="217"/>
                </a:cxn>
                <a:cxn ang="0">
                  <a:pos x="1018" y="277"/>
                </a:cxn>
                <a:cxn ang="0">
                  <a:pos x="1130" y="343"/>
                </a:cxn>
                <a:cxn ang="0">
                  <a:pos x="1237" y="417"/>
                </a:cxn>
                <a:cxn ang="0">
                  <a:pos x="1338" y="497"/>
                </a:cxn>
                <a:cxn ang="0">
                  <a:pos x="1435" y="582"/>
                </a:cxn>
                <a:cxn ang="0">
                  <a:pos x="1527" y="673"/>
                </a:cxn>
                <a:cxn ang="0">
                  <a:pos x="803" y="1399"/>
                </a:cxn>
                <a:cxn ang="0">
                  <a:pos x="741" y="1335"/>
                </a:cxn>
                <a:cxn ang="0">
                  <a:pos x="674" y="1276"/>
                </a:cxn>
                <a:cxn ang="0">
                  <a:pos x="602" y="1223"/>
                </a:cxn>
                <a:cxn ang="0">
                  <a:pos x="526" y="1175"/>
                </a:cxn>
                <a:cxn ang="0">
                  <a:pos x="446" y="1133"/>
                </a:cxn>
                <a:cxn ang="0">
                  <a:pos x="363" y="1098"/>
                </a:cxn>
                <a:cxn ang="0">
                  <a:pos x="276" y="1069"/>
                </a:cxn>
                <a:cxn ang="0">
                  <a:pos x="186" y="1047"/>
                </a:cxn>
                <a:cxn ang="0">
                  <a:pos x="94" y="1032"/>
                </a:cxn>
                <a:cxn ang="0">
                  <a:pos x="0" y="1026"/>
                </a:cxn>
                <a:cxn ang="0">
                  <a:pos x="0" y="0"/>
                </a:cxn>
              </a:cxnLst>
              <a:rect l="0" t="0" r="r" b="b"/>
              <a:pathLst>
                <a:path w="1527" h="1399">
                  <a:moveTo>
                    <a:pt x="0" y="0"/>
                  </a:moveTo>
                  <a:lnTo>
                    <a:pt x="137" y="7"/>
                  </a:lnTo>
                  <a:lnTo>
                    <a:pt x="273" y="22"/>
                  </a:lnTo>
                  <a:lnTo>
                    <a:pt x="405" y="45"/>
                  </a:lnTo>
                  <a:lnTo>
                    <a:pt x="534" y="76"/>
                  </a:lnTo>
                  <a:lnTo>
                    <a:pt x="661" y="116"/>
                  </a:lnTo>
                  <a:lnTo>
                    <a:pt x="784" y="162"/>
                  </a:lnTo>
                  <a:lnTo>
                    <a:pt x="904" y="217"/>
                  </a:lnTo>
                  <a:lnTo>
                    <a:pt x="1018" y="277"/>
                  </a:lnTo>
                  <a:lnTo>
                    <a:pt x="1130" y="343"/>
                  </a:lnTo>
                  <a:lnTo>
                    <a:pt x="1237" y="417"/>
                  </a:lnTo>
                  <a:lnTo>
                    <a:pt x="1338" y="497"/>
                  </a:lnTo>
                  <a:lnTo>
                    <a:pt x="1435" y="582"/>
                  </a:lnTo>
                  <a:lnTo>
                    <a:pt x="1527" y="673"/>
                  </a:lnTo>
                  <a:lnTo>
                    <a:pt x="803" y="1399"/>
                  </a:lnTo>
                  <a:lnTo>
                    <a:pt x="741" y="1335"/>
                  </a:lnTo>
                  <a:lnTo>
                    <a:pt x="674" y="1276"/>
                  </a:lnTo>
                  <a:lnTo>
                    <a:pt x="602" y="1223"/>
                  </a:lnTo>
                  <a:lnTo>
                    <a:pt x="526" y="1175"/>
                  </a:lnTo>
                  <a:lnTo>
                    <a:pt x="446" y="1133"/>
                  </a:lnTo>
                  <a:lnTo>
                    <a:pt x="363" y="1098"/>
                  </a:lnTo>
                  <a:lnTo>
                    <a:pt x="276" y="1069"/>
                  </a:lnTo>
                  <a:lnTo>
                    <a:pt x="186" y="1047"/>
                  </a:lnTo>
                  <a:lnTo>
                    <a:pt x="94" y="1032"/>
                  </a:lnTo>
                  <a:lnTo>
                    <a:pt x="0" y="1026"/>
                  </a:lnTo>
                  <a:lnTo>
                    <a:pt x="0" y="0"/>
                  </a:lnTo>
                  <a:close/>
                </a:path>
              </a:pathLst>
            </a:custGeom>
            <a:solidFill>
              <a:schemeClr val="tx2">
                <a:lumMod val="5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7" name="Freeform 7">
              <a:extLst>
                <a:ext uri="{FF2B5EF4-FFF2-40B4-BE49-F238E27FC236}">
                  <a16:creationId xmlns:a16="http://schemas.microsoft.com/office/drawing/2014/main" id="{CEC83B96-0EE3-4BBE-A140-AE78F57E9246}"/>
                </a:ext>
              </a:extLst>
            </p:cNvPr>
            <p:cNvSpPr>
              <a:spLocks/>
            </p:cNvSpPr>
            <p:nvPr/>
          </p:nvSpPr>
          <p:spPr bwMode="auto">
            <a:xfrm>
              <a:off x="5991226" y="4873625"/>
              <a:ext cx="2173288" cy="1984375"/>
            </a:xfrm>
            <a:custGeom>
              <a:avLst/>
              <a:gdLst/>
              <a:ahLst/>
              <a:cxnLst>
                <a:cxn ang="0">
                  <a:pos x="642" y="0"/>
                </a:cxn>
                <a:cxn ang="0">
                  <a:pos x="1369" y="728"/>
                </a:cxn>
                <a:cxn ang="0">
                  <a:pos x="1274" y="806"/>
                </a:cxn>
                <a:cxn ang="0">
                  <a:pos x="1176" y="877"/>
                </a:cxn>
                <a:cxn ang="0">
                  <a:pos x="1073" y="944"/>
                </a:cxn>
                <a:cxn ang="0">
                  <a:pos x="965" y="1004"/>
                </a:cxn>
                <a:cxn ang="0">
                  <a:pos x="855" y="1058"/>
                </a:cxn>
                <a:cxn ang="0">
                  <a:pos x="742" y="1106"/>
                </a:cxn>
                <a:cxn ang="0">
                  <a:pos x="624" y="1147"/>
                </a:cxn>
                <a:cxn ang="0">
                  <a:pos x="504" y="1182"/>
                </a:cxn>
                <a:cxn ang="0">
                  <a:pos x="382" y="1211"/>
                </a:cxn>
                <a:cxn ang="0">
                  <a:pos x="257" y="1231"/>
                </a:cxn>
                <a:cxn ang="0">
                  <a:pos x="129" y="1245"/>
                </a:cxn>
                <a:cxn ang="0">
                  <a:pos x="0" y="1250"/>
                </a:cxn>
                <a:cxn ang="0">
                  <a:pos x="0" y="226"/>
                </a:cxn>
                <a:cxn ang="0">
                  <a:pos x="88" y="219"/>
                </a:cxn>
                <a:cxn ang="0">
                  <a:pos x="175" y="206"/>
                </a:cxn>
                <a:cxn ang="0">
                  <a:pos x="261" y="186"/>
                </a:cxn>
                <a:cxn ang="0">
                  <a:pos x="343" y="161"/>
                </a:cxn>
                <a:cxn ang="0">
                  <a:pos x="423" y="128"/>
                </a:cxn>
                <a:cxn ang="0">
                  <a:pos x="499" y="91"/>
                </a:cxn>
                <a:cxn ang="0">
                  <a:pos x="572" y="48"/>
                </a:cxn>
                <a:cxn ang="0">
                  <a:pos x="642" y="0"/>
                </a:cxn>
              </a:cxnLst>
              <a:rect l="0" t="0" r="r" b="b"/>
              <a:pathLst>
                <a:path w="1369" h="1250">
                  <a:moveTo>
                    <a:pt x="642" y="0"/>
                  </a:moveTo>
                  <a:lnTo>
                    <a:pt x="1369" y="728"/>
                  </a:lnTo>
                  <a:lnTo>
                    <a:pt x="1274" y="806"/>
                  </a:lnTo>
                  <a:lnTo>
                    <a:pt x="1176" y="877"/>
                  </a:lnTo>
                  <a:lnTo>
                    <a:pt x="1073" y="944"/>
                  </a:lnTo>
                  <a:lnTo>
                    <a:pt x="965" y="1004"/>
                  </a:lnTo>
                  <a:lnTo>
                    <a:pt x="855" y="1058"/>
                  </a:lnTo>
                  <a:lnTo>
                    <a:pt x="742" y="1106"/>
                  </a:lnTo>
                  <a:lnTo>
                    <a:pt x="624" y="1147"/>
                  </a:lnTo>
                  <a:lnTo>
                    <a:pt x="504" y="1182"/>
                  </a:lnTo>
                  <a:lnTo>
                    <a:pt x="382" y="1211"/>
                  </a:lnTo>
                  <a:lnTo>
                    <a:pt x="257" y="1231"/>
                  </a:lnTo>
                  <a:lnTo>
                    <a:pt x="129" y="1245"/>
                  </a:lnTo>
                  <a:lnTo>
                    <a:pt x="0" y="1250"/>
                  </a:lnTo>
                  <a:lnTo>
                    <a:pt x="0" y="226"/>
                  </a:lnTo>
                  <a:lnTo>
                    <a:pt x="88" y="219"/>
                  </a:lnTo>
                  <a:lnTo>
                    <a:pt x="175" y="206"/>
                  </a:lnTo>
                  <a:lnTo>
                    <a:pt x="261" y="186"/>
                  </a:lnTo>
                  <a:lnTo>
                    <a:pt x="343" y="161"/>
                  </a:lnTo>
                  <a:lnTo>
                    <a:pt x="423" y="128"/>
                  </a:lnTo>
                  <a:lnTo>
                    <a:pt x="499" y="91"/>
                  </a:lnTo>
                  <a:lnTo>
                    <a:pt x="572" y="48"/>
                  </a:lnTo>
                  <a:lnTo>
                    <a:pt x="642" y="0"/>
                  </a:lnTo>
                  <a:close/>
                </a:path>
              </a:pathLst>
            </a:custGeom>
            <a:solidFill>
              <a:schemeClr val="tx2">
                <a:lumMod val="20000"/>
                <a:lumOff val="80000"/>
              </a:schemeClr>
            </a:solidFill>
            <a:ln w="38100">
              <a:noFill/>
              <a:prstDash val="solid"/>
              <a:round/>
              <a:headEnd/>
              <a:tailEnd/>
            </a:ln>
            <a:sp3d prstMaterial="metal">
              <a:bevelT w="0" h="254000"/>
            </a:sp3d>
          </p:spPr>
          <p:txBody>
            <a:bodyPr vert="horz" wrap="square" lIns="182880" tIns="45720" rIns="91440" bIns="45720" numCol="1" anchor="ctr" anchorCtr="0"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8" name="Freeform 8">
              <a:extLst>
                <a:ext uri="{FF2B5EF4-FFF2-40B4-BE49-F238E27FC236}">
                  <a16:creationId xmlns:a16="http://schemas.microsoft.com/office/drawing/2014/main" id="{ADE17A01-47BD-49E7-8876-CF07606C4272}"/>
                </a:ext>
              </a:extLst>
            </p:cNvPr>
            <p:cNvSpPr>
              <a:spLocks/>
            </p:cNvSpPr>
            <p:nvPr/>
          </p:nvSpPr>
          <p:spPr bwMode="auto">
            <a:xfrm>
              <a:off x="2528888" y="3751263"/>
              <a:ext cx="2200275" cy="2168525"/>
            </a:xfrm>
            <a:custGeom>
              <a:avLst/>
              <a:gdLst/>
              <a:ahLst/>
              <a:cxnLst>
                <a:cxn ang="0">
                  <a:pos x="0" y="0"/>
                </a:cxn>
                <a:cxn ang="0">
                  <a:pos x="1031" y="0"/>
                </a:cxn>
                <a:cxn ang="0">
                  <a:pos x="1052" y="93"/>
                </a:cxn>
                <a:cxn ang="0">
                  <a:pos x="1080" y="182"/>
                </a:cxn>
                <a:cxn ang="0">
                  <a:pos x="1115" y="270"/>
                </a:cxn>
                <a:cxn ang="0">
                  <a:pos x="1158" y="353"/>
                </a:cxn>
                <a:cxn ang="0">
                  <a:pos x="1205" y="432"/>
                </a:cxn>
                <a:cxn ang="0">
                  <a:pos x="1260" y="507"/>
                </a:cxn>
                <a:cxn ang="0">
                  <a:pos x="1321" y="576"/>
                </a:cxn>
                <a:cxn ang="0">
                  <a:pos x="1386" y="640"/>
                </a:cxn>
                <a:cxn ang="0">
                  <a:pos x="663" y="1366"/>
                </a:cxn>
                <a:cxn ang="0">
                  <a:pos x="573" y="1276"/>
                </a:cxn>
                <a:cxn ang="0">
                  <a:pos x="489" y="1181"/>
                </a:cxn>
                <a:cxn ang="0">
                  <a:pos x="410" y="1080"/>
                </a:cxn>
                <a:cxn ang="0">
                  <a:pos x="338" y="975"/>
                </a:cxn>
                <a:cxn ang="0">
                  <a:pos x="271" y="866"/>
                </a:cxn>
                <a:cxn ang="0">
                  <a:pos x="210" y="753"/>
                </a:cxn>
                <a:cxn ang="0">
                  <a:pos x="157" y="636"/>
                </a:cxn>
                <a:cxn ang="0">
                  <a:pos x="111" y="515"/>
                </a:cxn>
                <a:cxn ang="0">
                  <a:pos x="72" y="391"/>
                </a:cxn>
                <a:cxn ang="0">
                  <a:pos x="40" y="263"/>
                </a:cxn>
                <a:cxn ang="0">
                  <a:pos x="16" y="133"/>
                </a:cxn>
                <a:cxn ang="0">
                  <a:pos x="0" y="0"/>
                </a:cxn>
              </a:cxnLst>
              <a:rect l="0" t="0" r="r" b="b"/>
              <a:pathLst>
                <a:path w="1386" h="1366">
                  <a:moveTo>
                    <a:pt x="0" y="0"/>
                  </a:moveTo>
                  <a:lnTo>
                    <a:pt x="1031" y="0"/>
                  </a:lnTo>
                  <a:lnTo>
                    <a:pt x="1052" y="93"/>
                  </a:lnTo>
                  <a:lnTo>
                    <a:pt x="1080" y="182"/>
                  </a:lnTo>
                  <a:lnTo>
                    <a:pt x="1115" y="270"/>
                  </a:lnTo>
                  <a:lnTo>
                    <a:pt x="1158" y="353"/>
                  </a:lnTo>
                  <a:lnTo>
                    <a:pt x="1205" y="432"/>
                  </a:lnTo>
                  <a:lnTo>
                    <a:pt x="1260" y="507"/>
                  </a:lnTo>
                  <a:lnTo>
                    <a:pt x="1321" y="576"/>
                  </a:lnTo>
                  <a:lnTo>
                    <a:pt x="1386" y="640"/>
                  </a:lnTo>
                  <a:lnTo>
                    <a:pt x="663" y="1366"/>
                  </a:lnTo>
                  <a:lnTo>
                    <a:pt x="573" y="1276"/>
                  </a:lnTo>
                  <a:lnTo>
                    <a:pt x="489" y="1181"/>
                  </a:lnTo>
                  <a:lnTo>
                    <a:pt x="410" y="1080"/>
                  </a:lnTo>
                  <a:lnTo>
                    <a:pt x="338" y="975"/>
                  </a:lnTo>
                  <a:lnTo>
                    <a:pt x="271" y="866"/>
                  </a:lnTo>
                  <a:lnTo>
                    <a:pt x="210" y="753"/>
                  </a:lnTo>
                  <a:lnTo>
                    <a:pt x="157" y="636"/>
                  </a:lnTo>
                  <a:lnTo>
                    <a:pt x="111" y="515"/>
                  </a:lnTo>
                  <a:lnTo>
                    <a:pt x="72" y="391"/>
                  </a:lnTo>
                  <a:lnTo>
                    <a:pt x="40" y="263"/>
                  </a:lnTo>
                  <a:lnTo>
                    <a:pt x="16" y="133"/>
                  </a:lnTo>
                  <a:lnTo>
                    <a:pt x="0" y="0"/>
                  </a:lnTo>
                  <a:close/>
                </a:path>
              </a:pathLst>
            </a:custGeom>
            <a:solidFill>
              <a:schemeClr val="tx2">
                <a:lumMod val="60000"/>
                <a:lumOff val="4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9" name="Freeform 9">
              <a:extLst>
                <a:ext uri="{FF2B5EF4-FFF2-40B4-BE49-F238E27FC236}">
                  <a16:creationId xmlns:a16="http://schemas.microsoft.com/office/drawing/2014/main" id="{2322544D-734C-41AF-BEE7-B74793EA8364}"/>
                </a:ext>
              </a:extLst>
            </p:cNvPr>
            <p:cNvSpPr>
              <a:spLocks/>
            </p:cNvSpPr>
            <p:nvPr/>
          </p:nvSpPr>
          <p:spPr bwMode="auto">
            <a:xfrm>
              <a:off x="3686176" y="4860925"/>
              <a:ext cx="2160588" cy="1997075"/>
            </a:xfrm>
            <a:custGeom>
              <a:avLst/>
              <a:gdLst/>
              <a:ahLst/>
              <a:cxnLst>
                <a:cxn ang="0">
                  <a:pos x="728" y="0"/>
                </a:cxn>
                <a:cxn ang="0">
                  <a:pos x="796" y="49"/>
                </a:cxn>
                <a:cxn ang="0">
                  <a:pos x="868" y="92"/>
                </a:cxn>
                <a:cxn ang="0">
                  <a:pos x="942" y="130"/>
                </a:cxn>
                <a:cxn ang="0">
                  <a:pos x="1021" y="163"/>
                </a:cxn>
                <a:cxn ang="0">
                  <a:pos x="1103" y="190"/>
                </a:cxn>
                <a:cxn ang="0">
                  <a:pos x="1187" y="211"/>
                </a:cxn>
                <a:cxn ang="0">
                  <a:pos x="1273" y="224"/>
                </a:cxn>
                <a:cxn ang="0">
                  <a:pos x="1361" y="233"/>
                </a:cxn>
                <a:cxn ang="0">
                  <a:pos x="1361" y="1258"/>
                </a:cxn>
                <a:cxn ang="0">
                  <a:pos x="1232" y="1251"/>
                </a:cxn>
                <a:cxn ang="0">
                  <a:pos x="1105" y="1236"/>
                </a:cxn>
                <a:cxn ang="0">
                  <a:pos x="980" y="1215"/>
                </a:cxn>
                <a:cxn ang="0">
                  <a:pos x="858" y="1186"/>
                </a:cxn>
                <a:cxn ang="0">
                  <a:pos x="739" y="1151"/>
                </a:cxn>
                <a:cxn ang="0">
                  <a:pos x="623" y="1108"/>
                </a:cxn>
                <a:cxn ang="0">
                  <a:pos x="510" y="1061"/>
                </a:cxn>
                <a:cxn ang="0">
                  <a:pos x="400" y="1005"/>
                </a:cxn>
                <a:cxn ang="0">
                  <a:pos x="294" y="945"/>
                </a:cxn>
                <a:cxn ang="0">
                  <a:pos x="192" y="878"/>
                </a:cxn>
                <a:cxn ang="0">
                  <a:pos x="94" y="806"/>
                </a:cxn>
                <a:cxn ang="0">
                  <a:pos x="0" y="728"/>
                </a:cxn>
                <a:cxn ang="0">
                  <a:pos x="728" y="0"/>
                </a:cxn>
              </a:cxnLst>
              <a:rect l="0" t="0" r="r" b="b"/>
              <a:pathLst>
                <a:path w="1361" h="1258">
                  <a:moveTo>
                    <a:pt x="728" y="0"/>
                  </a:moveTo>
                  <a:lnTo>
                    <a:pt x="796" y="49"/>
                  </a:lnTo>
                  <a:lnTo>
                    <a:pt x="868" y="92"/>
                  </a:lnTo>
                  <a:lnTo>
                    <a:pt x="942" y="130"/>
                  </a:lnTo>
                  <a:lnTo>
                    <a:pt x="1021" y="163"/>
                  </a:lnTo>
                  <a:lnTo>
                    <a:pt x="1103" y="190"/>
                  </a:lnTo>
                  <a:lnTo>
                    <a:pt x="1187" y="211"/>
                  </a:lnTo>
                  <a:lnTo>
                    <a:pt x="1273" y="224"/>
                  </a:lnTo>
                  <a:lnTo>
                    <a:pt x="1361" y="233"/>
                  </a:lnTo>
                  <a:lnTo>
                    <a:pt x="1361" y="1258"/>
                  </a:lnTo>
                  <a:lnTo>
                    <a:pt x="1232" y="1251"/>
                  </a:lnTo>
                  <a:lnTo>
                    <a:pt x="1105" y="1236"/>
                  </a:lnTo>
                  <a:lnTo>
                    <a:pt x="980" y="1215"/>
                  </a:lnTo>
                  <a:lnTo>
                    <a:pt x="858" y="1186"/>
                  </a:lnTo>
                  <a:lnTo>
                    <a:pt x="739" y="1151"/>
                  </a:lnTo>
                  <a:lnTo>
                    <a:pt x="623" y="1108"/>
                  </a:lnTo>
                  <a:lnTo>
                    <a:pt x="510" y="1061"/>
                  </a:lnTo>
                  <a:lnTo>
                    <a:pt x="400" y="1005"/>
                  </a:lnTo>
                  <a:lnTo>
                    <a:pt x="294" y="945"/>
                  </a:lnTo>
                  <a:lnTo>
                    <a:pt x="192" y="878"/>
                  </a:lnTo>
                  <a:lnTo>
                    <a:pt x="94" y="806"/>
                  </a:lnTo>
                  <a:lnTo>
                    <a:pt x="0" y="728"/>
                  </a:lnTo>
                  <a:lnTo>
                    <a:pt x="728" y="0"/>
                  </a:lnTo>
                  <a:close/>
                </a:path>
              </a:pathLst>
            </a:custGeom>
            <a:solidFill>
              <a:schemeClr val="tx2">
                <a:lumMod val="40000"/>
                <a:lumOff val="6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0" name="Freeform 10">
              <a:extLst>
                <a:ext uri="{FF2B5EF4-FFF2-40B4-BE49-F238E27FC236}">
                  <a16:creationId xmlns:a16="http://schemas.microsoft.com/office/drawing/2014/main" id="{F73BE221-B910-46B3-B4F2-71852BE3A232}"/>
                </a:ext>
              </a:extLst>
            </p:cNvPr>
            <p:cNvSpPr>
              <a:spLocks/>
            </p:cNvSpPr>
            <p:nvPr/>
          </p:nvSpPr>
          <p:spPr bwMode="auto">
            <a:xfrm>
              <a:off x="2513013" y="1198563"/>
              <a:ext cx="1981200" cy="2408238"/>
            </a:xfrm>
            <a:custGeom>
              <a:avLst/>
              <a:gdLst/>
              <a:ahLst/>
              <a:cxnLst>
                <a:cxn ang="0">
                  <a:pos x="521" y="0"/>
                </a:cxn>
                <a:cxn ang="0">
                  <a:pos x="1248" y="728"/>
                </a:cxn>
                <a:cxn ang="0">
                  <a:pos x="1198" y="802"/>
                </a:cxn>
                <a:cxn ang="0">
                  <a:pos x="1153" y="878"/>
                </a:cxn>
                <a:cxn ang="0">
                  <a:pos x="1115" y="960"/>
                </a:cxn>
                <a:cxn ang="0">
                  <a:pos x="1082" y="1043"/>
                </a:cxn>
                <a:cxn ang="0">
                  <a:pos x="1058" y="1131"/>
                </a:cxn>
                <a:cxn ang="0">
                  <a:pos x="1038" y="1221"/>
                </a:cxn>
                <a:cxn ang="0">
                  <a:pos x="1028" y="1314"/>
                </a:cxn>
                <a:cxn ang="0">
                  <a:pos x="1024" y="1408"/>
                </a:cxn>
                <a:cxn ang="0">
                  <a:pos x="1025" y="1462"/>
                </a:cxn>
                <a:cxn ang="0">
                  <a:pos x="1029" y="1517"/>
                </a:cxn>
                <a:cxn ang="0">
                  <a:pos x="3" y="1517"/>
                </a:cxn>
                <a:cxn ang="0">
                  <a:pos x="0" y="1408"/>
                </a:cxn>
                <a:cxn ang="0">
                  <a:pos x="4" y="1274"/>
                </a:cxn>
                <a:cxn ang="0">
                  <a:pos x="16" y="1144"/>
                </a:cxn>
                <a:cxn ang="0">
                  <a:pos x="35" y="1014"/>
                </a:cxn>
                <a:cxn ang="0">
                  <a:pos x="63" y="888"/>
                </a:cxn>
                <a:cxn ang="0">
                  <a:pos x="98" y="765"/>
                </a:cxn>
                <a:cxn ang="0">
                  <a:pos x="139" y="644"/>
                </a:cxn>
                <a:cxn ang="0">
                  <a:pos x="188" y="527"/>
                </a:cxn>
                <a:cxn ang="0">
                  <a:pos x="242" y="414"/>
                </a:cxn>
                <a:cxn ang="0">
                  <a:pos x="303" y="303"/>
                </a:cxn>
                <a:cxn ang="0">
                  <a:pos x="370" y="198"/>
                </a:cxn>
                <a:cxn ang="0">
                  <a:pos x="442" y="96"/>
                </a:cxn>
                <a:cxn ang="0">
                  <a:pos x="521" y="0"/>
                </a:cxn>
              </a:cxnLst>
              <a:rect l="0" t="0" r="r" b="b"/>
              <a:pathLst>
                <a:path w="1248" h="1517">
                  <a:moveTo>
                    <a:pt x="521" y="0"/>
                  </a:moveTo>
                  <a:lnTo>
                    <a:pt x="1248" y="728"/>
                  </a:lnTo>
                  <a:lnTo>
                    <a:pt x="1198" y="802"/>
                  </a:lnTo>
                  <a:lnTo>
                    <a:pt x="1153" y="878"/>
                  </a:lnTo>
                  <a:lnTo>
                    <a:pt x="1115" y="960"/>
                  </a:lnTo>
                  <a:lnTo>
                    <a:pt x="1082" y="1043"/>
                  </a:lnTo>
                  <a:lnTo>
                    <a:pt x="1058" y="1131"/>
                  </a:lnTo>
                  <a:lnTo>
                    <a:pt x="1038" y="1221"/>
                  </a:lnTo>
                  <a:lnTo>
                    <a:pt x="1028" y="1314"/>
                  </a:lnTo>
                  <a:lnTo>
                    <a:pt x="1024" y="1408"/>
                  </a:lnTo>
                  <a:lnTo>
                    <a:pt x="1025" y="1462"/>
                  </a:lnTo>
                  <a:lnTo>
                    <a:pt x="1029" y="1517"/>
                  </a:lnTo>
                  <a:lnTo>
                    <a:pt x="3" y="1517"/>
                  </a:lnTo>
                  <a:lnTo>
                    <a:pt x="0" y="1408"/>
                  </a:lnTo>
                  <a:lnTo>
                    <a:pt x="4" y="1274"/>
                  </a:lnTo>
                  <a:lnTo>
                    <a:pt x="16" y="1144"/>
                  </a:lnTo>
                  <a:lnTo>
                    <a:pt x="35" y="1014"/>
                  </a:lnTo>
                  <a:lnTo>
                    <a:pt x="63" y="888"/>
                  </a:lnTo>
                  <a:lnTo>
                    <a:pt x="98" y="765"/>
                  </a:lnTo>
                  <a:lnTo>
                    <a:pt x="139" y="644"/>
                  </a:lnTo>
                  <a:lnTo>
                    <a:pt x="188" y="527"/>
                  </a:lnTo>
                  <a:lnTo>
                    <a:pt x="242" y="414"/>
                  </a:lnTo>
                  <a:lnTo>
                    <a:pt x="303" y="303"/>
                  </a:lnTo>
                  <a:lnTo>
                    <a:pt x="370" y="198"/>
                  </a:lnTo>
                  <a:lnTo>
                    <a:pt x="442" y="96"/>
                  </a:lnTo>
                  <a:lnTo>
                    <a:pt x="521" y="0"/>
                  </a:lnTo>
                  <a:close/>
                </a:path>
              </a:pathLst>
            </a:custGeom>
            <a:solidFill>
              <a:schemeClr val="tx2"/>
            </a:solidFill>
            <a:ln w="38100">
              <a:noFill/>
              <a:prstDash val="solid"/>
              <a:round/>
              <a:headEnd/>
              <a:tailEnd/>
            </a:ln>
            <a:sp3d prstMaterial="metal">
              <a:bevelT w="0" h="254000"/>
            </a:sp3d>
          </p:spPr>
          <p:txBody>
            <a:bodyPr vert="horz" wrap="square" lIns="182880" tIns="45720" rIns="91440" bIns="45720" numCol="1" anchor="ctr" anchorCtr="0"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1" name="Freeform 11">
              <a:extLst>
                <a:ext uri="{FF2B5EF4-FFF2-40B4-BE49-F238E27FC236}">
                  <a16:creationId xmlns:a16="http://schemas.microsoft.com/office/drawing/2014/main" id="{1A17280F-5A2D-4D21-BB6C-37A6054ABCC6}"/>
                </a:ext>
              </a:extLst>
            </p:cNvPr>
            <p:cNvSpPr>
              <a:spLocks/>
            </p:cNvSpPr>
            <p:nvPr/>
          </p:nvSpPr>
          <p:spPr bwMode="auto">
            <a:xfrm>
              <a:off x="3436938" y="6350"/>
              <a:ext cx="2409825" cy="2235200"/>
            </a:xfrm>
            <a:custGeom>
              <a:avLst/>
              <a:gdLst/>
              <a:ahLst/>
              <a:cxnLst>
                <a:cxn ang="0">
                  <a:pos x="1518" y="0"/>
                </a:cxn>
                <a:cxn ang="0">
                  <a:pos x="1518" y="1026"/>
                </a:cxn>
                <a:cxn ang="0">
                  <a:pos x="1424" y="1034"/>
                </a:cxn>
                <a:cxn ang="0">
                  <a:pos x="1333" y="1050"/>
                </a:cxn>
                <a:cxn ang="0">
                  <a:pos x="1245" y="1073"/>
                </a:cxn>
                <a:cxn ang="0">
                  <a:pos x="1159" y="1103"/>
                </a:cxn>
                <a:cxn ang="0">
                  <a:pos x="1076" y="1140"/>
                </a:cxn>
                <a:cxn ang="0">
                  <a:pos x="997" y="1182"/>
                </a:cxn>
                <a:cxn ang="0">
                  <a:pos x="923" y="1231"/>
                </a:cxn>
                <a:cxn ang="0">
                  <a:pos x="852" y="1284"/>
                </a:cxn>
                <a:cxn ang="0">
                  <a:pos x="785" y="1344"/>
                </a:cxn>
                <a:cxn ang="0">
                  <a:pos x="724" y="1408"/>
                </a:cxn>
                <a:cxn ang="0">
                  <a:pos x="0" y="682"/>
                </a:cxn>
                <a:cxn ang="0">
                  <a:pos x="91" y="591"/>
                </a:cxn>
                <a:cxn ang="0">
                  <a:pos x="187" y="505"/>
                </a:cxn>
                <a:cxn ang="0">
                  <a:pos x="288" y="425"/>
                </a:cxn>
                <a:cxn ang="0">
                  <a:pos x="394" y="351"/>
                </a:cxn>
                <a:cxn ang="0">
                  <a:pos x="504" y="283"/>
                </a:cxn>
                <a:cxn ang="0">
                  <a:pos x="620" y="222"/>
                </a:cxn>
                <a:cxn ang="0">
                  <a:pos x="738" y="168"/>
                </a:cxn>
                <a:cxn ang="0">
                  <a:pos x="860" y="120"/>
                </a:cxn>
                <a:cxn ang="0">
                  <a:pos x="985" y="80"/>
                </a:cxn>
                <a:cxn ang="0">
                  <a:pos x="1114" y="48"/>
                </a:cxn>
                <a:cxn ang="0">
                  <a:pos x="1246" y="25"/>
                </a:cxn>
                <a:cxn ang="0">
                  <a:pos x="1381" y="8"/>
                </a:cxn>
                <a:cxn ang="0">
                  <a:pos x="1518" y="0"/>
                </a:cxn>
              </a:cxnLst>
              <a:rect l="0" t="0" r="r" b="b"/>
              <a:pathLst>
                <a:path w="1518" h="1408">
                  <a:moveTo>
                    <a:pt x="1518" y="0"/>
                  </a:moveTo>
                  <a:lnTo>
                    <a:pt x="1518" y="1026"/>
                  </a:lnTo>
                  <a:lnTo>
                    <a:pt x="1424" y="1034"/>
                  </a:lnTo>
                  <a:lnTo>
                    <a:pt x="1333" y="1050"/>
                  </a:lnTo>
                  <a:lnTo>
                    <a:pt x="1245" y="1073"/>
                  </a:lnTo>
                  <a:lnTo>
                    <a:pt x="1159" y="1103"/>
                  </a:lnTo>
                  <a:lnTo>
                    <a:pt x="1076" y="1140"/>
                  </a:lnTo>
                  <a:lnTo>
                    <a:pt x="997" y="1182"/>
                  </a:lnTo>
                  <a:lnTo>
                    <a:pt x="923" y="1231"/>
                  </a:lnTo>
                  <a:lnTo>
                    <a:pt x="852" y="1284"/>
                  </a:lnTo>
                  <a:lnTo>
                    <a:pt x="785" y="1344"/>
                  </a:lnTo>
                  <a:lnTo>
                    <a:pt x="724" y="1408"/>
                  </a:lnTo>
                  <a:lnTo>
                    <a:pt x="0" y="682"/>
                  </a:lnTo>
                  <a:lnTo>
                    <a:pt x="91" y="591"/>
                  </a:lnTo>
                  <a:lnTo>
                    <a:pt x="187" y="505"/>
                  </a:lnTo>
                  <a:lnTo>
                    <a:pt x="288" y="425"/>
                  </a:lnTo>
                  <a:lnTo>
                    <a:pt x="394" y="351"/>
                  </a:lnTo>
                  <a:lnTo>
                    <a:pt x="504" y="283"/>
                  </a:lnTo>
                  <a:lnTo>
                    <a:pt x="620" y="222"/>
                  </a:lnTo>
                  <a:lnTo>
                    <a:pt x="738" y="168"/>
                  </a:lnTo>
                  <a:lnTo>
                    <a:pt x="860" y="120"/>
                  </a:lnTo>
                  <a:lnTo>
                    <a:pt x="985" y="80"/>
                  </a:lnTo>
                  <a:lnTo>
                    <a:pt x="1114" y="48"/>
                  </a:lnTo>
                  <a:lnTo>
                    <a:pt x="1246" y="25"/>
                  </a:lnTo>
                  <a:lnTo>
                    <a:pt x="1381" y="8"/>
                  </a:lnTo>
                  <a:lnTo>
                    <a:pt x="1518" y="0"/>
                  </a:lnTo>
                  <a:close/>
                </a:path>
              </a:pathLst>
            </a:custGeom>
            <a:solidFill>
              <a:schemeClr val="tx2">
                <a:lumMod val="75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dirty="0">
                <a:solidFill>
                  <a:srgbClr val="FFFFFF"/>
                </a:solidFill>
                <a:latin typeface="Arial" pitchFamily="34" charset="0"/>
                <a:cs typeface="Arial" pitchFamily="34" charset="0"/>
              </a:endParaRPr>
            </a:p>
          </p:txBody>
        </p:sp>
        <p:sp>
          <p:nvSpPr>
            <p:cNvPr id="12" name="Freeform 12">
              <a:extLst>
                <a:ext uri="{FF2B5EF4-FFF2-40B4-BE49-F238E27FC236}">
                  <a16:creationId xmlns:a16="http://schemas.microsoft.com/office/drawing/2014/main" id="{492B52A9-6923-4D71-8F06-B442EC99F6AC}"/>
                </a:ext>
              </a:extLst>
            </p:cNvPr>
            <p:cNvSpPr>
              <a:spLocks/>
            </p:cNvSpPr>
            <p:nvPr/>
          </p:nvSpPr>
          <p:spPr bwMode="auto">
            <a:xfrm>
              <a:off x="7126288" y="1182688"/>
              <a:ext cx="2498725" cy="2886075"/>
            </a:xfrm>
            <a:custGeom>
              <a:avLst/>
              <a:gdLst/>
              <a:ahLst/>
              <a:cxnLst>
                <a:cxn ang="0">
                  <a:pos x="873" y="0"/>
                </a:cxn>
                <a:cxn ang="0">
                  <a:pos x="954" y="99"/>
                </a:cxn>
                <a:cxn ang="0">
                  <a:pos x="1029" y="203"/>
                </a:cxn>
                <a:cxn ang="0">
                  <a:pos x="1098" y="311"/>
                </a:cxn>
                <a:cxn ang="0">
                  <a:pos x="1161" y="424"/>
                </a:cxn>
                <a:cxn ang="0">
                  <a:pos x="1217" y="539"/>
                </a:cxn>
                <a:cxn ang="0">
                  <a:pos x="1265" y="659"/>
                </a:cxn>
                <a:cxn ang="0">
                  <a:pos x="1308" y="783"/>
                </a:cxn>
                <a:cxn ang="0">
                  <a:pos x="1574" y="744"/>
                </a:cxn>
                <a:cxn ang="0">
                  <a:pos x="1252" y="1280"/>
                </a:cxn>
                <a:cxn ang="0">
                  <a:pos x="931" y="1818"/>
                </a:cxn>
                <a:cxn ang="0">
                  <a:pos x="466" y="1399"/>
                </a:cxn>
                <a:cxn ang="0">
                  <a:pos x="0" y="981"/>
                </a:cxn>
                <a:cxn ang="0">
                  <a:pos x="275" y="940"/>
                </a:cxn>
                <a:cxn ang="0">
                  <a:pos x="237" y="866"/>
                </a:cxn>
                <a:cxn ang="0">
                  <a:pos x="194" y="795"/>
                </a:cxn>
                <a:cxn ang="0">
                  <a:pos x="147" y="729"/>
                </a:cxn>
                <a:cxn ang="0">
                  <a:pos x="873" y="0"/>
                </a:cxn>
              </a:cxnLst>
              <a:rect l="0" t="0" r="r" b="b"/>
              <a:pathLst>
                <a:path w="1574" h="1818">
                  <a:moveTo>
                    <a:pt x="873" y="0"/>
                  </a:moveTo>
                  <a:lnTo>
                    <a:pt x="954" y="99"/>
                  </a:lnTo>
                  <a:lnTo>
                    <a:pt x="1029" y="203"/>
                  </a:lnTo>
                  <a:lnTo>
                    <a:pt x="1098" y="311"/>
                  </a:lnTo>
                  <a:lnTo>
                    <a:pt x="1161" y="424"/>
                  </a:lnTo>
                  <a:lnTo>
                    <a:pt x="1217" y="539"/>
                  </a:lnTo>
                  <a:lnTo>
                    <a:pt x="1265" y="659"/>
                  </a:lnTo>
                  <a:lnTo>
                    <a:pt x="1308" y="783"/>
                  </a:lnTo>
                  <a:lnTo>
                    <a:pt x="1574" y="744"/>
                  </a:lnTo>
                  <a:lnTo>
                    <a:pt x="1252" y="1280"/>
                  </a:lnTo>
                  <a:lnTo>
                    <a:pt x="931" y="1818"/>
                  </a:lnTo>
                  <a:lnTo>
                    <a:pt x="466" y="1399"/>
                  </a:lnTo>
                  <a:lnTo>
                    <a:pt x="0" y="981"/>
                  </a:lnTo>
                  <a:lnTo>
                    <a:pt x="275" y="940"/>
                  </a:lnTo>
                  <a:lnTo>
                    <a:pt x="237" y="866"/>
                  </a:lnTo>
                  <a:lnTo>
                    <a:pt x="194" y="795"/>
                  </a:lnTo>
                  <a:lnTo>
                    <a:pt x="147" y="729"/>
                  </a:lnTo>
                  <a:lnTo>
                    <a:pt x="873" y="0"/>
                  </a:lnTo>
                  <a:close/>
                </a:path>
              </a:pathLst>
            </a:custGeom>
            <a:solidFill>
              <a:schemeClr val="tx2">
                <a:lumMod val="50000"/>
              </a:schemeClr>
            </a:solidFill>
            <a:ln w="38100">
              <a:noFill/>
              <a:prstDash val="solid"/>
              <a:round/>
              <a:headEnd/>
              <a:tailEnd/>
            </a:ln>
            <a:sp3d prstMaterial="metal">
              <a:bevelT w="0" h="254000"/>
            </a:sp3d>
          </p:spPr>
          <p:txBody>
            <a:bodyPr vert="horz" wrap="square" lIns="91440" tIns="45720" rIns="91440" bIns="45720" numCol="1" anchor="ctr" anchorCtr="1" compatLnSpc="1">
              <a:prstTxWarp prst="textNoShape">
                <a:avLst/>
              </a:prstTxWarp>
              <a:flatTx/>
            </a:bodyPr>
            <a:lstStyle/>
            <a:p>
              <a:pPr defTabSz="1219170">
                <a:defRPr/>
              </a:pPr>
              <a:endParaRPr lang="en-US">
                <a:solidFill>
                  <a:srgbClr val="000000"/>
                </a:solidFill>
                <a:latin typeface="Arial" pitchFamily="34" charset="0"/>
                <a:cs typeface="Arial" pitchFamily="34" charset="0"/>
              </a:endParaRPr>
            </a:p>
          </p:txBody>
        </p:sp>
      </p:grpSp>
      <p:grpSp>
        <p:nvGrpSpPr>
          <p:cNvPr id="14" name="Group 13">
            <a:extLst>
              <a:ext uri="{FF2B5EF4-FFF2-40B4-BE49-F238E27FC236}">
                <a16:creationId xmlns:a16="http://schemas.microsoft.com/office/drawing/2014/main" id="{AAF79437-53EF-40EB-9A07-556B58D94EAF}"/>
              </a:ext>
            </a:extLst>
          </p:cNvPr>
          <p:cNvGrpSpPr/>
          <p:nvPr/>
        </p:nvGrpSpPr>
        <p:grpSpPr>
          <a:xfrm>
            <a:off x="7095564" y="1341447"/>
            <a:ext cx="4521171" cy="1254511"/>
            <a:chOff x="6831042" y="4148817"/>
            <a:chExt cx="4521170" cy="1254513"/>
          </a:xfrm>
        </p:grpSpPr>
        <p:sp>
          <p:nvSpPr>
            <p:cNvPr id="15" name="TextBox 14">
              <a:extLst>
                <a:ext uri="{FF2B5EF4-FFF2-40B4-BE49-F238E27FC236}">
                  <a16:creationId xmlns:a16="http://schemas.microsoft.com/office/drawing/2014/main" id="{C0F91020-CEF1-4935-8C8F-8EF0B9CDADD4}"/>
                </a:ext>
              </a:extLst>
            </p:cNvPr>
            <p:cNvSpPr txBox="1"/>
            <p:nvPr/>
          </p:nvSpPr>
          <p:spPr>
            <a:xfrm>
              <a:off x="8837612" y="4148817"/>
              <a:ext cx="2514600" cy="1254513"/>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EJB Design Patterns</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Session Facade, EJB Command, Data Transfer Object, Business Delegate, EJB HomeFactory</a:t>
              </a:r>
              <a:endParaRPr lang="en-US" sz="1333" kern="0" dirty="0">
                <a:solidFill>
                  <a:srgbClr val="000000">
                    <a:lumMod val="75000"/>
                    <a:lumOff val="25000"/>
                  </a:srgbClr>
                </a:solidFill>
                <a:latin typeface="Calibri"/>
                <a:cs typeface="Arial" pitchFamily="34" charset="0"/>
              </a:endParaRPr>
            </a:p>
          </p:txBody>
        </p:sp>
        <p:grpSp>
          <p:nvGrpSpPr>
            <p:cNvPr id="16" name="Group 18">
              <a:extLst>
                <a:ext uri="{FF2B5EF4-FFF2-40B4-BE49-F238E27FC236}">
                  <a16:creationId xmlns:a16="http://schemas.microsoft.com/office/drawing/2014/main" id="{CAF3B92B-BDC8-41AE-B4E0-BF09D5D5EAD1}"/>
                </a:ext>
              </a:extLst>
            </p:cNvPr>
            <p:cNvGrpSpPr/>
            <p:nvPr/>
          </p:nvGrpSpPr>
          <p:grpSpPr>
            <a:xfrm>
              <a:off x="6831042" y="4676099"/>
              <a:ext cx="1854170" cy="154237"/>
              <a:chOff x="6831042" y="4142699"/>
              <a:chExt cx="1854170" cy="154237"/>
            </a:xfrm>
          </p:grpSpPr>
          <p:cxnSp>
            <p:nvCxnSpPr>
              <p:cNvPr id="17" name="Straight Arrow Connector 16">
                <a:extLst>
                  <a:ext uri="{FF2B5EF4-FFF2-40B4-BE49-F238E27FC236}">
                    <a16:creationId xmlns:a16="http://schemas.microsoft.com/office/drawing/2014/main" id="{131C2487-A306-4B23-86FC-931105B4BD68}"/>
                  </a:ext>
                </a:extLst>
              </p:cNvPr>
              <p:cNvCxnSpPr/>
              <p:nvPr/>
            </p:nvCxnSpPr>
            <p:spPr>
              <a:xfrm>
                <a:off x="6973095" y="4207838"/>
                <a:ext cx="1712117" cy="2723"/>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40B33D8-A22F-407E-BE2E-34F3EA715B57}"/>
                  </a:ext>
                </a:extLst>
              </p:cNvPr>
              <p:cNvSpPr/>
              <p:nvPr/>
            </p:nvSpPr>
            <p:spPr>
              <a:xfrm>
                <a:off x="6831042" y="4142699"/>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19" name="Group 18">
            <a:extLst>
              <a:ext uri="{FF2B5EF4-FFF2-40B4-BE49-F238E27FC236}">
                <a16:creationId xmlns:a16="http://schemas.microsoft.com/office/drawing/2014/main" id="{8E415C5B-2DF5-4240-8F57-CD2F935EDA66}"/>
              </a:ext>
            </a:extLst>
          </p:cNvPr>
          <p:cNvGrpSpPr/>
          <p:nvPr/>
        </p:nvGrpSpPr>
        <p:grpSpPr>
          <a:xfrm>
            <a:off x="8656682" y="3471743"/>
            <a:ext cx="3306719" cy="577594"/>
            <a:chOff x="8401124" y="3534647"/>
            <a:chExt cx="3306718" cy="577595"/>
          </a:xfrm>
        </p:grpSpPr>
        <p:sp>
          <p:nvSpPr>
            <p:cNvPr id="20" name="TextBox 19">
              <a:extLst>
                <a:ext uri="{FF2B5EF4-FFF2-40B4-BE49-F238E27FC236}">
                  <a16:creationId xmlns:a16="http://schemas.microsoft.com/office/drawing/2014/main" id="{A5B484B2-3FA2-4ADC-AFBC-7B0D9E0F47F1}"/>
                </a:ext>
              </a:extLst>
            </p:cNvPr>
            <p:cNvSpPr txBox="1"/>
            <p:nvPr/>
          </p:nvSpPr>
          <p:spPr>
            <a:xfrm>
              <a:off x="9193243" y="3534647"/>
              <a:ext cx="2514599" cy="577595"/>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XML Processing</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Xalan, Xerces, JDOM</a:t>
              </a:r>
            </a:p>
          </p:txBody>
        </p:sp>
        <p:grpSp>
          <p:nvGrpSpPr>
            <p:cNvPr id="21" name="Group 22">
              <a:extLst>
                <a:ext uri="{FF2B5EF4-FFF2-40B4-BE49-F238E27FC236}">
                  <a16:creationId xmlns:a16="http://schemas.microsoft.com/office/drawing/2014/main" id="{1440325D-C3E0-47C8-AB92-D0D41A7D2474}"/>
                </a:ext>
              </a:extLst>
            </p:cNvPr>
            <p:cNvGrpSpPr/>
            <p:nvPr/>
          </p:nvGrpSpPr>
          <p:grpSpPr>
            <a:xfrm>
              <a:off x="8401124" y="3763909"/>
              <a:ext cx="665426" cy="154237"/>
              <a:chOff x="8401124" y="4925050"/>
              <a:chExt cx="665426" cy="154237"/>
            </a:xfrm>
          </p:grpSpPr>
          <p:cxnSp>
            <p:nvCxnSpPr>
              <p:cNvPr id="22" name="Straight Arrow Connector 21">
                <a:extLst>
                  <a:ext uri="{FF2B5EF4-FFF2-40B4-BE49-F238E27FC236}">
                    <a16:creationId xmlns:a16="http://schemas.microsoft.com/office/drawing/2014/main" id="{D30E9A9B-5EC5-4172-ABF1-9FB389E85047}"/>
                  </a:ext>
                </a:extLst>
              </p:cNvPr>
              <p:cNvCxnSpPr/>
              <p:nvPr/>
            </p:nvCxnSpPr>
            <p:spPr>
              <a:xfrm>
                <a:off x="8456950" y="499132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7FBD8D7-3C08-44BD-9193-369F99AB7896}"/>
                  </a:ext>
                </a:extLst>
              </p:cNvPr>
              <p:cNvSpPr/>
              <p:nvPr/>
            </p:nvSpPr>
            <p:spPr>
              <a:xfrm>
                <a:off x="8401124" y="492505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24" name="Group 23">
            <a:extLst>
              <a:ext uri="{FF2B5EF4-FFF2-40B4-BE49-F238E27FC236}">
                <a16:creationId xmlns:a16="http://schemas.microsoft.com/office/drawing/2014/main" id="{A4FED760-DA02-4A73-B712-BA79B32B025B}"/>
              </a:ext>
            </a:extLst>
          </p:cNvPr>
          <p:cNvGrpSpPr/>
          <p:nvPr/>
        </p:nvGrpSpPr>
        <p:grpSpPr>
          <a:xfrm>
            <a:off x="485315" y="1519665"/>
            <a:ext cx="4368680" cy="803233"/>
            <a:chOff x="862072" y="5207048"/>
            <a:chExt cx="4368680" cy="803232"/>
          </a:xfrm>
        </p:grpSpPr>
        <p:sp>
          <p:nvSpPr>
            <p:cNvPr id="25" name="TextBox 24">
              <a:extLst>
                <a:ext uri="{FF2B5EF4-FFF2-40B4-BE49-F238E27FC236}">
                  <a16:creationId xmlns:a16="http://schemas.microsoft.com/office/drawing/2014/main" id="{92D8C640-B5B2-469C-BC6E-4F6910196E24}"/>
                </a:ext>
              </a:extLst>
            </p:cNvPr>
            <p:cNvSpPr txBox="1"/>
            <p:nvPr/>
          </p:nvSpPr>
          <p:spPr>
            <a:xfrm flipH="1">
              <a:off x="862072" y="5207048"/>
              <a:ext cx="2514600" cy="803232"/>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BackEnd Programming-</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Servlets, Swing, Hibernate, ODBC, Spring, Acegi, jMatter</a:t>
              </a:r>
            </a:p>
          </p:txBody>
        </p:sp>
        <p:grpSp>
          <p:nvGrpSpPr>
            <p:cNvPr id="26" name="Group 13">
              <a:extLst>
                <a:ext uri="{FF2B5EF4-FFF2-40B4-BE49-F238E27FC236}">
                  <a16:creationId xmlns:a16="http://schemas.microsoft.com/office/drawing/2014/main" id="{B7BFA715-DB85-4856-9554-6A71655E2C8F}"/>
                </a:ext>
              </a:extLst>
            </p:cNvPr>
            <p:cNvGrpSpPr/>
            <p:nvPr/>
          </p:nvGrpSpPr>
          <p:grpSpPr>
            <a:xfrm flipH="1">
              <a:off x="3476232" y="5560763"/>
              <a:ext cx="1754520" cy="154237"/>
              <a:chOff x="6577072" y="2038120"/>
              <a:chExt cx="1754520" cy="154237"/>
            </a:xfrm>
          </p:grpSpPr>
          <p:cxnSp>
            <p:nvCxnSpPr>
              <p:cNvPr id="27" name="Straight Arrow Connector 26">
                <a:extLst>
                  <a:ext uri="{FF2B5EF4-FFF2-40B4-BE49-F238E27FC236}">
                    <a16:creationId xmlns:a16="http://schemas.microsoft.com/office/drawing/2014/main" id="{28E7C908-1866-4B41-9D5B-D4ED9BFD18EF}"/>
                  </a:ext>
                </a:extLst>
              </p:cNvPr>
              <p:cNvCxnSpPr/>
              <p:nvPr/>
            </p:nvCxnSpPr>
            <p:spPr>
              <a:xfrm rot="10800000" flipH="1" flipV="1">
                <a:off x="6708719" y="2102379"/>
                <a:ext cx="1622873" cy="68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F6E6FE6-F3C7-449D-9346-701E76447EA1}"/>
                  </a:ext>
                </a:extLst>
              </p:cNvPr>
              <p:cNvSpPr/>
              <p:nvPr/>
            </p:nvSpPr>
            <p:spPr>
              <a:xfrm>
                <a:off x="6577072" y="203812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29" name="Group 28">
            <a:extLst>
              <a:ext uri="{FF2B5EF4-FFF2-40B4-BE49-F238E27FC236}">
                <a16:creationId xmlns:a16="http://schemas.microsoft.com/office/drawing/2014/main" id="{4B7FAFCD-33B1-490A-8C8C-666A4426F710}"/>
              </a:ext>
            </a:extLst>
          </p:cNvPr>
          <p:cNvGrpSpPr/>
          <p:nvPr/>
        </p:nvGrpSpPr>
        <p:grpSpPr>
          <a:xfrm>
            <a:off x="485315" y="3856497"/>
            <a:ext cx="2754752" cy="1028871"/>
            <a:chOff x="1040998" y="3787945"/>
            <a:chExt cx="2754752" cy="1028872"/>
          </a:xfrm>
        </p:grpSpPr>
        <p:sp>
          <p:nvSpPr>
            <p:cNvPr id="30" name="TextBox 29">
              <a:extLst>
                <a:ext uri="{FF2B5EF4-FFF2-40B4-BE49-F238E27FC236}">
                  <a16:creationId xmlns:a16="http://schemas.microsoft.com/office/drawing/2014/main" id="{C7601F05-3EEC-4113-AA17-1E368FD0C01C}"/>
                </a:ext>
              </a:extLst>
            </p:cNvPr>
            <p:cNvSpPr txBox="1"/>
            <p:nvPr/>
          </p:nvSpPr>
          <p:spPr>
            <a:xfrm flipH="1">
              <a:off x="1040998" y="3787945"/>
              <a:ext cx="2030873" cy="1028872"/>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App Servers</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Apache, Tomcat, Jboss, Portals, JA-SIG, Grinder, Selenium</a:t>
              </a:r>
            </a:p>
          </p:txBody>
        </p:sp>
        <p:grpSp>
          <p:nvGrpSpPr>
            <p:cNvPr id="31" name="Group 18">
              <a:extLst>
                <a:ext uri="{FF2B5EF4-FFF2-40B4-BE49-F238E27FC236}">
                  <a16:creationId xmlns:a16="http://schemas.microsoft.com/office/drawing/2014/main" id="{F3A6C5CF-B517-4AFF-A4A4-606457C847BB}"/>
                </a:ext>
              </a:extLst>
            </p:cNvPr>
            <p:cNvGrpSpPr/>
            <p:nvPr/>
          </p:nvGrpSpPr>
          <p:grpSpPr>
            <a:xfrm flipH="1">
              <a:off x="3122612" y="4234818"/>
              <a:ext cx="673138" cy="154237"/>
              <a:chOff x="8012074" y="4567130"/>
              <a:chExt cx="673138" cy="154237"/>
            </a:xfrm>
          </p:grpSpPr>
          <p:cxnSp>
            <p:nvCxnSpPr>
              <p:cNvPr id="32" name="Straight Arrow Connector 31">
                <a:extLst>
                  <a:ext uri="{FF2B5EF4-FFF2-40B4-BE49-F238E27FC236}">
                    <a16:creationId xmlns:a16="http://schemas.microsoft.com/office/drawing/2014/main" id="{D167BE16-DAA6-4DF4-8C65-449284920808}"/>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87A95C1-11CE-4EC8-A88C-E14F6160C233}"/>
                  </a:ext>
                </a:extLst>
              </p:cNvPr>
              <p:cNvSpPr/>
              <p:nvPr/>
            </p:nvSpPr>
            <p:spPr>
              <a:xfrm>
                <a:off x="8012074" y="4567130"/>
                <a:ext cx="169661"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34" name="Group 33">
            <a:extLst>
              <a:ext uri="{FF2B5EF4-FFF2-40B4-BE49-F238E27FC236}">
                <a16:creationId xmlns:a16="http://schemas.microsoft.com/office/drawing/2014/main" id="{30015DD2-8B8D-4D52-9B7A-551B80338BC7}"/>
              </a:ext>
            </a:extLst>
          </p:cNvPr>
          <p:cNvGrpSpPr/>
          <p:nvPr/>
        </p:nvGrpSpPr>
        <p:grpSpPr>
          <a:xfrm>
            <a:off x="251518" y="2648515"/>
            <a:ext cx="3230767" cy="803233"/>
            <a:chOff x="557272" y="2571292"/>
            <a:chExt cx="3230766" cy="803232"/>
          </a:xfrm>
        </p:grpSpPr>
        <p:sp>
          <p:nvSpPr>
            <p:cNvPr id="35" name="TextBox 34">
              <a:extLst>
                <a:ext uri="{FF2B5EF4-FFF2-40B4-BE49-F238E27FC236}">
                  <a16:creationId xmlns:a16="http://schemas.microsoft.com/office/drawing/2014/main" id="{981D6768-E289-405E-BF92-B634A6B84D1E}"/>
                </a:ext>
              </a:extLst>
            </p:cNvPr>
            <p:cNvSpPr txBox="1"/>
            <p:nvPr/>
          </p:nvSpPr>
          <p:spPr>
            <a:xfrm flipH="1">
              <a:off x="557272" y="2571292"/>
              <a:ext cx="2514599" cy="803232"/>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Web Technology</a:t>
              </a:r>
            </a:p>
            <a:p>
              <a:pPr marL="228594" indent="-228594" defTabSz="1219170">
                <a:lnSpc>
                  <a:spcPct val="110000"/>
                </a:lnSpc>
                <a:buFont typeface="Arial" panose="020B0604020202020204" pitchFamily="34" charset="0"/>
                <a:buChar char="•"/>
                <a:defRPr/>
              </a:pPr>
              <a:r>
                <a:rPr lang="en-US" sz="1333" kern="0" dirty="0">
                  <a:solidFill>
                    <a:srgbClr val="000000">
                      <a:lumMod val="75000"/>
                      <a:lumOff val="25000"/>
                    </a:srgbClr>
                  </a:solidFill>
                  <a:latin typeface="Calibri"/>
                  <a:cs typeface="Arial" pitchFamily="34" charset="0"/>
                </a:rPr>
                <a:t>XMLC, JSP, AJAX, DHTML, CSS, XML, XSLT, Jasper, JFree, iText</a:t>
              </a:r>
            </a:p>
          </p:txBody>
        </p:sp>
        <p:grpSp>
          <p:nvGrpSpPr>
            <p:cNvPr id="36" name="Group 18">
              <a:extLst>
                <a:ext uri="{FF2B5EF4-FFF2-40B4-BE49-F238E27FC236}">
                  <a16:creationId xmlns:a16="http://schemas.microsoft.com/office/drawing/2014/main" id="{3F343130-AACF-4863-9206-C9BB2B49B3DB}"/>
                </a:ext>
              </a:extLst>
            </p:cNvPr>
            <p:cNvGrpSpPr/>
            <p:nvPr/>
          </p:nvGrpSpPr>
          <p:grpSpPr>
            <a:xfrm flipH="1">
              <a:off x="3122612" y="2908873"/>
              <a:ext cx="665426" cy="154237"/>
              <a:chOff x="8019786" y="4567130"/>
              <a:chExt cx="665426" cy="154237"/>
            </a:xfrm>
          </p:grpSpPr>
          <p:cxnSp>
            <p:nvCxnSpPr>
              <p:cNvPr id="37" name="Straight Arrow Connector 36">
                <a:extLst>
                  <a:ext uri="{FF2B5EF4-FFF2-40B4-BE49-F238E27FC236}">
                    <a16:creationId xmlns:a16="http://schemas.microsoft.com/office/drawing/2014/main" id="{9FE78E1D-40AB-4FEB-A4B1-60038D315B0B}"/>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F9DC81C-667F-421A-82FD-B85975221498}"/>
                  </a:ext>
                </a:extLst>
              </p:cNvPr>
              <p:cNvSpPr/>
              <p:nvPr/>
            </p:nvSpPr>
            <p:spPr>
              <a:xfrm>
                <a:off x="8019786"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39" name="Group 38">
            <a:extLst>
              <a:ext uri="{FF2B5EF4-FFF2-40B4-BE49-F238E27FC236}">
                <a16:creationId xmlns:a16="http://schemas.microsoft.com/office/drawing/2014/main" id="{D1DCA3B1-EE8F-45D8-B308-31EFECDE1641}"/>
              </a:ext>
            </a:extLst>
          </p:cNvPr>
          <p:cNvGrpSpPr/>
          <p:nvPr/>
        </p:nvGrpSpPr>
        <p:grpSpPr>
          <a:xfrm>
            <a:off x="8161557" y="4841893"/>
            <a:ext cx="3446215" cy="577594"/>
            <a:chOff x="7905998" y="4846736"/>
            <a:chExt cx="3446214" cy="577595"/>
          </a:xfrm>
        </p:grpSpPr>
        <p:sp>
          <p:nvSpPr>
            <p:cNvPr id="40" name="TextBox 39">
              <a:extLst>
                <a:ext uri="{FF2B5EF4-FFF2-40B4-BE49-F238E27FC236}">
                  <a16:creationId xmlns:a16="http://schemas.microsoft.com/office/drawing/2014/main" id="{C0BC7471-024F-4269-AE5B-AEF6049A5AC6}"/>
                </a:ext>
              </a:extLst>
            </p:cNvPr>
            <p:cNvSpPr txBox="1"/>
            <p:nvPr/>
          </p:nvSpPr>
          <p:spPr>
            <a:xfrm>
              <a:off x="8837612" y="4846736"/>
              <a:ext cx="2514600" cy="577595"/>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Testing</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JUnit, HttpUnit, EasyMock</a:t>
              </a:r>
              <a:endParaRPr lang="en-US" sz="1333" kern="0" dirty="0">
                <a:solidFill>
                  <a:srgbClr val="000000">
                    <a:lumMod val="75000"/>
                    <a:lumOff val="25000"/>
                  </a:srgbClr>
                </a:solidFill>
                <a:latin typeface="Calibri"/>
                <a:cs typeface="Arial" pitchFamily="34" charset="0"/>
              </a:endParaRPr>
            </a:p>
          </p:txBody>
        </p:sp>
        <p:grpSp>
          <p:nvGrpSpPr>
            <p:cNvPr id="41" name="Group 18">
              <a:extLst>
                <a:ext uri="{FF2B5EF4-FFF2-40B4-BE49-F238E27FC236}">
                  <a16:creationId xmlns:a16="http://schemas.microsoft.com/office/drawing/2014/main" id="{BF33B0D9-716E-4A6F-99FF-640922967ABE}"/>
                </a:ext>
              </a:extLst>
            </p:cNvPr>
            <p:cNvGrpSpPr/>
            <p:nvPr/>
          </p:nvGrpSpPr>
          <p:grpSpPr>
            <a:xfrm>
              <a:off x="7905998" y="5100530"/>
              <a:ext cx="726014" cy="154237"/>
              <a:chOff x="7905998" y="4567130"/>
              <a:chExt cx="726014" cy="154237"/>
            </a:xfrm>
          </p:grpSpPr>
          <p:cxnSp>
            <p:nvCxnSpPr>
              <p:cNvPr id="42" name="Straight Arrow Connector 41">
                <a:extLst>
                  <a:ext uri="{FF2B5EF4-FFF2-40B4-BE49-F238E27FC236}">
                    <a16:creationId xmlns:a16="http://schemas.microsoft.com/office/drawing/2014/main" id="{4B90FF83-072D-4904-818D-3BA7F879A4C4}"/>
                  </a:ext>
                </a:extLst>
              </p:cNvPr>
              <p:cNvCxnSpPr/>
              <p:nvPr/>
            </p:nvCxnSpPr>
            <p:spPr>
              <a:xfrm>
                <a:off x="8048051" y="4632269"/>
                <a:ext cx="583961"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B32BD75-AD25-473E-8D29-71F10CDD1D2A}"/>
                  </a:ext>
                </a:extLst>
              </p:cNvPr>
              <p:cNvSpPr/>
              <p:nvPr/>
            </p:nvSpPr>
            <p:spPr>
              <a:xfrm>
                <a:off x="7905998"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grpSp>
        <p:nvGrpSpPr>
          <p:cNvPr id="44" name="Group 43">
            <a:extLst>
              <a:ext uri="{FF2B5EF4-FFF2-40B4-BE49-F238E27FC236}">
                <a16:creationId xmlns:a16="http://schemas.microsoft.com/office/drawing/2014/main" id="{641F5EA6-6689-4A97-B6F1-471FFF81A6F5}"/>
              </a:ext>
            </a:extLst>
          </p:cNvPr>
          <p:cNvGrpSpPr/>
          <p:nvPr/>
        </p:nvGrpSpPr>
        <p:grpSpPr>
          <a:xfrm>
            <a:off x="4889653" y="4387813"/>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45" name="Freeform 8">
              <a:extLst>
                <a:ext uri="{FF2B5EF4-FFF2-40B4-BE49-F238E27FC236}">
                  <a16:creationId xmlns:a16="http://schemas.microsoft.com/office/drawing/2014/main" id="{4752A122-3F0F-48BF-A624-A57C4A556871}"/>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46" name="Freeform 9">
              <a:extLst>
                <a:ext uri="{FF2B5EF4-FFF2-40B4-BE49-F238E27FC236}">
                  <a16:creationId xmlns:a16="http://schemas.microsoft.com/office/drawing/2014/main" id="{3DD19172-5998-4B28-83FB-042793903EDE}"/>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47" name="Group 46">
            <a:extLst>
              <a:ext uri="{FF2B5EF4-FFF2-40B4-BE49-F238E27FC236}">
                <a16:creationId xmlns:a16="http://schemas.microsoft.com/office/drawing/2014/main" id="{F03385D5-BBDB-4FC0-BA83-323D0E4FA263}"/>
              </a:ext>
            </a:extLst>
          </p:cNvPr>
          <p:cNvGrpSpPr/>
          <p:nvPr/>
        </p:nvGrpSpPr>
        <p:grpSpPr>
          <a:xfrm>
            <a:off x="3677799" y="351748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48" name="Freeform 8">
              <a:extLst>
                <a:ext uri="{FF2B5EF4-FFF2-40B4-BE49-F238E27FC236}">
                  <a16:creationId xmlns:a16="http://schemas.microsoft.com/office/drawing/2014/main" id="{6303E9C6-1693-4A64-9C23-93754C06BA75}"/>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49" name="Freeform 9">
              <a:extLst>
                <a:ext uri="{FF2B5EF4-FFF2-40B4-BE49-F238E27FC236}">
                  <a16:creationId xmlns:a16="http://schemas.microsoft.com/office/drawing/2014/main" id="{020002BA-B123-4F73-AC27-8917E5F74D98}"/>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0" name="Group 49">
            <a:extLst>
              <a:ext uri="{FF2B5EF4-FFF2-40B4-BE49-F238E27FC236}">
                <a16:creationId xmlns:a16="http://schemas.microsoft.com/office/drawing/2014/main" id="{2E03D477-D9C9-4A0F-8700-3F1A3560D128}"/>
              </a:ext>
            </a:extLst>
          </p:cNvPr>
          <p:cNvGrpSpPr/>
          <p:nvPr/>
        </p:nvGrpSpPr>
        <p:grpSpPr>
          <a:xfrm>
            <a:off x="3975253" y="2404777"/>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1" name="Freeform 8">
              <a:extLst>
                <a:ext uri="{FF2B5EF4-FFF2-40B4-BE49-F238E27FC236}">
                  <a16:creationId xmlns:a16="http://schemas.microsoft.com/office/drawing/2014/main" id="{7E1FEF80-D365-41F3-BF4F-F80D3C10C612}"/>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2" name="Freeform 9">
              <a:extLst>
                <a:ext uri="{FF2B5EF4-FFF2-40B4-BE49-F238E27FC236}">
                  <a16:creationId xmlns:a16="http://schemas.microsoft.com/office/drawing/2014/main" id="{4B002CD7-0041-45B8-83C6-9A2A380D7E5D}"/>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3" name="Group 52">
            <a:extLst>
              <a:ext uri="{FF2B5EF4-FFF2-40B4-BE49-F238E27FC236}">
                <a16:creationId xmlns:a16="http://schemas.microsoft.com/office/drawing/2014/main" id="{B9427CD9-4D75-43AC-950C-CCC6CEDA01EC}"/>
              </a:ext>
            </a:extLst>
          </p:cNvPr>
          <p:cNvGrpSpPr/>
          <p:nvPr/>
        </p:nvGrpSpPr>
        <p:grpSpPr>
          <a:xfrm>
            <a:off x="5076940" y="1787833"/>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4" name="Freeform 8">
              <a:extLst>
                <a:ext uri="{FF2B5EF4-FFF2-40B4-BE49-F238E27FC236}">
                  <a16:creationId xmlns:a16="http://schemas.microsoft.com/office/drawing/2014/main" id="{D2245C94-824E-4D47-987B-AEF7B571D8C7}"/>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5" name="Freeform 9">
              <a:extLst>
                <a:ext uri="{FF2B5EF4-FFF2-40B4-BE49-F238E27FC236}">
                  <a16:creationId xmlns:a16="http://schemas.microsoft.com/office/drawing/2014/main" id="{B7891DA9-2F80-4615-A5D1-ED662E2F63CF}"/>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6" name="Group 55">
            <a:extLst>
              <a:ext uri="{FF2B5EF4-FFF2-40B4-BE49-F238E27FC236}">
                <a16:creationId xmlns:a16="http://schemas.microsoft.com/office/drawing/2014/main" id="{D12AC181-5331-48B8-8C05-B934F8E566A1}"/>
              </a:ext>
            </a:extLst>
          </p:cNvPr>
          <p:cNvGrpSpPr/>
          <p:nvPr/>
        </p:nvGrpSpPr>
        <p:grpSpPr>
          <a:xfrm>
            <a:off x="6531167" y="175478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57" name="Freeform 8">
              <a:extLst>
                <a:ext uri="{FF2B5EF4-FFF2-40B4-BE49-F238E27FC236}">
                  <a16:creationId xmlns:a16="http://schemas.microsoft.com/office/drawing/2014/main" id="{DAC53BFA-F4B2-4341-9F8F-6AB5D1EDBEB3}"/>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58" name="Freeform 9">
              <a:extLst>
                <a:ext uri="{FF2B5EF4-FFF2-40B4-BE49-F238E27FC236}">
                  <a16:creationId xmlns:a16="http://schemas.microsoft.com/office/drawing/2014/main" id="{82539F59-FDB0-4220-8555-2F1642074FB7}"/>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59" name="Group 58">
            <a:extLst>
              <a:ext uri="{FF2B5EF4-FFF2-40B4-BE49-F238E27FC236}">
                <a16:creationId xmlns:a16="http://schemas.microsoft.com/office/drawing/2014/main" id="{3D18CB5A-2FB0-434E-9E47-9E98281DD1E5}"/>
              </a:ext>
            </a:extLst>
          </p:cNvPr>
          <p:cNvGrpSpPr/>
          <p:nvPr/>
        </p:nvGrpSpPr>
        <p:grpSpPr>
          <a:xfrm>
            <a:off x="7632853" y="239376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60" name="Freeform 8">
              <a:extLst>
                <a:ext uri="{FF2B5EF4-FFF2-40B4-BE49-F238E27FC236}">
                  <a16:creationId xmlns:a16="http://schemas.microsoft.com/office/drawing/2014/main" id="{926B8DC1-FE9F-4072-9E6A-E38FF1724FB9}"/>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61" name="Freeform 9">
              <a:extLst>
                <a:ext uri="{FF2B5EF4-FFF2-40B4-BE49-F238E27FC236}">
                  <a16:creationId xmlns:a16="http://schemas.microsoft.com/office/drawing/2014/main" id="{FCE58F39-5208-475C-9E83-9146A6D9B622}"/>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62" name="Group 61">
            <a:extLst>
              <a:ext uri="{FF2B5EF4-FFF2-40B4-BE49-F238E27FC236}">
                <a16:creationId xmlns:a16="http://schemas.microsoft.com/office/drawing/2014/main" id="{253332C3-CB2F-4ABD-81A3-B214B8E76585}"/>
              </a:ext>
            </a:extLst>
          </p:cNvPr>
          <p:cNvGrpSpPr/>
          <p:nvPr/>
        </p:nvGrpSpPr>
        <p:grpSpPr>
          <a:xfrm>
            <a:off x="6553200" y="4398831"/>
            <a:ext cx="498800" cy="1001672"/>
            <a:chOff x="6661151" y="309563"/>
            <a:chExt cx="3111500" cy="6248400"/>
          </a:xfrm>
          <a:gradFill>
            <a:gsLst>
              <a:gs pos="54000">
                <a:schemeClr val="accent6">
                  <a:lumMod val="75000"/>
                </a:schemeClr>
              </a:gs>
              <a:gs pos="34000">
                <a:schemeClr val="accent6">
                  <a:lumMod val="50000"/>
                </a:schemeClr>
              </a:gs>
            </a:gsLst>
            <a:lin ang="13500000" scaled="1"/>
          </a:gradFill>
          <a:effectLst>
            <a:reflection blurRad="6350" stA="52000" endA="300" endPos="35000" dir="5400000" sy="-100000" algn="bl" rotWithShape="0"/>
          </a:effectLst>
          <a:scene3d>
            <a:camera prst="orthographicFront"/>
            <a:lightRig rig="threePt" dir="t">
              <a:rot lat="0" lon="0" rev="15000000"/>
            </a:lightRig>
          </a:scene3d>
        </p:grpSpPr>
        <p:sp>
          <p:nvSpPr>
            <p:cNvPr id="63" name="Freeform 8">
              <a:extLst>
                <a:ext uri="{FF2B5EF4-FFF2-40B4-BE49-F238E27FC236}">
                  <a16:creationId xmlns:a16="http://schemas.microsoft.com/office/drawing/2014/main" id="{AC1FB7AE-0F0A-42B9-A4C6-505CF7CAEE20}"/>
                </a:ext>
              </a:extLst>
            </p:cNvPr>
            <p:cNvSpPr>
              <a:spLocks/>
            </p:cNvSpPr>
            <p:nvPr/>
          </p:nvSpPr>
          <p:spPr bwMode="auto">
            <a:xfrm>
              <a:off x="7642226" y="309563"/>
              <a:ext cx="1101725" cy="1104900"/>
            </a:xfrm>
            <a:custGeom>
              <a:avLst/>
              <a:gdLst/>
              <a:ahLst/>
              <a:cxnLst>
                <a:cxn ang="0">
                  <a:pos x="347" y="0"/>
                </a:cxn>
                <a:cxn ang="0">
                  <a:pos x="399" y="4"/>
                </a:cxn>
                <a:cxn ang="0">
                  <a:pos x="448" y="14"/>
                </a:cxn>
                <a:cxn ang="0">
                  <a:pos x="493" y="32"/>
                </a:cxn>
                <a:cxn ang="0">
                  <a:pos x="537" y="56"/>
                </a:cxn>
                <a:cxn ang="0">
                  <a:pos x="575" y="84"/>
                </a:cxn>
                <a:cxn ang="0">
                  <a:pos x="610" y="119"/>
                </a:cxn>
                <a:cxn ang="0">
                  <a:pos x="638" y="157"/>
                </a:cxn>
                <a:cxn ang="0">
                  <a:pos x="662" y="201"/>
                </a:cxn>
                <a:cxn ang="0">
                  <a:pos x="680" y="246"/>
                </a:cxn>
                <a:cxn ang="0">
                  <a:pos x="690" y="295"/>
                </a:cxn>
                <a:cxn ang="0">
                  <a:pos x="694" y="348"/>
                </a:cxn>
                <a:cxn ang="0">
                  <a:pos x="690" y="398"/>
                </a:cxn>
                <a:cxn ang="0">
                  <a:pos x="680" y="448"/>
                </a:cxn>
                <a:cxn ang="0">
                  <a:pos x="662" y="494"/>
                </a:cxn>
                <a:cxn ang="0">
                  <a:pos x="638" y="536"/>
                </a:cxn>
                <a:cxn ang="0">
                  <a:pos x="610" y="576"/>
                </a:cxn>
                <a:cxn ang="0">
                  <a:pos x="575" y="610"/>
                </a:cxn>
                <a:cxn ang="0">
                  <a:pos x="537" y="639"/>
                </a:cxn>
                <a:cxn ang="0">
                  <a:pos x="493" y="663"/>
                </a:cxn>
                <a:cxn ang="0">
                  <a:pos x="448" y="682"/>
                </a:cxn>
                <a:cxn ang="0">
                  <a:pos x="399" y="691"/>
                </a:cxn>
                <a:cxn ang="0">
                  <a:pos x="347" y="696"/>
                </a:cxn>
                <a:cxn ang="0">
                  <a:pos x="296" y="691"/>
                </a:cxn>
                <a:cxn ang="0">
                  <a:pos x="247" y="682"/>
                </a:cxn>
                <a:cxn ang="0">
                  <a:pos x="201" y="663"/>
                </a:cxn>
                <a:cxn ang="0">
                  <a:pos x="158" y="639"/>
                </a:cxn>
                <a:cxn ang="0">
                  <a:pos x="119" y="610"/>
                </a:cxn>
                <a:cxn ang="0">
                  <a:pos x="85" y="576"/>
                </a:cxn>
                <a:cxn ang="0">
                  <a:pos x="56" y="536"/>
                </a:cxn>
                <a:cxn ang="0">
                  <a:pos x="32" y="494"/>
                </a:cxn>
                <a:cxn ang="0">
                  <a:pos x="14" y="448"/>
                </a:cxn>
                <a:cxn ang="0">
                  <a:pos x="4" y="398"/>
                </a:cxn>
                <a:cxn ang="0">
                  <a:pos x="0" y="348"/>
                </a:cxn>
                <a:cxn ang="0">
                  <a:pos x="4" y="295"/>
                </a:cxn>
                <a:cxn ang="0">
                  <a:pos x="14" y="246"/>
                </a:cxn>
                <a:cxn ang="0">
                  <a:pos x="32" y="201"/>
                </a:cxn>
                <a:cxn ang="0">
                  <a:pos x="56" y="157"/>
                </a:cxn>
                <a:cxn ang="0">
                  <a:pos x="85" y="119"/>
                </a:cxn>
                <a:cxn ang="0">
                  <a:pos x="119" y="84"/>
                </a:cxn>
                <a:cxn ang="0">
                  <a:pos x="158" y="56"/>
                </a:cxn>
                <a:cxn ang="0">
                  <a:pos x="201" y="32"/>
                </a:cxn>
                <a:cxn ang="0">
                  <a:pos x="247" y="14"/>
                </a:cxn>
                <a:cxn ang="0">
                  <a:pos x="296" y="4"/>
                </a:cxn>
                <a:cxn ang="0">
                  <a:pos x="347" y="0"/>
                </a:cxn>
              </a:cxnLst>
              <a:rect l="0" t="0" r="r" b="b"/>
              <a:pathLst>
                <a:path w="694" h="696">
                  <a:moveTo>
                    <a:pt x="347" y="0"/>
                  </a:moveTo>
                  <a:lnTo>
                    <a:pt x="399" y="4"/>
                  </a:lnTo>
                  <a:lnTo>
                    <a:pt x="448" y="14"/>
                  </a:lnTo>
                  <a:lnTo>
                    <a:pt x="493" y="32"/>
                  </a:lnTo>
                  <a:lnTo>
                    <a:pt x="537" y="56"/>
                  </a:lnTo>
                  <a:lnTo>
                    <a:pt x="575" y="84"/>
                  </a:lnTo>
                  <a:lnTo>
                    <a:pt x="610" y="119"/>
                  </a:lnTo>
                  <a:lnTo>
                    <a:pt x="638" y="157"/>
                  </a:lnTo>
                  <a:lnTo>
                    <a:pt x="662" y="201"/>
                  </a:lnTo>
                  <a:lnTo>
                    <a:pt x="680" y="246"/>
                  </a:lnTo>
                  <a:lnTo>
                    <a:pt x="690" y="295"/>
                  </a:lnTo>
                  <a:lnTo>
                    <a:pt x="694" y="348"/>
                  </a:lnTo>
                  <a:lnTo>
                    <a:pt x="690" y="398"/>
                  </a:lnTo>
                  <a:lnTo>
                    <a:pt x="680" y="448"/>
                  </a:lnTo>
                  <a:lnTo>
                    <a:pt x="662" y="494"/>
                  </a:lnTo>
                  <a:lnTo>
                    <a:pt x="638" y="536"/>
                  </a:lnTo>
                  <a:lnTo>
                    <a:pt x="610" y="576"/>
                  </a:lnTo>
                  <a:lnTo>
                    <a:pt x="575" y="610"/>
                  </a:lnTo>
                  <a:lnTo>
                    <a:pt x="537" y="639"/>
                  </a:lnTo>
                  <a:lnTo>
                    <a:pt x="493" y="663"/>
                  </a:lnTo>
                  <a:lnTo>
                    <a:pt x="448" y="682"/>
                  </a:lnTo>
                  <a:lnTo>
                    <a:pt x="399" y="691"/>
                  </a:lnTo>
                  <a:lnTo>
                    <a:pt x="347" y="696"/>
                  </a:lnTo>
                  <a:lnTo>
                    <a:pt x="296" y="691"/>
                  </a:lnTo>
                  <a:lnTo>
                    <a:pt x="247" y="682"/>
                  </a:lnTo>
                  <a:lnTo>
                    <a:pt x="201" y="663"/>
                  </a:lnTo>
                  <a:lnTo>
                    <a:pt x="158" y="639"/>
                  </a:lnTo>
                  <a:lnTo>
                    <a:pt x="119" y="610"/>
                  </a:lnTo>
                  <a:lnTo>
                    <a:pt x="85" y="576"/>
                  </a:lnTo>
                  <a:lnTo>
                    <a:pt x="56" y="536"/>
                  </a:lnTo>
                  <a:lnTo>
                    <a:pt x="32" y="494"/>
                  </a:lnTo>
                  <a:lnTo>
                    <a:pt x="14" y="448"/>
                  </a:lnTo>
                  <a:lnTo>
                    <a:pt x="4" y="398"/>
                  </a:lnTo>
                  <a:lnTo>
                    <a:pt x="0" y="348"/>
                  </a:lnTo>
                  <a:lnTo>
                    <a:pt x="4" y="295"/>
                  </a:lnTo>
                  <a:lnTo>
                    <a:pt x="14" y="246"/>
                  </a:lnTo>
                  <a:lnTo>
                    <a:pt x="32" y="201"/>
                  </a:lnTo>
                  <a:lnTo>
                    <a:pt x="56" y="157"/>
                  </a:lnTo>
                  <a:lnTo>
                    <a:pt x="85" y="119"/>
                  </a:lnTo>
                  <a:lnTo>
                    <a:pt x="119" y="84"/>
                  </a:lnTo>
                  <a:lnTo>
                    <a:pt x="158" y="56"/>
                  </a:lnTo>
                  <a:lnTo>
                    <a:pt x="201" y="32"/>
                  </a:lnTo>
                  <a:lnTo>
                    <a:pt x="247" y="14"/>
                  </a:lnTo>
                  <a:lnTo>
                    <a:pt x="296" y="4"/>
                  </a:lnTo>
                  <a:lnTo>
                    <a:pt x="347"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sp>
          <p:nvSpPr>
            <p:cNvPr id="64" name="Freeform 9">
              <a:extLst>
                <a:ext uri="{FF2B5EF4-FFF2-40B4-BE49-F238E27FC236}">
                  <a16:creationId xmlns:a16="http://schemas.microsoft.com/office/drawing/2014/main" id="{5C812F9A-CF65-4FC7-83F5-998160A26F70}"/>
                </a:ext>
              </a:extLst>
            </p:cNvPr>
            <p:cNvSpPr>
              <a:spLocks/>
            </p:cNvSpPr>
            <p:nvPr/>
          </p:nvSpPr>
          <p:spPr bwMode="auto">
            <a:xfrm>
              <a:off x="6661151" y="1516063"/>
              <a:ext cx="3111500" cy="5041900"/>
            </a:xfrm>
            <a:custGeom>
              <a:avLst/>
              <a:gdLst/>
              <a:ahLst/>
              <a:cxnLst>
                <a:cxn ang="0">
                  <a:pos x="1488" y="0"/>
                </a:cxn>
                <a:cxn ang="0">
                  <a:pos x="1564" y="12"/>
                </a:cxn>
                <a:cxn ang="0">
                  <a:pos x="1630" y="44"/>
                </a:cxn>
                <a:cxn ang="0">
                  <a:pos x="1679" y="92"/>
                </a:cxn>
                <a:cxn ang="0">
                  <a:pos x="1710" y="141"/>
                </a:cxn>
                <a:cxn ang="0">
                  <a:pos x="1958" y="1518"/>
                </a:cxn>
                <a:cxn ang="0">
                  <a:pos x="1956" y="1580"/>
                </a:cxn>
                <a:cxn ang="0">
                  <a:pos x="1932" y="1633"/>
                </a:cxn>
                <a:cxn ang="0">
                  <a:pos x="1890" y="1674"/>
                </a:cxn>
                <a:cxn ang="0">
                  <a:pos x="1832" y="1697"/>
                </a:cxn>
                <a:cxn ang="0">
                  <a:pos x="1758" y="1708"/>
                </a:cxn>
                <a:cxn ang="0">
                  <a:pos x="1699" y="1694"/>
                </a:cxn>
                <a:cxn ang="0">
                  <a:pos x="1651" y="1660"/>
                </a:cxn>
                <a:cxn ang="0">
                  <a:pos x="1619" y="1609"/>
                </a:cxn>
                <a:cxn ang="0">
                  <a:pos x="1468" y="775"/>
                </a:cxn>
                <a:cxn ang="0">
                  <a:pos x="1465" y="1578"/>
                </a:cxn>
                <a:cxn ang="0">
                  <a:pos x="1442" y="1638"/>
                </a:cxn>
                <a:cxn ang="0">
                  <a:pos x="1398" y="1681"/>
                </a:cxn>
                <a:cxn ang="0">
                  <a:pos x="1394" y="3041"/>
                </a:cxn>
                <a:cxn ang="0">
                  <a:pos x="1364" y="3103"/>
                </a:cxn>
                <a:cxn ang="0">
                  <a:pos x="1311" y="3145"/>
                </a:cxn>
                <a:cxn ang="0">
                  <a:pos x="1243" y="3161"/>
                </a:cxn>
                <a:cxn ang="0">
                  <a:pos x="1163" y="3156"/>
                </a:cxn>
                <a:cxn ang="0">
                  <a:pos x="1103" y="3127"/>
                </a:cxn>
                <a:cxn ang="0">
                  <a:pos x="1060" y="3073"/>
                </a:cxn>
                <a:cxn ang="0">
                  <a:pos x="1045" y="3006"/>
                </a:cxn>
                <a:cxn ang="0">
                  <a:pos x="906" y="1707"/>
                </a:cxn>
                <a:cxn ang="0">
                  <a:pos x="902" y="3058"/>
                </a:cxn>
                <a:cxn ang="0">
                  <a:pos x="872" y="3118"/>
                </a:cxn>
                <a:cxn ang="0">
                  <a:pos x="820" y="3161"/>
                </a:cxn>
                <a:cxn ang="0">
                  <a:pos x="753" y="3176"/>
                </a:cxn>
                <a:cxn ang="0">
                  <a:pos x="672" y="3172"/>
                </a:cxn>
                <a:cxn ang="0">
                  <a:pos x="611" y="3142"/>
                </a:cxn>
                <a:cxn ang="0">
                  <a:pos x="568" y="3090"/>
                </a:cxn>
                <a:cxn ang="0">
                  <a:pos x="553" y="3023"/>
                </a:cxn>
                <a:cxn ang="0">
                  <a:pos x="528" y="1669"/>
                </a:cxn>
                <a:cxn ang="0">
                  <a:pos x="487" y="1615"/>
                </a:cxn>
                <a:cxn ang="0">
                  <a:pos x="473" y="1546"/>
                </a:cxn>
                <a:cxn ang="0">
                  <a:pos x="350" y="1580"/>
                </a:cxn>
                <a:cxn ang="0">
                  <a:pos x="328" y="1638"/>
                </a:cxn>
                <a:cxn ang="0">
                  <a:pos x="287" y="1680"/>
                </a:cxn>
                <a:cxn ang="0">
                  <a:pos x="232" y="1704"/>
                </a:cxn>
                <a:cxn ang="0">
                  <a:pos x="172" y="1705"/>
                </a:cxn>
                <a:cxn ang="0">
                  <a:pos x="97" y="1688"/>
                </a:cxn>
                <a:cxn ang="0">
                  <a:pos x="47" y="1656"/>
                </a:cxn>
                <a:cxn ang="0">
                  <a:pos x="13" y="1608"/>
                </a:cxn>
                <a:cxn ang="0">
                  <a:pos x="0" y="1549"/>
                </a:cxn>
                <a:cxn ang="0">
                  <a:pos x="242" y="171"/>
                </a:cxn>
                <a:cxn ang="0">
                  <a:pos x="255" y="129"/>
                </a:cxn>
                <a:cxn ang="0">
                  <a:pos x="287" y="79"/>
                </a:cxn>
                <a:cxn ang="0">
                  <a:pos x="348" y="31"/>
                </a:cxn>
                <a:cxn ang="0">
                  <a:pos x="426" y="5"/>
                </a:cxn>
              </a:cxnLst>
              <a:rect l="0" t="0" r="r" b="b"/>
              <a:pathLst>
                <a:path w="1960" h="3176">
                  <a:moveTo>
                    <a:pt x="470" y="0"/>
                  </a:moveTo>
                  <a:lnTo>
                    <a:pt x="1488" y="0"/>
                  </a:lnTo>
                  <a:lnTo>
                    <a:pt x="1527" y="3"/>
                  </a:lnTo>
                  <a:lnTo>
                    <a:pt x="1564" y="12"/>
                  </a:lnTo>
                  <a:lnTo>
                    <a:pt x="1599" y="26"/>
                  </a:lnTo>
                  <a:lnTo>
                    <a:pt x="1630" y="44"/>
                  </a:lnTo>
                  <a:lnTo>
                    <a:pt x="1657" y="67"/>
                  </a:lnTo>
                  <a:lnTo>
                    <a:pt x="1679" y="92"/>
                  </a:lnTo>
                  <a:lnTo>
                    <a:pt x="1697" y="115"/>
                  </a:lnTo>
                  <a:lnTo>
                    <a:pt x="1710" y="141"/>
                  </a:lnTo>
                  <a:lnTo>
                    <a:pt x="1719" y="171"/>
                  </a:lnTo>
                  <a:lnTo>
                    <a:pt x="1958" y="1518"/>
                  </a:lnTo>
                  <a:lnTo>
                    <a:pt x="1960" y="1549"/>
                  </a:lnTo>
                  <a:lnTo>
                    <a:pt x="1956" y="1580"/>
                  </a:lnTo>
                  <a:lnTo>
                    <a:pt x="1946" y="1608"/>
                  </a:lnTo>
                  <a:lnTo>
                    <a:pt x="1932" y="1633"/>
                  </a:lnTo>
                  <a:lnTo>
                    <a:pt x="1913" y="1656"/>
                  </a:lnTo>
                  <a:lnTo>
                    <a:pt x="1890" y="1674"/>
                  </a:lnTo>
                  <a:lnTo>
                    <a:pt x="1863" y="1688"/>
                  </a:lnTo>
                  <a:lnTo>
                    <a:pt x="1832" y="1697"/>
                  </a:lnTo>
                  <a:lnTo>
                    <a:pt x="1789" y="1705"/>
                  </a:lnTo>
                  <a:lnTo>
                    <a:pt x="1758" y="1708"/>
                  </a:lnTo>
                  <a:lnTo>
                    <a:pt x="1727" y="1704"/>
                  </a:lnTo>
                  <a:lnTo>
                    <a:pt x="1699" y="1694"/>
                  </a:lnTo>
                  <a:lnTo>
                    <a:pt x="1674" y="1680"/>
                  </a:lnTo>
                  <a:lnTo>
                    <a:pt x="1651" y="1660"/>
                  </a:lnTo>
                  <a:lnTo>
                    <a:pt x="1633" y="1638"/>
                  </a:lnTo>
                  <a:lnTo>
                    <a:pt x="1619" y="1609"/>
                  </a:lnTo>
                  <a:lnTo>
                    <a:pt x="1610" y="1580"/>
                  </a:lnTo>
                  <a:lnTo>
                    <a:pt x="1468" y="775"/>
                  </a:lnTo>
                  <a:lnTo>
                    <a:pt x="1468" y="1546"/>
                  </a:lnTo>
                  <a:lnTo>
                    <a:pt x="1465" y="1578"/>
                  </a:lnTo>
                  <a:lnTo>
                    <a:pt x="1456" y="1609"/>
                  </a:lnTo>
                  <a:lnTo>
                    <a:pt x="1442" y="1638"/>
                  </a:lnTo>
                  <a:lnTo>
                    <a:pt x="1422" y="1662"/>
                  </a:lnTo>
                  <a:lnTo>
                    <a:pt x="1398" y="1681"/>
                  </a:lnTo>
                  <a:lnTo>
                    <a:pt x="1398" y="3006"/>
                  </a:lnTo>
                  <a:lnTo>
                    <a:pt x="1394" y="3041"/>
                  </a:lnTo>
                  <a:lnTo>
                    <a:pt x="1382" y="3073"/>
                  </a:lnTo>
                  <a:lnTo>
                    <a:pt x="1364" y="3103"/>
                  </a:lnTo>
                  <a:lnTo>
                    <a:pt x="1340" y="3127"/>
                  </a:lnTo>
                  <a:lnTo>
                    <a:pt x="1311" y="3145"/>
                  </a:lnTo>
                  <a:lnTo>
                    <a:pt x="1278" y="3156"/>
                  </a:lnTo>
                  <a:lnTo>
                    <a:pt x="1243" y="3161"/>
                  </a:lnTo>
                  <a:lnTo>
                    <a:pt x="1198" y="3161"/>
                  </a:lnTo>
                  <a:lnTo>
                    <a:pt x="1163" y="3156"/>
                  </a:lnTo>
                  <a:lnTo>
                    <a:pt x="1131" y="3145"/>
                  </a:lnTo>
                  <a:lnTo>
                    <a:pt x="1103" y="3127"/>
                  </a:lnTo>
                  <a:lnTo>
                    <a:pt x="1079" y="3103"/>
                  </a:lnTo>
                  <a:lnTo>
                    <a:pt x="1060" y="3073"/>
                  </a:lnTo>
                  <a:lnTo>
                    <a:pt x="1049" y="3041"/>
                  </a:lnTo>
                  <a:lnTo>
                    <a:pt x="1045" y="3006"/>
                  </a:lnTo>
                  <a:lnTo>
                    <a:pt x="1045" y="1707"/>
                  </a:lnTo>
                  <a:lnTo>
                    <a:pt x="906" y="1707"/>
                  </a:lnTo>
                  <a:lnTo>
                    <a:pt x="906" y="3023"/>
                  </a:lnTo>
                  <a:lnTo>
                    <a:pt x="902" y="3058"/>
                  </a:lnTo>
                  <a:lnTo>
                    <a:pt x="890" y="3090"/>
                  </a:lnTo>
                  <a:lnTo>
                    <a:pt x="872" y="3118"/>
                  </a:lnTo>
                  <a:lnTo>
                    <a:pt x="848" y="3142"/>
                  </a:lnTo>
                  <a:lnTo>
                    <a:pt x="820" y="3161"/>
                  </a:lnTo>
                  <a:lnTo>
                    <a:pt x="788" y="3172"/>
                  </a:lnTo>
                  <a:lnTo>
                    <a:pt x="753" y="3176"/>
                  </a:lnTo>
                  <a:lnTo>
                    <a:pt x="708" y="3176"/>
                  </a:lnTo>
                  <a:lnTo>
                    <a:pt x="672" y="3172"/>
                  </a:lnTo>
                  <a:lnTo>
                    <a:pt x="640" y="3161"/>
                  </a:lnTo>
                  <a:lnTo>
                    <a:pt x="611" y="3142"/>
                  </a:lnTo>
                  <a:lnTo>
                    <a:pt x="587" y="3118"/>
                  </a:lnTo>
                  <a:lnTo>
                    <a:pt x="568" y="3090"/>
                  </a:lnTo>
                  <a:lnTo>
                    <a:pt x="557" y="3058"/>
                  </a:lnTo>
                  <a:lnTo>
                    <a:pt x="553" y="3023"/>
                  </a:lnTo>
                  <a:lnTo>
                    <a:pt x="554" y="1688"/>
                  </a:lnTo>
                  <a:lnTo>
                    <a:pt x="528" y="1669"/>
                  </a:lnTo>
                  <a:lnTo>
                    <a:pt x="504" y="1643"/>
                  </a:lnTo>
                  <a:lnTo>
                    <a:pt x="487" y="1615"/>
                  </a:lnTo>
                  <a:lnTo>
                    <a:pt x="477" y="1581"/>
                  </a:lnTo>
                  <a:lnTo>
                    <a:pt x="473" y="1546"/>
                  </a:lnTo>
                  <a:lnTo>
                    <a:pt x="473" y="887"/>
                  </a:lnTo>
                  <a:lnTo>
                    <a:pt x="350" y="1580"/>
                  </a:lnTo>
                  <a:lnTo>
                    <a:pt x="342" y="1609"/>
                  </a:lnTo>
                  <a:lnTo>
                    <a:pt x="328" y="1638"/>
                  </a:lnTo>
                  <a:lnTo>
                    <a:pt x="310" y="1660"/>
                  </a:lnTo>
                  <a:lnTo>
                    <a:pt x="287" y="1680"/>
                  </a:lnTo>
                  <a:lnTo>
                    <a:pt x="260" y="1694"/>
                  </a:lnTo>
                  <a:lnTo>
                    <a:pt x="232" y="1704"/>
                  </a:lnTo>
                  <a:lnTo>
                    <a:pt x="203" y="1708"/>
                  </a:lnTo>
                  <a:lnTo>
                    <a:pt x="172" y="1705"/>
                  </a:lnTo>
                  <a:lnTo>
                    <a:pt x="127" y="1697"/>
                  </a:lnTo>
                  <a:lnTo>
                    <a:pt x="97" y="1688"/>
                  </a:lnTo>
                  <a:lnTo>
                    <a:pt x="71" y="1674"/>
                  </a:lnTo>
                  <a:lnTo>
                    <a:pt x="47" y="1656"/>
                  </a:lnTo>
                  <a:lnTo>
                    <a:pt x="28" y="1633"/>
                  </a:lnTo>
                  <a:lnTo>
                    <a:pt x="13" y="1608"/>
                  </a:lnTo>
                  <a:lnTo>
                    <a:pt x="4" y="1580"/>
                  </a:lnTo>
                  <a:lnTo>
                    <a:pt x="0" y="1549"/>
                  </a:lnTo>
                  <a:lnTo>
                    <a:pt x="3" y="1518"/>
                  </a:lnTo>
                  <a:lnTo>
                    <a:pt x="242" y="171"/>
                  </a:lnTo>
                  <a:lnTo>
                    <a:pt x="248" y="150"/>
                  </a:lnTo>
                  <a:lnTo>
                    <a:pt x="255" y="129"/>
                  </a:lnTo>
                  <a:lnTo>
                    <a:pt x="266" y="110"/>
                  </a:lnTo>
                  <a:lnTo>
                    <a:pt x="287" y="79"/>
                  </a:lnTo>
                  <a:lnTo>
                    <a:pt x="315" y="53"/>
                  </a:lnTo>
                  <a:lnTo>
                    <a:pt x="348" y="31"/>
                  </a:lnTo>
                  <a:lnTo>
                    <a:pt x="386" y="15"/>
                  </a:lnTo>
                  <a:lnTo>
                    <a:pt x="426" y="5"/>
                  </a:lnTo>
                  <a:lnTo>
                    <a:pt x="470" y="0"/>
                  </a:lnTo>
                  <a:close/>
                </a:path>
              </a:pathLst>
            </a:custGeom>
            <a:grpFill/>
            <a:ln w="0">
              <a:noFill/>
              <a:prstDash val="solid"/>
              <a:round/>
              <a:headEnd/>
              <a:tailEnd/>
            </a:ln>
            <a:sp3d prstMaterial="plastic">
              <a:bevelT w="0" h="127000"/>
            </a:sp3d>
          </p:spPr>
          <p:txBody>
            <a:bodyPr vert="horz" wrap="square" lIns="91440" tIns="45720" rIns="91440" bIns="45720" numCol="1" anchor="t" anchorCtr="0" compatLnSpc="1">
              <a:prstTxWarp prst="textNoShape">
                <a:avLst/>
              </a:prstTxWarp>
            </a:bodyPr>
            <a:lstStyle/>
            <a:p>
              <a:pPr defTabSz="1219170">
                <a:defRPr/>
              </a:pPr>
              <a:endParaRPr lang="en-US">
                <a:solidFill>
                  <a:srgbClr val="000000"/>
                </a:solidFill>
                <a:latin typeface="Calibri"/>
              </a:endParaRPr>
            </a:p>
          </p:txBody>
        </p:sp>
      </p:grpSp>
      <p:grpSp>
        <p:nvGrpSpPr>
          <p:cNvPr id="65" name="Group 64">
            <a:extLst>
              <a:ext uri="{FF2B5EF4-FFF2-40B4-BE49-F238E27FC236}">
                <a16:creationId xmlns:a16="http://schemas.microsoft.com/office/drawing/2014/main" id="{10DB9F22-DAE8-4B58-9DC6-FD714903E41B}"/>
              </a:ext>
            </a:extLst>
          </p:cNvPr>
          <p:cNvGrpSpPr/>
          <p:nvPr/>
        </p:nvGrpSpPr>
        <p:grpSpPr>
          <a:xfrm>
            <a:off x="1117601" y="5177327"/>
            <a:ext cx="3230767" cy="1254511"/>
            <a:chOff x="557272" y="2345650"/>
            <a:chExt cx="3230766" cy="1254513"/>
          </a:xfrm>
        </p:grpSpPr>
        <p:sp>
          <p:nvSpPr>
            <p:cNvPr id="66" name="TextBox 65">
              <a:extLst>
                <a:ext uri="{FF2B5EF4-FFF2-40B4-BE49-F238E27FC236}">
                  <a16:creationId xmlns:a16="http://schemas.microsoft.com/office/drawing/2014/main" id="{585AFB89-427C-43E5-AB33-7567AA74B7EF}"/>
                </a:ext>
              </a:extLst>
            </p:cNvPr>
            <p:cNvSpPr txBox="1"/>
            <p:nvPr/>
          </p:nvSpPr>
          <p:spPr>
            <a:xfrm flipH="1">
              <a:off x="557272" y="2345650"/>
              <a:ext cx="2514599" cy="1254513"/>
            </a:xfrm>
            <a:prstGeom prst="rect">
              <a:avLst/>
            </a:prstGeom>
            <a:noFill/>
          </p:spPr>
          <p:txBody>
            <a:bodyPr wrap="square" rtlCol="0" anchor="ctr">
              <a:spAutoFit/>
            </a:bodyPr>
            <a:lstStyle/>
            <a:p>
              <a:pPr defTabSz="1219170">
                <a:lnSpc>
                  <a:spcPct val="110000"/>
                </a:lnSpc>
                <a:defRPr/>
              </a:pPr>
              <a:r>
                <a:rPr lang="en-US" sz="1600" b="1" kern="0" dirty="0">
                  <a:solidFill>
                    <a:srgbClr val="0E678C"/>
                  </a:solidFill>
                  <a:latin typeface="Calibri"/>
                  <a:cs typeface="Arial" pitchFamily="34" charset="0"/>
                </a:rPr>
                <a:t>J2EE Technologies</a:t>
              </a:r>
            </a:p>
            <a:p>
              <a:pPr marL="228594" indent="-228594" defTabSz="1219170">
                <a:lnSpc>
                  <a:spcPct val="110000"/>
                </a:lnSpc>
                <a:buFont typeface="Arial" panose="020B0604020202020204" pitchFamily="34" charset="0"/>
                <a:buChar char="•"/>
                <a:defRPr/>
              </a:pPr>
              <a:r>
                <a:rPr lang="en-IN" sz="1333" kern="0" dirty="0">
                  <a:solidFill>
                    <a:srgbClr val="000000">
                      <a:lumMod val="75000"/>
                      <a:lumOff val="25000"/>
                    </a:srgbClr>
                  </a:solidFill>
                  <a:latin typeface="Calibri"/>
                  <a:cs typeface="Arial" pitchFamily="34" charset="0"/>
                </a:rPr>
                <a:t>EJB (Entity, Stateful, Stateless), EJB Patterns, JNDI, JDBC, JAAS, XDoclet, JavaMail, JNI, RMI, JMS</a:t>
              </a:r>
              <a:endParaRPr lang="en-US" sz="1333" kern="0" dirty="0">
                <a:solidFill>
                  <a:srgbClr val="000000">
                    <a:lumMod val="75000"/>
                    <a:lumOff val="25000"/>
                  </a:srgbClr>
                </a:solidFill>
                <a:latin typeface="Calibri"/>
                <a:cs typeface="Arial" pitchFamily="34" charset="0"/>
              </a:endParaRPr>
            </a:p>
          </p:txBody>
        </p:sp>
        <p:grpSp>
          <p:nvGrpSpPr>
            <p:cNvPr id="67" name="Group 18">
              <a:extLst>
                <a:ext uri="{FF2B5EF4-FFF2-40B4-BE49-F238E27FC236}">
                  <a16:creationId xmlns:a16="http://schemas.microsoft.com/office/drawing/2014/main" id="{4BF57648-E6C5-4F3F-91B8-F676E323CB99}"/>
                </a:ext>
              </a:extLst>
            </p:cNvPr>
            <p:cNvGrpSpPr/>
            <p:nvPr/>
          </p:nvGrpSpPr>
          <p:grpSpPr>
            <a:xfrm flipH="1">
              <a:off x="3122612" y="2908873"/>
              <a:ext cx="665426" cy="154237"/>
              <a:chOff x="8019786" y="4567130"/>
              <a:chExt cx="665426" cy="154237"/>
            </a:xfrm>
          </p:grpSpPr>
          <p:cxnSp>
            <p:nvCxnSpPr>
              <p:cNvPr id="68" name="Straight Arrow Connector 67">
                <a:extLst>
                  <a:ext uri="{FF2B5EF4-FFF2-40B4-BE49-F238E27FC236}">
                    <a16:creationId xmlns:a16="http://schemas.microsoft.com/office/drawing/2014/main" id="{DFEEB015-D16B-4F1F-A84E-45FB599BCA29}"/>
                  </a:ext>
                </a:extLst>
              </p:cNvPr>
              <p:cNvCxnSpPr/>
              <p:nvPr/>
            </p:nvCxnSpPr>
            <p:spPr>
              <a:xfrm>
                <a:off x="8075612" y="4633404"/>
                <a:ext cx="609600"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143959E-3609-4E46-B778-480B1E4F9F0D}"/>
                  </a:ext>
                </a:extLst>
              </p:cNvPr>
              <p:cNvSpPr/>
              <p:nvPr/>
            </p:nvSpPr>
            <p:spPr>
              <a:xfrm>
                <a:off x="8019786" y="4567130"/>
                <a:ext cx="154237" cy="15423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1333">
                  <a:solidFill>
                    <a:srgbClr val="FFFFFF"/>
                  </a:solidFill>
                  <a:latin typeface="Calibri"/>
                </a:endParaRPr>
              </a:p>
            </p:txBody>
          </p:sp>
        </p:grpSp>
      </p:grpSp>
    </p:spTree>
    <p:extLst>
      <p:ext uri="{BB962C8B-B14F-4D97-AF65-F5344CB8AC3E}">
        <p14:creationId xmlns:p14="http://schemas.microsoft.com/office/powerpoint/2010/main" val="3445511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B244-114B-46C8-94F0-637F45D58107}"/>
              </a:ext>
            </a:extLst>
          </p:cNvPr>
          <p:cNvSpPr>
            <a:spLocks noGrp="1"/>
          </p:cNvSpPr>
          <p:nvPr>
            <p:ph type="title"/>
          </p:nvPr>
        </p:nvSpPr>
        <p:spPr/>
        <p:txBody>
          <a:bodyPr/>
          <a:lstStyle/>
          <a:p>
            <a:r>
              <a:rPr lang="en-IN" dirty="0"/>
              <a:t>Backend Service Offerings</a:t>
            </a:r>
          </a:p>
        </p:txBody>
      </p:sp>
      <p:sp>
        <p:nvSpPr>
          <p:cNvPr id="4" name="Rectangle 3">
            <a:extLst>
              <a:ext uri="{FF2B5EF4-FFF2-40B4-BE49-F238E27FC236}">
                <a16:creationId xmlns:a16="http://schemas.microsoft.com/office/drawing/2014/main" id="{4C973582-4D4F-4820-B9E5-C812A6A7C9D5}"/>
              </a:ext>
            </a:extLst>
          </p:cNvPr>
          <p:cNvSpPr/>
          <p:nvPr/>
        </p:nvSpPr>
        <p:spPr>
          <a:xfrm>
            <a:off x="508001" y="2855280"/>
            <a:ext cx="2028305" cy="36217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5" name="Rectangle 4">
            <a:extLst>
              <a:ext uri="{FF2B5EF4-FFF2-40B4-BE49-F238E27FC236}">
                <a16:creationId xmlns:a16="http://schemas.microsoft.com/office/drawing/2014/main" id="{B135E6E0-5CC8-407A-9F46-B366071586C2}"/>
              </a:ext>
            </a:extLst>
          </p:cNvPr>
          <p:cNvSpPr/>
          <p:nvPr/>
        </p:nvSpPr>
        <p:spPr>
          <a:xfrm>
            <a:off x="508001" y="1295400"/>
            <a:ext cx="2028305" cy="1580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6" name="Rectangle 5">
            <a:extLst>
              <a:ext uri="{FF2B5EF4-FFF2-40B4-BE49-F238E27FC236}">
                <a16:creationId xmlns:a16="http://schemas.microsoft.com/office/drawing/2014/main" id="{CECB6BDD-A309-4927-99BC-EDC81E707003}"/>
              </a:ext>
            </a:extLst>
          </p:cNvPr>
          <p:cNvSpPr/>
          <p:nvPr/>
        </p:nvSpPr>
        <p:spPr>
          <a:xfrm>
            <a:off x="409056" y="2333324"/>
            <a:ext cx="2226192" cy="453907"/>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APPLICATION</a:t>
            </a:r>
          </a:p>
          <a:p>
            <a:pPr algn="ctr" defTabSz="609555">
              <a:lnSpc>
                <a:spcPts val="1400"/>
              </a:lnSpc>
              <a:defRPr/>
            </a:pPr>
            <a:r>
              <a:rPr lang="en-US" altLang="en-US" sz="1400" b="1" dirty="0">
                <a:solidFill>
                  <a:srgbClr val="FFFFFF"/>
                </a:solidFill>
                <a:latin typeface="Calibri"/>
                <a:sym typeface="Arial Bold" panose="020B0704020202020204" pitchFamily="34" charset="0"/>
              </a:rPr>
              <a:t>DEVELOPMENT</a:t>
            </a:r>
          </a:p>
        </p:txBody>
      </p:sp>
      <p:sp>
        <p:nvSpPr>
          <p:cNvPr id="7" name="TextBox 6">
            <a:extLst>
              <a:ext uri="{FF2B5EF4-FFF2-40B4-BE49-F238E27FC236}">
                <a16:creationId xmlns:a16="http://schemas.microsoft.com/office/drawing/2014/main" id="{AD35279A-EE8B-4A94-BDE7-DEBC694710CF}"/>
              </a:ext>
            </a:extLst>
          </p:cNvPr>
          <p:cNvSpPr txBox="1"/>
          <p:nvPr/>
        </p:nvSpPr>
        <p:spPr>
          <a:xfrm>
            <a:off x="508001" y="2819401"/>
            <a:ext cx="1954919" cy="3293209"/>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 Development using Backend Frameworks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Web Services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Reports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Mobile Application Development</a:t>
            </a:r>
          </a:p>
          <a:p>
            <a:pPr defTabSz="1219170">
              <a:defRPr/>
            </a:pPr>
            <a:endParaRPr lang="en-US" sz="1600" dirty="0">
              <a:solidFill>
                <a:srgbClr val="000000"/>
              </a:solidFill>
              <a:latin typeface="Calibri"/>
            </a:endParaRPr>
          </a:p>
        </p:txBody>
      </p:sp>
      <p:sp>
        <p:nvSpPr>
          <p:cNvPr id="8" name="Rectangle 7">
            <a:extLst>
              <a:ext uri="{FF2B5EF4-FFF2-40B4-BE49-F238E27FC236}">
                <a16:creationId xmlns:a16="http://schemas.microsoft.com/office/drawing/2014/main" id="{5F3444F0-37F3-40FE-994A-BDCE7CDE169A}"/>
              </a:ext>
            </a:extLst>
          </p:cNvPr>
          <p:cNvSpPr/>
          <p:nvPr/>
        </p:nvSpPr>
        <p:spPr>
          <a:xfrm>
            <a:off x="3463409" y="2867328"/>
            <a:ext cx="2028305" cy="360967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9" name="Rectangle 8">
            <a:extLst>
              <a:ext uri="{FF2B5EF4-FFF2-40B4-BE49-F238E27FC236}">
                <a16:creationId xmlns:a16="http://schemas.microsoft.com/office/drawing/2014/main" id="{ED049883-D2BB-487E-825C-F5DBB0412472}"/>
              </a:ext>
            </a:extLst>
          </p:cNvPr>
          <p:cNvSpPr/>
          <p:nvPr/>
        </p:nvSpPr>
        <p:spPr>
          <a:xfrm>
            <a:off x="3463409" y="1307448"/>
            <a:ext cx="2028305" cy="15807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0" name="Rectangle 9">
            <a:extLst>
              <a:ext uri="{FF2B5EF4-FFF2-40B4-BE49-F238E27FC236}">
                <a16:creationId xmlns:a16="http://schemas.microsoft.com/office/drawing/2014/main" id="{64C7CC4A-E215-43EB-874C-A899641EB549}"/>
              </a:ext>
            </a:extLst>
          </p:cNvPr>
          <p:cNvSpPr/>
          <p:nvPr/>
        </p:nvSpPr>
        <p:spPr>
          <a:xfrm>
            <a:off x="3361807" y="2188745"/>
            <a:ext cx="2226192" cy="633443"/>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APPLICATION</a:t>
            </a:r>
          </a:p>
          <a:p>
            <a:pPr algn="ctr" defTabSz="609555">
              <a:lnSpc>
                <a:spcPts val="1400"/>
              </a:lnSpc>
              <a:defRPr/>
            </a:pPr>
            <a:r>
              <a:rPr lang="en-US" altLang="en-US" sz="1400" b="1" dirty="0">
                <a:solidFill>
                  <a:srgbClr val="FFFFFF"/>
                </a:solidFill>
                <a:latin typeface="Calibri"/>
                <a:sym typeface="Arial Bold" panose="020B0704020202020204" pitchFamily="34" charset="0"/>
              </a:rPr>
              <a:t>REENGINEERING &amp;</a:t>
            </a:r>
          </a:p>
          <a:p>
            <a:pPr algn="ctr" defTabSz="609555">
              <a:lnSpc>
                <a:spcPts val="1400"/>
              </a:lnSpc>
              <a:defRPr/>
            </a:pPr>
            <a:r>
              <a:rPr lang="en-US" altLang="en-US" sz="1400" b="1" dirty="0">
                <a:solidFill>
                  <a:srgbClr val="FFFFFF"/>
                </a:solidFill>
                <a:latin typeface="Calibri"/>
                <a:sym typeface="Arial Bold" panose="020B0704020202020204" pitchFamily="34" charset="0"/>
              </a:rPr>
              <a:t>ENHANCEMENT</a:t>
            </a:r>
          </a:p>
        </p:txBody>
      </p:sp>
      <p:sp>
        <p:nvSpPr>
          <p:cNvPr id="11" name="TextBox 10">
            <a:extLst>
              <a:ext uri="{FF2B5EF4-FFF2-40B4-BE49-F238E27FC236}">
                <a16:creationId xmlns:a16="http://schemas.microsoft.com/office/drawing/2014/main" id="{6DDFF3BB-23BA-4181-B9B8-C49D90C9C273}"/>
              </a:ext>
            </a:extLst>
          </p:cNvPr>
          <p:cNvSpPr txBox="1"/>
          <p:nvPr/>
        </p:nvSpPr>
        <p:spPr>
          <a:xfrm>
            <a:off x="3479961" y="2894725"/>
            <a:ext cx="1954919" cy="3293209"/>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Design &amp; Development Applications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Application Maintenance</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Re development &amp; Re engineering</a:t>
            </a:r>
          </a:p>
          <a:p>
            <a:pPr defTabSz="1219170">
              <a:lnSpc>
                <a:spcPct val="150000"/>
              </a:lnSpc>
              <a:defRPr/>
            </a:pPr>
            <a:endParaRPr lang="en-US" sz="1600" dirty="0">
              <a:solidFill>
                <a:srgbClr val="000000"/>
              </a:solidFill>
              <a:latin typeface="Calibri"/>
            </a:endParaRPr>
          </a:p>
          <a:p>
            <a:pPr defTabSz="1219170">
              <a:defRPr/>
            </a:pPr>
            <a:endParaRPr lang="en-US" sz="1600" dirty="0">
              <a:solidFill>
                <a:srgbClr val="000000"/>
              </a:solidFill>
              <a:latin typeface="Calibri"/>
            </a:endParaRPr>
          </a:p>
        </p:txBody>
      </p:sp>
      <p:sp>
        <p:nvSpPr>
          <p:cNvPr id="12" name="Rectangle 11">
            <a:extLst>
              <a:ext uri="{FF2B5EF4-FFF2-40B4-BE49-F238E27FC236}">
                <a16:creationId xmlns:a16="http://schemas.microsoft.com/office/drawing/2014/main" id="{9AE1776D-DBC7-40D7-8C95-CB7FC7693F5B}"/>
              </a:ext>
            </a:extLst>
          </p:cNvPr>
          <p:cNvSpPr/>
          <p:nvPr/>
        </p:nvSpPr>
        <p:spPr>
          <a:xfrm>
            <a:off x="6400801" y="2867328"/>
            <a:ext cx="2028305" cy="360967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13" name="Rectangle 12">
            <a:extLst>
              <a:ext uri="{FF2B5EF4-FFF2-40B4-BE49-F238E27FC236}">
                <a16:creationId xmlns:a16="http://schemas.microsoft.com/office/drawing/2014/main" id="{E1ABC97B-0024-4993-BD2A-86FFF34B69D4}"/>
              </a:ext>
            </a:extLst>
          </p:cNvPr>
          <p:cNvSpPr/>
          <p:nvPr/>
        </p:nvSpPr>
        <p:spPr>
          <a:xfrm>
            <a:off x="6400801" y="1307448"/>
            <a:ext cx="2028305" cy="15807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4" name="Rectangle 13">
            <a:extLst>
              <a:ext uri="{FF2B5EF4-FFF2-40B4-BE49-F238E27FC236}">
                <a16:creationId xmlns:a16="http://schemas.microsoft.com/office/drawing/2014/main" id="{E3A695E3-9308-480F-8B5E-76F72D64A628}"/>
              </a:ext>
            </a:extLst>
          </p:cNvPr>
          <p:cNvSpPr/>
          <p:nvPr/>
        </p:nvSpPr>
        <p:spPr>
          <a:xfrm>
            <a:off x="6301856" y="2337408"/>
            <a:ext cx="2226192" cy="453907"/>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MIGRATION &amp;</a:t>
            </a:r>
          </a:p>
          <a:p>
            <a:pPr algn="ctr" defTabSz="609555">
              <a:lnSpc>
                <a:spcPts val="1400"/>
              </a:lnSpc>
              <a:defRPr/>
            </a:pPr>
            <a:r>
              <a:rPr lang="en-US" altLang="en-US" sz="1400" b="1" dirty="0">
                <a:solidFill>
                  <a:srgbClr val="FFFFFF"/>
                </a:solidFill>
                <a:latin typeface="Calibri"/>
                <a:sym typeface="Arial Bold" panose="020B0704020202020204" pitchFamily="34" charset="0"/>
              </a:rPr>
              <a:t> PORTING</a:t>
            </a:r>
          </a:p>
        </p:txBody>
      </p:sp>
      <p:sp>
        <p:nvSpPr>
          <p:cNvPr id="15" name="TextBox 14">
            <a:extLst>
              <a:ext uri="{FF2B5EF4-FFF2-40B4-BE49-F238E27FC236}">
                <a16:creationId xmlns:a16="http://schemas.microsoft.com/office/drawing/2014/main" id="{BD8DCBA9-404A-48AC-BD33-95FC77A6A03E}"/>
              </a:ext>
            </a:extLst>
          </p:cNvPr>
          <p:cNvSpPr txBox="1"/>
          <p:nvPr/>
        </p:nvSpPr>
        <p:spPr>
          <a:xfrm>
            <a:off x="6417350" y="2746530"/>
            <a:ext cx="1954919" cy="4031873"/>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Technologies to Java, .NET, NodeJS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Unix app to Java, .NET, NodeJS apps </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Legacy apps to Backend platforms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App Re-Engineering</a:t>
            </a:r>
          </a:p>
          <a:p>
            <a:pPr defTabSz="1219170">
              <a:defRPr/>
            </a:pPr>
            <a:endParaRPr lang="en-US" sz="1600" dirty="0">
              <a:solidFill>
                <a:srgbClr val="000000"/>
              </a:solidFill>
              <a:latin typeface="Calibri"/>
            </a:endParaRPr>
          </a:p>
        </p:txBody>
      </p:sp>
      <p:sp>
        <p:nvSpPr>
          <p:cNvPr id="16" name="Rectangle 15">
            <a:extLst>
              <a:ext uri="{FF2B5EF4-FFF2-40B4-BE49-F238E27FC236}">
                <a16:creationId xmlns:a16="http://schemas.microsoft.com/office/drawing/2014/main" id="{26A26E54-7FE8-42F5-9C7E-2DC5CFB5F6AA}"/>
              </a:ext>
            </a:extLst>
          </p:cNvPr>
          <p:cNvSpPr/>
          <p:nvPr/>
        </p:nvSpPr>
        <p:spPr>
          <a:xfrm>
            <a:off x="9490641" y="2855280"/>
            <a:ext cx="2028305" cy="362172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3200" dirty="0">
              <a:solidFill>
                <a:srgbClr val="FFFFFF"/>
              </a:solidFill>
              <a:latin typeface="Calibri"/>
            </a:endParaRPr>
          </a:p>
        </p:txBody>
      </p:sp>
      <p:sp>
        <p:nvSpPr>
          <p:cNvPr id="17" name="Rectangle 16">
            <a:extLst>
              <a:ext uri="{FF2B5EF4-FFF2-40B4-BE49-F238E27FC236}">
                <a16:creationId xmlns:a16="http://schemas.microsoft.com/office/drawing/2014/main" id="{DC210034-6DE2-4128-95DD-89964B778A74}"/>
              </a:ext>
            </a:extLst>
          </p:cNvPr>
          <p:cNvSpPr/>
          <p:nvPr/>
        </p:nvSpPr>
        <p:spPr>
          <a:xfrm>
            <a:off x="9490641" y="1295400"/>
            <a:ext cx="2028305" cy="15807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170">
              <a:defRPr/>
            </a:pPr>
            <a:endParaRPr lang="en-US" sz="3200">
              <a:solidFill>
                <a:srgbClr val="FFFFFF"/>
              </a:solidFill>
              <a:latin typeface="Calibri"/>
            </a:endParaRPr>
          </a:p>
        </p:txBody>
      </p:sp>
      <p:sp>
        <p:nvSpPr>
          <p:cNvPr id="18" name="TextBox 17">
            <a:extLst>
              <a:ext uri="{FF2B5EF4-FFF2-40B4-BE49-F238E27FC236}">
                <a16:creationId xmlns:a16="http://schemas.microsoft.com/office/drawing/2014/main" id="{1771B8DD-7F6F-40A0-B0D3-5E5166305048}"/>
              </a:ext>
            </a:extLst>
          </p:cNvPr>
          <p:cNvSpPr txBox="1"/>
          <p:nvPr/>
        </p:nvSpPr>
        <p:spPr>
          <a:xfrm>
            <a:off x="9507193" y="2882677"/>
            <a:ext cx="1954919" cy="2554545"/>
          </a:xfrm>
          <a:prstGeom prst="rect">
            <a:avLst/>
          </a:prstGeom>
          <a:noFill/>
        </p:spPr>
        <p:txBody>
          <a:bodyPr wrap="square" rtlCol="0">
            <a:spAutoFit/>
          </a:bodyPr>
          <a:lstStyle/>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Architectural Design</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Functional Features Requirements</a:t>
            </a:r>
          </a:p>
          <a:p>
            <a:pPr marL="228594" indent="-228594" defTabSz="1219170">
              <a:lnSpc>
                <a:spcPct val="150000"/>
              </a:lnSpc>
              <a:buFont typeface="Arial" panose="020B0604020202020204" pitchFamily="34" charset="0"/>
              <a:buChar char="•"/>
              <a:defRPr/>
            </a:pPr>
            <a:r>
              <a:rPr lang="en-US" sz="1600" dirty="0">
                <a:solidFill>
                  <a:srgbClr val="000000"/>
                </a:solidFill>
                <a:latin typeface="Calibri"/>
              </a:rPr>
              <a:t>Quality Assurance</a:t>
            </a:r>
          </a:p>
          <a:p>
            <a:pPr defTabSz="1219170">
              <a:defRPr/>
            </a:pPr>
            <a:endParaRPr lang="en-US" sz="1600" dirty="0">
              <a:solidFill>
                <a:srgbClr val="000000"/>
              </a:solidFill>
              <a:latin typeface="Calibri"/>
            </a:endParaRPr>
          </a:p>
        </p:txBody>
      </p:sp>
      <p:sp>
        <p:nvSpPr>
          <p:cNvPr id="19" name="Rectangle 18">
            <a:extLst>
              <a:ext uri="{FF2B5EF4-FFF2-40B4-BE49-F238E27FC236}">
                <a16:creationId xmlns:a16="http://schemas.microsoft.com/office/drawing/2014/main" id="{6E7662CE-70F1-4B98-A681-332E1D48B5C1}"/>
              </a:ext>
            </a:extLst>
          </p:cNvPr>
          <p:cNvSpPr/>
          <p:nvPr/>
        </p:nvSpPr>
        <p:spPr>
          <a:xfrm>
            <a:off x="9391696" y="2427365"/>
            <a:ext cx="2226192" cy="274370"/>
          </a:xfrm>
          <a:prstGeom prst="rect">
            <a:avLst/>
          </a:prstGeom>
        </p:spPr>
        <p:txBody>
          <a:bodyPr wrap="square">
            <a:spAutoFit/>
          </a:bodyPr>
          <a:lstStyle/>
          <a:p>
            <a:pPr algn="ctr" defTabSz="609555">
              <a:lnSpc>
                <a:spcPts val="1400"/>
              </a:lnSpc>
              <a:defRPr/>
            </a:pPr>
            <a:r>
              <a:rPr lang="en-US" altLang="en-US" sz="1400" b="1" dirty="0">
                <a:solidFill>
                  <a:srgbClr val="FFFFFF"/>
                </a:solidFill>
                <a:latin typeface="Calibri"/>
                <a:sym typeface="Arial Bold" panose="020B0704020202020204" pitchFamily="34" charset="0"/>
              </a:rPr>
              <a:t>MAINTENANCE</a:t>
            </a:r>
          </a:p>
        </p:txBody>
      </p:sp>
      <p:pic>
        <p:nvPicPr>
          <p:cNvPr id="20" name="Picture 4" descr="Image result for application development PNG IMAGE">
            <a:extLst>
              <a:ext uri="{FF2B5EF4-FFF2-40B4-BE49-F238E27FC236}">
                <a16:creationId xmlns:a16="http://schemas.microsoft.com/office/drawing/2014/main" id="{41CC6575-6267-4E8B-963B-176C91E4C1CA}"/>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134779" y="1535729"/>
            <a:ext cx="701360" cy="7226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FCDB05BC-A512-4CA1-A308-34B21FF53848}"/>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117396" y="1494784"/>
            <a:ext cx="715017" cy="7150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 result for migration &amp; porting PNG IMAGE">
            <a:extLst>
              <a:ext uri="{FF2B5EF4-FFF2-40B4-BE49-F238E27FC236}">
                <a16:creationId xmlns:a16="http://schemas.microsoft.com/office/drawing/2014/main" id="{81EF5360-5640-4084-BD4D-4F64A14E555F}"/>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36387" y="1532788"/>
            <a:ext cx="516847" cy="6909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maintenance PNG IMAGE">
            <a:extLst>
              <a:ext uri="{FF2B5EF4-FFF2-40B4-BE49-F238E27FC236}">
                <a16:creationId xmlns:a16="http://schemas.microsoft.com/office/drawing/2014/main" id="{360DCFC3-CDEA-438E-ADA6-CDFE02B04534}"/>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0098514" y="1665670"/>
            <a:ext cx="772273" cy="67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855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1A38-2ED2-481F-A6C0-2B345E265887}"/>
              </a:ext>
            </a:extLst>
          </p:cNvPr>
          <p:cNvSpPr>
            <a:spLocks noGrp="1"/>
          </p:cNvSpPr>
          <p:nvPr>
            <p:ph type="title"/>
          </p:nvPr>
        </p:nvSpPr>
        <p:spPr>
          <a:xfrm>
            <a:off x="162930" y="105398"/>
            <a:ext cx="10972800" cy="879952"/>
          </a:xfrm>
        </p:spPr>
        <p:txBody>
          <a:bodyPr>
            <a:normAutofit/>
          </a:bodyPr>
          <a:lstStyle/>
          <a:p>
            <a:r>
              <a:rPr lang="en-US" dirty="0"/>
              <a:t>Key Projects </a:t>
            </a:r>
            <a:r>
              <a:rPr lang="en-IN" dirty="0"/>
              <a:t>Executed on the Back End</a:t>
            </a:r>
          </a:p>
        </p:txBody>
      </p:sp>
      <p:sp>
        <p:nvSpPr>
          <p:cNvPr id="4" name="Rectangle 3">
            <a:extLst>
              <a:ext uri="{FF2B5EF4-FFF2-40B4-BE49-F238E27FC236}">
                <a16:creationId xmlns:a16="http://schemas.microsoft.com/office/drawing/2014/main" id="{55C36D49-B3E2-426C-82F9-E44E5E8060B8}"/>
              </a:ext>
            </a:extLst>
          </p:cNvPr>
          <p:cNvSpPr/>
          <p:nvPr/>
        </p:nvSpPr>
        <p:spPr>
          <a:xfrm>
            <a:off x="6288022" y="2948948"/>
            <a:ext cx="5170399" cy="1256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White box, performance, and stress testing of J2EE, .NET  components and integration testing of the application</a:t>
            </a:r>
            <a:endParaRPr lang="en-US" sz="1600" b="1" dirty="0">
              <a:solidFill>
                <a:srgbClr val="FFFFFF"/>
              </a:solidFill>
              <a:latin typeface="Calibri"/>
            </a:endParaRPr>
          </a:p>
        </p:txBody>
      </p:sp>
      <p:sp>
        <p:nvSpPr>
          <p:cNvPr id="5" name="Rectangle 4">
            <a:extLst>
              <a:ext uri="{FF2B5EF4-FFF2-40B4-BE49-F238E27FC236}">
                <a16:creationId xmlns:a16="http://schemas.microsoft.com/office/drawing/2014/main" id="{8A7EB5E8-59BC-4B88-9002-E0FA05555472}"/>
              </a:ext>
            </a:extLst>
          </p:cNvPr>
          <p:cNvSpPr/>
          <p:nvPr/>
        </p:nvSpPr>
        <p:spPr>
          <a:xfrm>
            <a:off x="527381" y="2948948"/>
            <a:ext cx="5678807" cy="12565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Migration and porting of J2EE, .NET software applications to other architectural platforms and vice versa</a:t>
            </a:r>
            <a:endParaRPr lang="en-US" sz="1600" b="1" dirty="0">
              <a:solidFill>
                <a:srgbClr val="FFFFFF"/>
              </a:solidFill>
              <a:latin typeface="Calibri"/>
            </a:endParaRPr>
          </a:p>
        </p:txBody>
      </p:sp>
      <p:sp>
        <p:nvSpPr>
          <p:cNvPr id="6" name="Rectangle 5">
            <a:extLst>
              <a:ext uri="{FF2B5EF4-FFF2-40B4-BE49-F238E27FC236}">
                <a16:creationId xmlns:a16="http://schemas.microsoft.com/office/drawing/2014/main" id="{A97C373D-2416-4C5B-A3D2-39FB78546848}"/>
              </a:ext>
            </a:extLst>
          </p:cNvPr>
          <p:cNvSpPr/>
          <p:nvPr/>
        </p:nvSpPr>
        <p:spPr>
          <a:xfrm>
            <a:off x="527381" y="4296327"/>
            <a:ext cx="5678807" cy="196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Integrating Back End applications with other back-office applications</a:t>
            </a:r>
            <a:endParaRPr lang="en-US" sz="1600" b="1" dirty="0">
              <a:solidFill>
                <a:srgbClr val="FFFFFF"/>
              </a:solidFill>
              <a:latin typeface="Calibri"/>
            </a:endParaRPr>
          </a:p>
        </p:txBody>
      </p:sp>
      <p:sp>
        <p:nvSpPr>
          <p:cNvPr id="7" name="Rectangle 6">
            <a:extLst>
              <a:ext uri="{FF2B5EF4-FFF2-40B4-BE49-F238E27FC236}">
                <a16:creationId xmlns:a16="http://schemas.microsoft.com/office/drawing/2014/main" id="{6314205F-1CAC-48EB-92F9-877B8428383E}"/>
              </a:ext>
            </a:extLst>
          </p:cNvPr>
          <p:cNvSpPr/>
          <p:nvPr/>
        </p:nvSpPr>
        <p:spPr>
          <a:xfrm>
            <a:off x="6288023" y="1256423"/>
            <a:ext cx="5170399" cy="1617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Development and implementation of plug-ins and extra features in the existing Java software application development</a:t>
            </a:r>
            <a:endParaRPr lang="en-US" sz="1600" b="1" dirty="0">
              <a:solidFill>
                <a:srgbClr val="FFFFFF"/>
              </a:solidFill>
              <a:latin typeface="Calibri"/>
            </a:endParaRPr>
          </a:p>
        </p:txBody>
      </p:sp>
      <p:sp>
        <p:nvSpPr>
          <p:cNvPr id="8" name="Rectangle 7">
            <a:extLst>
              <a:ext uri="{FF2B5EF4-FFF2-40B4-BE49-F238E27FC236}">
                <a16:creationId xmlns:a16="http://schemas.microsoft.com/office/drawing/2014/main" id="{6EFEB464-9DDD-412E-A800-253CEC693CC1}"/>
              </a:ext>
            </a:extLst>
          </p:cNvPr>
          <p:cNvSpPr/>
          <p:nvPr/>
        </p:nvSpPr>
        <p:spPr>
          <a:xfrm>
            <a:off x="543614" y="1256423"/>
            <a:ext cx="5678807" cy="16178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Design and development of a comprehensive end-to-end core Java and .NET enterprise class software applications in the areas of supply chain, asset management, various business processes/functions in financial services, healthcare, network management, storage management, etc</a:t>
            </a:r>
          </a:p>
        </p:txBody>
      </p:sp>
      <p:sp>
        <p:nvSpPr>
          <p:cNvPr id="9" name="Rectangle 8">
            <a:extLst>
              <a:ext uri="{FF2B5EF4-FFF2-40B4-BE49-F238E27FC236}">
                <a16:creationId xmlns:a16="http://schemas.microsoft.com/office/drawing/2014/main" id="{F77679F5-B626-4D8E-B57A-4CA3B686239B}"/>
              </a:ext>
            </a:extLst>
          </p:cNvPr>
          <p:cNvSpPr/>
          <p:nvPr/>
        </p:nvSpPr>
        <p:spPr>
          <a:xfrm>
            <a:off x="6288023" y="4296328"/>
            <a:ext cx="5170399" cy="1964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N" sz="1600" b="1" dirty="0">
                <a:solidFill>
                  <a:srgbClr val="FFFFFF"/>
                </a:solidFill>
                <a:latin typeface="Calibri"/>
              </a:rPr>
              <a:t>Performance tuning of Java, .NET applications</a:t>
            </a:r>
          </a:p>
        </p:txBody>
      </p:sp>
      <p:cxnSp>
        <p:nvCxnSpPr>
          <p:cNvPr id="10" name="Straight Connector 9">
            <a:extLst>
              <a:ext uri="{FF2B5EF4-FFF2-40B4-BE49-F238E27FC236}">
                <a16:creationId xmlns:a16="http://schemas.microsoft.com/office/drawing/2014/main" id="{392987A2-1070-4C84-80A6-45F196CA0D61}"/>
              </a:ext>
            </a:extLst>
          </p:cNvPr>
          <p:cNvCxnSpPr/>
          <p:nvPr/>
        </p:nvCxnSpPr>
        <p:spPr>
          <a:xfrm>
            <a:off x="527381" y="1256423"/>
            <a:ext cx="0" cy="5148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FBC298-C4AA-41E3-A979-B7A980F9EB2B}"/>
              </a:ext>
            </a:extLst>
          </p:cNvPr>
          <p:cNvCxnSpPr/>
          <p:nvPr/>
        </p:nvCxnSpPr>
        <p:spPr>
          <a:xfrm>
            <a:off x="6288021" y="1117190"/>
            <a:ext cx="0" cy="5148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03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 y="352956"/>
            <a:ext cx="8792809" cy="658457"/>
          </a:xfrm>
        </p:spPr>
        <p:txBody>
          <a:bodyPr>
            <a:normAutofit/>
          </a:bodyPr>
          <a:lstStyle/>
          <a:p>
            <a:pPr>
              <a:lnSpc>
                <a:spcPts val="2667"/>
              </a:lnSpc>
            </a:pPr>
            <a:r>
              <a:rPr lang="en-US" sz="2800" dirty="0">
                <a:solidFill>
                  <a:srgbClr val="000000"/>
                </a:solidFill>
              </a:rPr>
              <a:t>Microservices Implementation for Desk Support System </a:t>
            </a:r>
            <a:endParaRPr lang="en-US" sz="2400" b="0" i="1" dirty="0">
              <a:solidFill>
                <a:schemeClr val="accent4"/>
              </a:solidFill>
            </a:endParaRPr>
          </a:p>
        </p:txBody>
      </p:sp>
      <p:pic>
        <p:nvPicPr>
          <p:cNvPr id="7" name="Picture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6" y="1102433"/>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3" name="Text Placeholder 2"/>
          <p:cNvSpPr>
            <a:spLocks noGrp="1"/>
          </p:cNvSpPr>
          <p:nvPr>
            <p:ph type="body" sz="quarter" idx="14"/>
          </p:nvPr>
        </p:nvSpPr>
        <p:spPr>
          <a:xfrm>
            <a:off x="304205" y="1772949"/>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28060" y="2261946"/>
            <a:ext cx="4493385" cy="1918474"/>
          </a:xfrm>
        </p:spPr>
        <p:txBody>
          <a:bodyPr wrap="square">
            <a:spAutoFit/>
          </a:bodyPr>
          <a:lstStyle/>
          <a:p>
            <a:pPr marL="228573" indent="-228573"/>
            <a:r>
              <a:rPr lang="en-IN" sz="1400" dirty="0"/>
              <a:t>Our client has web-based applications for Sales and  Operations. It would track revenue being realized for different contracts signed by sales team across the world</a:t>
            </a:r>
          </a:p>
          <a:p>
            <a:pPr marL="228573" indent="-228573"/>
            <a:r>
              <a:rPr lang="en-US" sz="1400" dirty="0">
                <a:solidFill>
                  <a:srgbClr val="44464B"/>
                </a:solidFill>
              </a:rPr>
              <a:t>Solution is a suite of applications which help clients to get the best possible routes with desired margin and profits for SMS Aggregation with help of data mining</a:t>
            </a:r>
          </a:p>
          <a:p>
            <a:pPr marL="228573" indent="-228573"/>
            <a:endParaRPr lang="en-IN" sz="1400" dirty="0"/>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382298" y="4933122"/>
            <a:ext cx="4493385" cy="1208021"/>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lumMod val="20000"/>
                  <a:lumOff val="80000"/>
                </a:srgbClr>
              </a:buClr>
              <a:defRPr/>
            </a:pPr>
            <a:r>
              <a:rPr lang="en-IN" sz="1400">
                <a:solidFill>
                  <a:srgbClr val="FFFFFF"/>
                </a:solidFill>
              </a:rPr>
              <a:t>Sales person would be able to view how their different accounts are doing and how much profit they are making on each contract</a:t>
            </a:r>
          </a:p>
          <a:p>
            <a:pPr marL="228573" indent="-228573" defTabSz="1219110">
              <a:buClr>
                <a:srgbClr val="049159">
                  <a:lumMod val="20000"/>
                  <a:lumOff val="80000"/>
                </a:srgbClr>
              </a:buClr>
              <a:defRPr/>
            </a:pPr>
            <a:r>
              <a:rPr lang="en-IN" sz="1400">
                <a:solidFill>
                  <a:srgbClr val="FFFFFF"/>
                </a:solidFill>
              </a:rPr>
              <a:t>It would also track supplier prices changes in real time and automate price change notification to customer</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a:solidFill>
                <a:srgbClr val="FFFFFF"/>
              </a:solidFill>
              <a:latin typeface="Calibri"/>
            </a:endParaRPr>
          </a:p>
        </p:txBody>
      </p:sp>
      <p:sp>
        <p:nvSpPr>
          <p:cNvPr id="16" name="Text Placeholder 2"/>
          <p:cNvSpPr txBox="1">
            <a:spLocks/>
          </p:cNvSpPr>
          <p:nvPr/>
        </p:nvSpPr>
        <p:spPr>
          <a:xfrm>
            <a:off x="5417849" y="3595164"/>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ideyaLabs SOLUTION</a:t>
            </a:r>
          </a:p>
        </p:txBody>
      </p:sp>
      <p:sp>
        <p:nvSpPr>
          <p:cNvPr id="18" name="Text Placeholder 2"/>
          <p:cNvSpPr txBox="1">
            <a:spLocks/>
          </p:cNvSpPr>
          <p:nvPr/>
        </p:nvSpPr>
        <p:spPr>
          <a:xfrm>
            <a:off x="5417849" y="5973427"/>
            <a:ext cx="4369561" cy="402751"/>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TECHNOLOGY STACK</a:t>
            </a:r>
          </a:p>
        </p:txBody>
      </p:sp>
      <p:sp>
        <p:nvSpPr>
          <p:cNvPr id="19" name="Content Placeholder 3"/>
          <p:cNvSpPr txBox="1">
            <a:spLocks/>
          </p:cNvSpPr>
          <p:nvPr/>
        </p:nvSpPr>
        <p:spPr>
          <a:xfrm>
            <a:off x="5263609" y="6315442"/>
            <a:ext cx="6934021" cy="523218"/>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buClr>
              <a:defRPr/>
            </a:pPr>
            <a:r>
              <a:rPr lang="en-IN" sz="1400" dirty="0">
                <a:solidFill>
                  <a:srgbClr val="44464B"/>
                </a:solidFill>
              </a:rPr>
              <a:t>Operating Systems – Windows, Languages –  Java, Spring Boot, React, Web server – Apache Tomcat, Node JS.</a:t>
            </a:r>
          </a:p>
        </p:txBody>
      </p:sp>
      <p:sp>
        <p:nvSpPr>
          <p:cNvPr id="5" name="Rectangle 4"/>
          <p:cNvSpPr/>
          <p:nvPr/>
        </p:nvSpPr>
        <p:spPr>
          <a:xfrm>
            <a:off x="1224018" y="1376574"/>
            <a:ext cx="3213733" cy="308800"/>
          </a:xfrm>
          <a:prstGeom prst="rect">
            <a:avLst/>
          </a:prstGeom>
        </p:spPr>
        <p:txBody>
          <a:bodyPr wrap="square" lIns="91436" tIns="45719" rIns="91436" bIns="45719" anchor="ctr">
            <a:spAutoFit/>
          </a:bodyPr>
          <a:lstStyle/>
          <a:p>
            <a:pPr algn="just">
              <a:lnSpc>
                <a:spcPts val="1533"/>
              </a:lnSpc>
            </a:pPr>
            <a:r>
              <a:rPr lang="en-US" sz="2133" b="1" dirty="0">
                <a:solidFill>
                  <a:srgbClr val="44464B"/>
                </a:solidFill>
                <a:latin typeface="Fira Sans" pitchFamily="34" charset="0"/>
                <a:ea typeface="Fira Sans" pitchFamily="34" charset="0"/>
                <a:cs typeface="Arial" pitchFamily="34" charset="0"/>
              </a:rPr>
              <a:t>High-Tech Global Leader</a:t>
            </a:r>
          </a:p>
        </p:txBody>
      </p:sp>
      <p:pic>
        <p:nvPicPr>
          <p:cNvPr id="22" name="Picture 6">
            <a:extLst>
              <a:ext uri="{FF2B5EF4-FFF2-40B4-BE49-F238E27FC236}">
                <a16:creationId xmlns:a16="http://schemas.microsoft.com/office/drawing/2014/main" id="{C9188B40-49CC-476D-8831-BAD7B7CA9169}"/>
              </a:ext>
            </a:extLst>
          </p:cNvPr>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4441611" y="1229790"/>
            <a:ext cx="437127" cy="4371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9306B0F9-0572-40BB-B522-F4D73D59627D}"/>
              </a:ext>
            </a:extLst>
          </p:cNvPr>
          <p:cNvSpPr txBox="1">
            <a:spLocks/>
          </p:cNvSpPr>
          <p:nvPr/>
        </p:nvSpPr>
        <p:spPr>
          <a:xfrm>
            <a:off x="5417849" y="1155061"/>
            <a:ext cx="4369561" cy="443025"/>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rPr>
              <a:t>BUSINESS PROBLEM AND SCOPE</a:t>
            </a:r>
          </a:p>
        </p:txBody>
      </p:sp>
      <p:sp>
        <p:nvSpPr>
          <p:cNvPr id="6" name="Rectangle 5">
            <a:extLst>
              <a:ext uri="{FF2B5EF4-FFF2-40B4-BE49-F238E27FC236}">
                <a16:creationId xmlns:a16="http://schemas.microsoft.com/office/drawing/2014/main" id="{9047B268-2EC1-410A-98AF-F31A85FE8582}"/>
              </a:ext>
            </a:extLst>
          </p:cNvPr>
          <p:cNvSpPr/>
          <p:nvPr/>
        </p:nvSpPr>
        <p:spPr>
          <a:xfrm>
            <a:off x="5263609" y="1448353"/>
            <a:ext cx="6700331" cy="2185214"/>
          </a:xfrm>
          <a:prstGeom prst="rect">
            <a:avLst/>
          </a:prstGeom>
        </p:spPr>
        <p:txBody>
          <a:bodyPr wrap="square">
            <a:spAutoFit/>
          </a:bodyPr>
          <a:lstStyle/>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 Classification Engine: Help to mine customers or Carriers messages and classify into categories</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 Pricing Advisor: Helps prepare custom quotes based on the flow casts and constraints imposed to objectives defined for the particular</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 Margin now-casting Engine: This component is more a reporting engine that reports up to minute margin position</a:t>
            </a:r>
          </a:p>
          <a:p>
            <a:pPr marL="228573" lvl="0"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 Route Matching Engine: The current search-based methodology should migrate to a pure matching engine while at the same time maintaining the manual search and assign capabilities</a:t>
            </a:r>
          </a:p>
        </p:txBody>
      </p:sp>
      <p:sp>
        <p:nvSpPr>
          <p:cNvPr id="12" name="Rectangle 11">
            <a:extLst>
              <a:ext uri="{FF2B5EF4-FFF2-40B4-BE49-F238E27FC236}">
                <a16:creationId xmlns:a16="http://schemas.microsoft.com/office/drawing/2014/main" id="{D8A63696-40C9-4177-8D16-5E254820C902}"/>
              </a:ext>
            </a:extLst>
          </p:cNvPr>
          <p:cNvSpPr/>
          <p:nvPr/>
        </p:nvSpPr>
        <p:spPr>
          <a:xfrm>
            <a:off x="5291097" y="3886996"/>
            <a:ext cx="6672843" cy="2287806"/>
          </a:xfrm>
          <a:prstGeom prst="rect">
            <a:avLst/>
          </a:prstGeom>
        </p:spPr>
        <p:txBody>
          <a:bodyPr wrap="square">
            <a:spAutoFit/>
          </a:bodyPr>
          <a:lstStyle/>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Developed thin performant responsive UI with React JS</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Built Microservices with </a:t>
            </a:r>
            <a:r>
              <a:rPr lang="en-US" sz="1400" b="1" dirty="0">
                <a:solidFill>
                  <a:schemeClr val="bg2"/>
                </a:solidFill>
              </a:rPr>
              <a:t>Spring Boot</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Used Spring  security framework for authentication and authorization</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ADS has a unique architecture of two separate UI microservices: Sales and Operations. They can be independently deployed and managed</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Individually Managed services easily deployable independently Individual services can be upgraded without affecting other with minimum downtime.</a:t>
            </a:r>
          </a:p>
          <a:p>
            <a:pPr marL="228573" indent="-228573" defTabSz="1219170">
              <a:spcAft>
                <a:spcPts val="400"/>
              </a:spcAft>
              <a:buClr>
                <a:schemeClr val="accent2"/>
              </a:buClr>
              <a:buSzPct val="80000"/>
              <a:buFont typeface="Wingdings 3" panose="05040102010807070707" pitchFamily="18" charset="2"/>
              <a:buChar char=""/>
              <a:defRPr/>
            </a:pPr>
            <a:r>
              <a:rPr lang="en-US" sz="1400" dirty="0">
                <a:solidFill>
                  <a:schemeClr val="bg2"/>
                </a:solidFill>
              </a:rPr>
              <a:t>All the UI communications are state-less, thus eliminating the need and overhead of maintaining sessions</a:t>
            </a:r>
          </a:p>
        </p:txBody>
      </p:sp>
    </p:spTree>
    <p:extLst>
      <p:ext uri="{BB962C8B-B14F-4D97-AF65-F5344CB8AC3E}">
        <p14:creationId xmlns:p14="http://schemas.microsoft.com/office/powerpoint/2010/main" val="2159311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0" y="214066"/>
            <a:ext cx="11615088" cy="879952"/>
          </a:xfrm>
        </p:spPr>
        <p:txBody>
          <a:bodyPr anchor="ctr">
            <a:noAutofit/>
          </a:bodyPr>
          <a:lstStyle/>
          <a:p>
            <a:r>
              <a:rPr lang="fr-FR" sz="2400" dirty="0">
                <a:solidFill>
                  <a:srgbClr val="000000"/>
                </a:solidFill>
              </a:rPr>
              <a:t>Microservices Implementation for Arbitrage Desk Support System</a:t>
            </a:r>
            <a:endParaRPr lang="en-US" sz="1600" dirty="0">
              <a:solidFill>
                <a:schemeClr val="accent4"/>
              </a:solidFill>
            </a:endParaRPr>
          </a:p>
        </p:txBody>
      </p:sp>
      <p:grpSp>
        <p:nvGrpSpPr>
          <p:cNvPr id="4" name="Group 3">
            <a:extLst>
              <a:ext uri="{FF2B5EF4-FFF2-40B4-BE49-F238E27FC236}">
                <a16:creationId xmlns:a16="http://schemas.microsoft.com/office/drawing/2014/main" id="{F40DB6B3-7E19-4574-B3B7-C5EC1043E565}"/>
              </a:ext>
            </a:extLst>
          </p:cNvPr>
          <p:cNvGrpSpPr/>
          <p:nvPr/>
        </p:nvGrpSpPr>
        <p:grpSpPr>
          <a:xfrm>
            <a:off x="1249561" y="1472318"/>
            <a:ext cx="10777874" cy="5120218"/>
            <a:chOff x="1162396" y="1109219"/>
            <a:chExt cx="11059965" cy="5483317"/>
          </a:xfrm>
        </p:grpSpPr>
        <p:sp>
          <p:nvSpPr>
            <p:cNvPr id="5" name="Rectangle 4">
              <a:extLst>
                <a:ext uri="{FF2B5EF4-FFF2-40B4-BE49-F238E27FC236}">
                  <a16:creationId xmlns:a16="http://schemas.microsoft.com/office/drawing/2014/main" id="{285FB53B-7F48-4A1D-9A0E-AA4E968A68D5}"/>
                </a:ext>
              </a:extLst>
            </p:cNvPr>
            <p:cNvSpPr/>
            <p:nvPr/>
          </p:nvSpPr>
          <p:spPr>
            <a:xfrm>
              <a:off x="1823777" y="2718222"/>
              <a:ext cx="8305800" cy="3023075"/>
            </a:xfrm>
            <a:prstGeom prst="rect">
              <a:avLst/>
            </a:prstGeom>
            <a:solidFill>
              <a:schemeClr val="accent5">
                <a:lumMod val="20000"/>
                <a:lumOff val="80000"/>
              </a:schemeClr>
            </a:solid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2BFDAE2A-9349-453C-852D-0B670D7632A5}"/>
                </a:ext>
              </a:extLst>
            </p:cNvPr>
            <p:cNvSpPr/>
            <p:nvPr/>
          </p:nvSpPr>
          <p:spPr>
            <a:xfrm>
              <a:off x="1813392" y="1468480"/>
              <a:ext cx="8316183" cy="795525"/>
            </a:xfrm>
            <a:prstGeom prst="rect">
              <a:avLst/>
            </a:prstGeom>
            <a:solidFill>
              <a:schemeClr val="tx2">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D94861-6D13-480A-A96E-03E8EBA4ACB7}"/>
                </a:ext>
              </a:extLst>
            </p:cNvPr>
            <p:cNvSpPr/>
            <p:nvPr/>
          </p:nvSpPr>
          <p:spPr>
            <a:xfrm>
              <a:off x="4074407" y="1600671"/>
              <a:ext cx="1364825"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CSS3</a:t>
              </a:r>
            </a:p>
          </p:txBody>
        </p:sp>
        <p:sp>
          <p:nvSpPr>
            <p:cNvPr id="8" name="Rectangle 7">
              <a:extLst>
                <a:ext uri="{FF2B5EF4-FFF2-40B4-BE49-F238E27FC236}">
                  <a16:creationId xmlns:a16="http://schemas.microsoft.com/office/drawing/2014/main" id="{D5C75458-07AE-42E9-B17C-E3B7205B12B8}"/>
                </a:ext>
              </a:extLst>
            </p:cNvPr>
            <p:cNvSpPr/>
            <p:nvPr/>
          </p:nvSpPr>
          <p:spPr>
            <a:xfrm>
              <a:off x="5925022" y="1602725"/>
              <a:ext cx="1981201" cy="210107"/>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React JS with Redux</a:t>
              </a:r>
            </a:p>
          </p:txBody>
        </p:sp>
        <p:sp>
          <p:nvSpPr>
            <p:cNvPr id="9" name="Rectangle 8">
              <a:extLst>
                <a:ext uri="{FF2B5EF4-FFF2-40B4-BE49-F238E27FC236}">
                  <a16:creationId xmlns:a16="http://schemas.microsoft.com/office/drawing/2014/main" id="{FB434E98-7DC4-48AC-8987-C9BD60277F1F}"/>
                </a:ext>
              </a:extLst>
            </p:cNvPr>
            <p:cNvSpPr/>
            <p:nvPr/>
          </p:nvSpPr>
          <p:spPr>
            <a:xfrm>
              <a:off x="8392013" y="1592087"/>
              <a:ext cx="1371094" cy="22074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Bootstraps UI</a:t>
              </a:r>
            </a:p>
          </p:txBody>
        </p:sp>
        <p:sp>
          <p:nvSpPr>
            <p:cNvPr id="10" name="Rectangle 9">
              <a:extLst>
                <a:ext uri="{FF2B5EF4-FFF2-40B4-BE49-F238E27FC236}">
                  <a16:creationId xmlns:a16="http://schemas.microsoft.com/office/drawing/2014/main" id="{8299DD02-8A4A-47DF-840E-6C48441C2446}"/>
                </a:ext>
              </a:extLst>
            </p:cNvPr>
            <p:cNvSpPr/>
            <p:nvPr/>
          </p:nvSpPr>
          <p:spPr>
            <a:xfrm>
              <a:off x="2173170" y="1600671"/>
              <a:ext cx="1415447" cy="212161"/>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HTML 5</a:t>
              </a:r>
            </a:p>
          </p:txBody>
        </p:sp>
        <p:sp>
          <p:nvSpPr>
            <p:cNvPr id="14" name="Can 21">
              <a:extLst>
                <a:ext uri="{FF2B5EF4-FFF2-40B4-BE49-F238E27FC236}">
                  <a16:creationId xmlns:a16="http://schemas.microsoft.com/office/drawing/2014/main" id="{7225C85A-FD56-4342-8785-D09C9AEAC426}"/>
                </a:ext>
              </a:extLst>
            </p:cNvPr>
            <p:cNvSpPr/>
            <p:nvPr/>
          </p:nvSpPr>
          <p:spPr>
            <a:xfrm>
              <a:off x="1941761" y="5876584"/>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Database - Datamart</a:t>
              </a:r>
            </a:p>
          </p:txBody>
        </p:sp>
        <p:sp>
          <p:nvSpPr>
            <p:cNvPr id="18" name="TextBox 17">
              <a:extLst>
                <a:ext uri="{FF2B5EF4-FFF2-40B4-BE49-F238E27FC236}">
                  <a16:creationId xmlns:a16="http://schemas.microsoft.com/office/drawing/2014/main" id="{F5C86089-6716-4935-A285-DE1CBAB9DC35}"/>
                </a:ext>
              </a:extLst>
            </p:cNvPr>
            <p:cNvSpPr txBox="1"/>
            <p:nvPr/>
          </p:nvSpPr>
          <p:spPr>
            <a:xfrm>
              <a:off x="1162396" y="1109219"/>
              <a:ext cx="2545542" cy="362562"/>
            </a:xfrm>
            <a:prstGeom prst="rect">
              <a:avLst/>
            </a:prstGeom>
            <a:noFill/>
          </p:spPr>
          <p:txBody>
            <a:bodyPr wrap="square" rtlCol="0">
              <a:spAutoFit/>
            </a:bodyPr>
            <a:lstStyle/>
            <a:p>
              <a:r>
                <a:rPr lang="en-US" sz="1600" b="1" dirty="0">
                  <a:solidFill>
                    <a:srgbClr val="002060"/>
                  </a:solidFill>
                </a:rPr>
                <a:t>Frontend (Microservices)</a:t>
              </a:r>
            </a:p>
          </p:txBody>
        </p:sp>
        <p:sp>
          <p:nvSpPr>
            <p:cNvPr id="19" name="TextBox 18">
              <a:extLst>
                <a:ext uri="{FF2B5EF4-FFF2-40B4-BE49-F238E27FC236}">
                  <a16:creationId xmlns:a16="http://schemas.microsoft.com/office/drawing/2014/main" id="{95D5EA95-0B74-41D9-B713-DBEAAFB833E1}"/>
                </a:ext>
              </a:extLst>
            </p:cNvPr>
            <p:cNvSpPr txBox="1"/>
            <p:nvPr/>
          </p:nvSpPr>
          <p:spPr>
            <a:xfrm>
              <a:off x="1265415" y="2343556"/>
              <a:ext cx="3410496" cy="338554"/>
            </a:xfrm>
            <a:prstGeom prst="rect">
              <a:avLst/>
            </a:prstGeom>
            <a:noFill/>
          </p:spPr>
          <p:txBody>
            <a:bodyPr wrap="square" rtlCol="0">
              <a:spAutoFit/>
            </a:bodyPr>
            <a:lstStyle/>
            <a:p>
              <a:r>
                <a:rPr lang="en-US" sz="1600" b="1" dirty="0">
                  <a:solidFill>
                    <a:srgbClr val="002060"/>
                  </a:solidFill>
                </a:rPr>
                <a:t>Backend (Microservices)</a:t>
              </a:r>
            </a:p>
          </p:txBody>
        </p:sp>
        <p:sp>
          <p:nvSpPr>
            <p:cNvPr id="22" name="Rectangle 21">
              <a:extLst>
                <a:ext uri="{FF2B5EF4-FFF2-40B4-BE49-F238E27FC236}">
                  <a16:creationId xmlns:a16="http://schemas.microsoft.com/office/drawing/2014/main" id="{0AE2B1B6-26DC-402B-BA48-2E1C400E30F9}"/>
                </a:ext>
              </a:extLst>
            </p:cNvPr>
            <p:cNvSpPr/>
            <p:nvPr/>
          </p:nvSpPr>
          <p:spPr>
            <a:xfrm>
              <a:off x="2175802" y="1957372"/>
              <a:ext cx="4420037" cy="220745"/>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NODE Web Server</a:t>
              </a:r>
            </a:p>
          </p:txBody>
        </p:sp>
        <p:sp>
          <p:nvSpPr>
            <p:cNvPr id="24" name="Rectangle 23">
              <a:extLst>
                <a:ext uri="{FF2B5EF4-FFF2-40B4-BE49-F238E27FC236}">
                  <a16:creationId xmlns:a16="http://schemas.microsoft.com/office/drawing/2014/main" id="{14ED6721-C87D-4F2E-8B34-95C4770B3FDE}"/>
                </a:ext>
              </a:extLst>
            </p:cNvPr>
            <p:cNvSpPr/>
            <p:nvPr/>
          </p:nvSpPr>
          <p:spPr>
            <a:xfrm>
              <a:off x="6893205" y="1962420"/>
              <a:ext cx="1717149" cy="195353"/>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Mongo DB</a:t>
              </a:r>
            </a:p>
          </p:txBody>
        </p:sp>
        <p:cxnSp>
          <p:nvCxnSpPr>
            <p:cNvPr id="26" name="Straight Arrow Connector 25">
              <a:extLst>
                <a:ext uri="{FF2B5EF4-FFF2-40B4-BE49-F238E27FC236}">
                  <a16:creationId xmlns:a16="http://schemas.microsoft.com/office/drawing/2014/main" id="{6090B575-10D0-4D38-923C-1796B516233D}"/>
                </a:ext>
              </a:extLst>
            </p:cNvPr>
            <p:cNvCxnSpPr>
              <a:cxnSpLocks/>
            </p:cNvCxnSpPr>
            <p:nvPr/>
          </p:nvCxnSpPr>
          <p:spPr>
            <a:xfrm>
              <a:off x="5851796" y="2269584"/>
              <a:ext cx="0" cy="40415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6D1F5C-128D-47D2-8DA0-204CD7ED2270}"/>
                </a:ext>
              </a:extLst>
            </p:cNvPr>
            <p:cNvSpPr txBox="1"/>
            <p:nvPr/>
          </p:nvSpPr>
          <p:spPr>
            <a:xfrm>
              <a:off x="5976678" y="2313828"/>
              <a:ext cx="2388007" cy="307777"/>
            </a:xfrm>
            <a:prstGeom prst="rect">
              <a:avLst/>
            </a:prstGeom>
            <a:noFill/>
          </p:spPr>
          <p:txBody>
            <a:bodyPr wrap="square" rtlCol="0">
              <a:spAutoFit/>
            </a:bodyPr>
            <a:lstStyle/>
            <a:p>
              <a:r>
                <a:rPr lang="en-IN" sz="1400" b="1" dirty="0">
                  <a:solidFill>
                    <a:srgbClr val="002060"/>
                  </a:solidFill>
                </a:rPr>
                <a:t>http/ https</a:t>
              </a:r>
            </a:p>
          </p:txBody>
        </p:sp>
        <p:sp>
          <p:nvSpPr>
            <p:cNvPr id="28" name="Can 21">
              <a:extLst>
                <a:ext uri="{FF2B5EF4-FFF2-40B4-BE49-F238E27FC236}">
                  <a16:creationId xmlns:a16="http://schemas.microsoft.com/office/drawing/2014/main" id="{2EDFAAB2-21A2-4029-ACB2-798CA9FED66F}"/>
                </a:ext>
              </a:extLst>
            </p:cNvPr>
            <p:cNvSpPr/>
            <p:nvPr/>
          </p:nvSpPr>
          <p:spPr>
            <a:xfrm>
              <a:off x="7809161" y="5906736"/>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Database - CTOOL</a:t>
              </a:r>
            </a:p>
          </p:txBody>
        </p:sp>
        <p:sp>
          <p:nvSpPr>
            <p:cNvPr id="29" name="Can 21">
              <a:extLst>
                <a:ext uri="{FF2B5EF4-FFF2-40B4-BE49-F238E27FC236}">
                  <a16:creationId xmlns:a16="http://schemas.microsoft.com/office/drawing/2014/main" id="{763F67AC-7165-499D-8503-7FD2473DC3A3}"/>
                </a:ext>
              </a:extLst>
            </p:cNvPr>
            <p:cNvSpPr/>
            <p:nvPr/>
          </p:nvSpPr>
          <p:spPr>
            <a:xfrm>
              <a:off x="4952657" y="5894912"/>
              <a:ext cx="2203874" cy="685800"/>
            </a:xfrm>
            <a:prstGeom prst="can">
              <a:avLst/>
            </a:prstGeom>
            <a:solidFill>
              <a:schemeClr val="accent4"/>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SAP ASE DBMS</a:t>
              </a:r>
            </a:p>
          </p:txBody>
        </p:sp>
        <p:sp>
          <p:nvSpPr>
            <p:cNvPr id="30" name="Right Brace 29">
              <a:extLst>
                <a:ext uri="{FF2B5EF4-FFF2-40B4-BE49-F238E27FC236}">
                  <a16:creationId xmlns:a16="http://schemas.microsoft.com/office/drawing/2014/main" id="{0D759747-D44B-4679-A93E-DE777CA86293}"/>
                </a:ext>
              </a:extLst>
            </p:cNvPr>
            <p:cNvSpPr/>
            <p:nvPr/>
          </p:nvSpPr>
          <p:spPr>
            <a:xfrm>
              <a:off x="10226909" y="1468849"/>
              <a:ext cx="234284" cy="8184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F2CE7612-3447-44FF-8772-471C54AFE93E}"/>
                </a:ext>
              </a:extLst>
            </p:cNvPr>
            <p:cNvSpPr txBox="1"/>
            <p:nvPr/>
          </p:nvSpPr>
          <p:spPr>
            <a:xfrm>
              <a:off x="10440928" y="1719727"/>
              <a:ext cx="1781433" cy="307777"/>
            </a:xfrm>
            <a:prstGeom prst="rect">
              <a:avLst/>
            </a:prstGeom>
            <a:noFill/>
          </p:spPr>
          <p:txBody>
            <a:bodyPr wrap="square" rtlCol="0">
              <a:spAutoFit/>
            </a:bodyPr>
            <a:lstStyle/>
            <a:p>
              <a:r>
                <a:rPr lang="en-IN" sz="1400" b="1" dirty="0">
                  <a:solidFill>
                    <a:srgbClr val="002060"/>
                  </a:solidFill>
                </a:rPr>
                <a:t>Dockerized instances</a:t>
              </a:r>
            </a:p>
          </p:txBody>
        </p:sp>
        <p:cxnSp>
          <p:nvCxnSpPr>
            <p:cNvPr id="32" name="Straight Arrow Connector 31">
              <a:extLst>
                <a:ext uri="{FF2B5EF4-FFF2-40B4-BE49-F238E27FC236}">
                  <a16:creationId xmlns:a16="http://schemas.microsoft.com/office/drawing/2014/main" id="{164A83EE-B146-4B11-9B2B-CEBEB7C74D59}"/>
                </a:ext>
              </a:extLst>
            </p:cNvPr>
            <p:cNvCxnSpPr>
              <a:cxnSpLocks/>
            </p:cNvCxnSpPr>
            <p:nvPr/>
          </p:nvCxnSpPr>
          <p:spPr>
            <a:xfrm flipH="1">
              <a:off x="5926288" y="5375686"/>
              <a:ext cx="4263" cy="58684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6F3556-FC1F-433A-ABB9-971562C7FD86}"/>
                </a:ext>
              </a:extLst>
            </p:cNvPr>
            <p:cNvSpPr txBox="1"/>
            <p:nvPr/>
          </p:nvSpPr>
          <p:spPr>
            <a:xfrm>
              <a:off x="6054594" y="5411283"/>
              <a:ext cx="778785" cy="307777"/>
            </a:xfrm>
            <a:prstGeom prst="rect">
              <a:avLst/>
            </a:prstGeom>
            <a:noFill/>
          </p:spPr>
          <p:txBody>
            <a:bodyPr wrap="square" rtlCol="0">
              <a:spAutoFit/>
            </a:bodyPr>
            <a:lstStyle/>
            <a:p>
              <a:r>
                <a:rPr lang="en-IN" sz="1400" b="1" dirty="0">
                  <a:solidFill>
                    <a:srgbClr val="002060"/>
                  </a:solidFill>
                </a:rPr>
                <a:t>JDBC</a:t>
              </a:r>
            </a:p>
          </p:txBody>
        </p:sp>
        <p:sp>
          <p:nvSpPr>
            <p:cNvPr id="35" name="Rectangle 34">
              <a:extLst>
                <a:ext uri="{FF2B5EF4-FFF2-40B4-BE49-F238E27FC236}">
                  <a16:creationId xmlns:a16="http://schemas.microsoft.com/office/drawing/2014/main" id="{2684F2C8-7820-4D07-A813-659D7FA0C94C}"/>
                </a:ext>
              </a:extLst>
            </p:cNvPr>
            <p:cNvSpPr/>
            <p:nvPr/>
          </p:nvSpPr>
          <p:spPr>
            <a:xfrm>
              <a:off x="8907719" y="1957372"/>
              <a:ext cx="858575" cy="195354"/>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Kafka</a:t>
              </a:r>
            </a:p>
          </p:txBody>
        </p:sp>
        <p:sp>
          <p:nvSpPr>
            <p:cNvPr id="36" name="Right Brace 35">
              <a:extLst>
                <a:ext uri="{FF2B5EF4-FFF2-40B4-BE49-F238E27FC236}">
                  <a16:creationId xmlns:a16="http://schemas.microsoft.com/office/drawing/2014/main" id="{B92B3B7D-2696-4529-A165-1F24BF2C3EE7}"/>
                </a:ext>
              </a:extLst>
            </p:cNvPr>
            <p:cNvSpPr/>
            <p:nvPr/>
          </p:nvSpPr>
          <p:spPr>
            <a:xfrm>
              <a:off x="10271698" y="2725147"/>
              <a:ext cx="187784" cy="3002738"/>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81F06E6D-B5F1-4223-8EAE-94AE93E90E3F}"/>
                </a:ext>
              </a:extLst>
            </p:cNvPr>
            <p:cNvSpPr txBox="1"/>
            <p:nvPr/>
          </p:nvSpPr>
          <p:spPr>
            <a:xfrm>
              <a:off x="10413226" y="4072627"/>
              <a:ext cx="1781433" cy="307777"/>
            </a:xfrm>
            <a:prstGeom prst="rect">
              <a:avLst/>
            </a:prstGeom>
            <a:noFill/>
          </p:spPr>
          <p:txBody>
            <a:bodyPr wrap="square" rtlCol="0">
              <a:spAutoFit/>
            </a:bodyPr>
            <a:lstStyle/>
            <a:p>
              <a:r>
                <a:rPr lang="en-IN" sz="1400" b="1" dirty="0">
                  <a:solidFill>
                    <a:srgbClr val="002060"/>
                  </a:solidFill>
                </a:rPr>
                <a:t>Dockerized instances</a:t>
              </a:r>
            </a:p>
          </p:txBody>
        </p:sp>
        <p:sp>
          <p:nvSpPr>
            <p:cNvPr id="44" name="Rectangle 43">
              <a:extLst>
                <a:ext uri="{FF2B5EF4-FFF2-40B4-BE49-F238E27FC236}">
                  <a16:creationId xmlns:a16="http://schemas.microsoft.com/office/drawing/2014/main" id="{35D54CA3-C31A-477F-993B-69B8AFA14ADE}"/>
                </a:ext>
              </a:extLst>
            </p:cNvPr>
            <p:cNvSpPr/>
            <p:nvPr/>
          </p:nvSpPr>
          <p:spPr>
            <a:xfrm>
              <a:off x="2134261" y="3063239"/>
              <a:ext cx="7696200" cy="232655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74B22C5-D189-4DA6-95FE-B9BCDD44A86B}"/>
                </a:ext>
              </a:extLst>
            </p:cNvPr>
            <p:cNvSpPr/>
            <p:nvPr/>
          </p:nvSpPr>
          <p:spPr>
            <a:xfrm>
              <a:off x="6039932" y="3179928"/>
              <a:ext cx="1571536" cy="652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JDK 8</a:t>
              </a:r>
            </a:p>
          </p:txBody>
        </p:sp>
        <p:sp>
          <p:nvSpPr>
            <p:cNvPr id="46" name="Rectangle 45">
              <a:extLst>
                <a:ext uri="{FF2B5EF4-FFF2-40B4-BE49-F238E27FC236}">
                  <a16:creationId xmlns:a16="http://schemas.microsoft.com/office/drawing/2014/main" id="{BE8B511F-947E-41A9-B026-A2DA420E3C71}"/>
                </a:ext>
              </a:extLst>
            </p:cNvPr>
            <p:cNvSpPr/>
            <p:nvPr/>
          </p:nvSpPr>
          <p:spPr>
            <a:xfrm>
              <a:off x="2373009" y="4850740"/>
              <a:ext cx="7213600" cy="41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Linux / Unix environment</a:t>
              </a:r>
            </a:p>
          </p:txBody>
        </p:sp>
        <p:sp>
          <p:nvSpPr>
            <p:cNvPr id="47" name="Rectangle 46">
              <a:extLst>
                <a:ext uri="{FF2B5EF4-FFF2-40B4-BE49-F238E27FC236}">
                  <a16:creationId xmlns:a16="http://schemas.microsoft.com/office/drawing/2014/main" id="{CEF2B25A-AD2D-4D79-80E4-BC0A1FE3C30B}"/>
                </a:ext>
              </a:extLst>
            </p:cNvPr>
            <p:cNvSpPr/>
            <p:nvPr/>
          </p:nvSpPr>
          <p:spPr>
            <a:xfrm>
              <a:off x="2370274" y="3952244"/>
              <a:ext cx="7200900" cy="774376"/>
            </a:xfrm>
            <a:prstGeom prst="rect">
              <a:avLst/>
            </a:prstGeom>
            <a:solidFill>
              <a:schemeClr val="accent5">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48" name="Rectangle 47">
              <a:extLst>
                <a:ext uri="{FF2B5EF4-FFF2-40B4-BE49-F238E27FC236}">
                  <a16:creationId xmlns:a16="http://schemas.microsoft.com/office/drawing/2014/main" id="{D57E3890-17B1-4567-BA17-B539804AD88A}"/>
                </a:ext>
              </a:extLst>
            </p:cNvPr>
            <p:cNvSpPr/>
            <p:nvPr/>
          </p:nvSpPr>
          <p:spPr>
            <a:xfrm>
              <a:off x="4475442" y="4096763"/>
              <a:ext cx="1630195" cy="5029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Spring Data</a:t>
              </a:r>
            </a:p>
          </p:txBody>
        </p:sp>
        <p:sp>
          <p:nvSpPr>
            <p:cNvPr id="49" name="Rectangle 48">
              <a:extLst>
                <a:ext uri="{FF2B5EF4-FFF2-40B4-BE49-F238E27FC236}">
                  <a16:creationId xmlns:a16="http://schemas.microsoft.com/office/drawing/2014/main" id="{7C1819D2-B79E-444E-8616-A1AB0F77FACF}"/>
                </a:ext>
              </a:extLst>
            </p:cNvPr>
            <p:cNvSpPr/>
            <p:nvPr/>
          </p:nvSpPr>
          <p:spPr>
            <a:xfrm>
              <a:off x="6315945" y="4096763"/>
              <a:ext cx="1630195" cy="4737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Spring Security</a:t>
              </a:r>
            </a:p>
          </p:txBody>
        </p:sp>
        <p:sp>
          <p:nvSpPr>
            <p:cNvPr id="50" name="Rectangle 49">
              <a:extLst>
                <a:ext uri="{FF2B5EF4-FFF2-40B4-BE49-F238E27FC236}">
                  <a16:creationId xmlns:a16="http://schemas.microsoft.com/office/drawing/2014/main" id="{D0B03F8C-08CA-4152-96BA-ACC71AD22C5B}"/>
                </a:ext>
              </a:extLst>
            </p:cNvPr>
            <p:cNvSpPr/>
            <p:nvPr/>
          </p:nvSpPr>
          <p:spPr>
            <a:xfrm>
              <a:off x="2546131" y="4080664"/>
              <a:ext cx="1630195" cy="536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Spring Boot</a:t>
              </a:r>
            </a:p>
          </p:txBody>
        </p:sp>
        <p:sp>
          <p:nvSpPr>
            <p:cNvPr id="51" name="Rectangle 50">
              <a:extLst>
                <a:ext uri="{FF2B5EF4-FFF2-40B4-BE49-F238E27FC236}">
                  <a16:creationId xmlns:a16="http://schemas.microsoft.com/office/drawing/2014/main" id="{C23DA1E7-42FE-4187-B73A-FACFABE62ACF}"/>
                </a:ext>
              </a:extLst>
            </p:cNvPr>
            <p:cNvSpPr/>
            <p:nvPr/>
          </p:nvSpPr>
          <p:spPr>
            <a:xfrm>
              <a:off x="2359019" y="3179928"/>
              <a:ext cx="3562351" cy="652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Keycloak</a:t>
              </a:r>
            </a:p>
            <a:p>
              <a:pPr algn="ctr"/>
              <a:r>
                <a:rPr lang="en-US" sz="1400" b="1" dirty="0">
                  <a:solidFill>
                    <a:schemeClr val="bg1"/>
                  </a:solidFill>
                </a:rPr>
                <a:t>(Identity and Access Management)</a:t>
              </a:r>
            </a:p>
          </p:txBody>
        </p:sp>
        <p:sp>
          <p:nvSpPr>
            <p:cNvPr id="52" name="Rectangle 51">
              <a:extLst>
                <a:ext uri="{FF2B5EF4-FFF2-40B4-BE49-F238E27FC236}">
                  <a16:creationId xmlns:a16="http://schemas.microsoft.com/office/drawing/2014/main" id="{6E97A0D8-532E-4E0E-AD4F-4BA6CF89C756}"/>
                </a:ext>
              </a:extLst>
            </p:cNvPr>
            <p:cNvSpPr/>
            <p:nvPr/>
          </p:nvSpPr>
          <p:spPr>
            <a:xfrm>
              <a:off x="8074304" y="4088910"/>
              <a:ext cx="1311987" cy="49632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Embedded App Server</a:t>
              </a:r>
            </a:p>
          </p:txBody>
        </p:sp>
        <p:sp>
          <p:nvSpPr>
            <p:cNvPr id="53" name="Rectangle 52">
              <a:extLst>
                <a:ext uri="{FF2B5EF4-FFF2-40B4-BE49-F238E27FC236}">
                  <a16:creationId xmlns:a16="http://schemas.microsoft.com/office/drawing/2014/main" id="{E275E407-188E-4ACB-A014-CAFDEBD9EE9A}"/>
                </a:ext>
              </a:extLst>
            </p:cNvPr>
            <p:cNvSpPr/>
            <p:nvPr/>
          </p:nvSpPr>
          <p:spPr>
            <a:xfrm>
              <a:off x="8012258" y="3161776"/>
              <a:ext cx="1571536" cy="6523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Kafka</a:t>
              </a:r>
            </a:p>
          </p:txBody>
        </p:sp>
      </p:grpSp>
      <p:sp>
        <p:nvSpPr>
          <p:cNvPr id="3" name="Rectangle 2">
            <a:extLst>
              <a:ext uri="{FF2B5EF4-FFF2-40B4-BE49-F238E27FC236}">
                <a16:creationId xmlns:a16="http://schemas.microsoft.com/office/drawing/2014/main" id="{843100E1-B338-47FE-A7E5-F5C163DAC532}"/>
              </a:ext>
            </a:extLst>
          </p:cNvPr>
          <p:cNvSpPr/>
          <p:nvPr/>
        </p:nvSpPr>
        <p:spPr>
          <a:xfrm>
            <a:off x="9798" y="1113891"/>
            <a:ext cx="1239763" cy="338554"/>
          </a:xfrm>
          <a:prstGeom prst="rect">
            <a:avLst/>
          </a:prstGeom>
          <a:solidFill>
            <a:schemeClr val="accent6"/>
          </a:solidFill>
        </p:spPr>
        <p:txBody>
          <a:bodyPr wrap="none">
            <a:spAutoFit/>
          </a:bodyPr>
          <a:lstStyle/>
          <a:p>
            <a:r>
              <a:rPr lang="en-IN" sz="1600" b="1" dirty="0">
                <a:solidFill>
                  <a:schemeClr val="bg1"/>
                </a:solidFill>
              </a:rPr>
              <a:t>Architecture</a:t>
            </a:r>
          </a:p>
        </p:txBody>
      </p:sp>
    </p:spTree>
    <p:extLst>
      <p:ext uri="{BB962C8B-B14F-4D97-AF65-F5344CB8AC3E}">
        <p14:creationId xmlns:p14="http://schemas.microsoft.com/office/powerpoint/2010/main" val="1170224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A50-DB7B-4FEB-94E1-9C7ADBF42E33}"/>
              </a:ext>
            </a:extLst>
          </p:cNvPr>
          <p:cNvSpPr>
            <a:spLocks noGrp="1"/>
          </p:cNvSpPr>
          <p:nvPr>
            <p:ph type="title"/>
          </p:nvPr>
        </p:nvSpPr>
        <p:spPr>
          <a:xfrm>
            <a:off x="67413" y="76200"/>
            <a:ext cx="8664511" cy="879952"/>
          </a:xfrm>
        </p:spPr>
        <p:txBody>
          <a:bodyPr anchor="ctr">
            <a:noAutofit/>
          </a:bodyPr>
          <a:lstStyle/>
          <a:p>
            <a:r>
              <a:rPr lang="fr-FR" sz="2400" dirty="0">
                <a:solidFill>
                  <a:srgbClr val="000000"/>
                </a:solidFill>
              </a:rPr>
              <a:t>Microservices Implementation for Desk Support System</a:t>
            </a:r>
            <a:endParaRPr lang="en-US" sz="1600" dirty="0">
              <a:solidFill>
                <a:schemeClr val="accent4"/>
              </a:solidFill>
            </a:endParaRPr>
          </a:p>
        </p:txBody>
      </p:sp>
      <p:grpSp>
        <p:nvGrpSpPr>
          <p:cNvPr id="5" name="Group 4">
            <a:extLst>
              <a:ext uri="{FF2B5EF4-FFF2-40B4-BE49-F238E27FC236}">
                <a16:creationId xmlns:a16="http://schemas.microsoft.com/office/drawing/2014/main" id="{578AFBC3-C3C3-47F4-A9F7-94BC3907BFB9}"/>
              </a:ext>
            </a:extLst>
          </p:cNvPr>
          <p:cNvGrpSpPr/>
          <p:nvPr/>
        </p:nvGrpSpPr>
        <p:grpSpPr>
          <a:xfrm>
            <a:off x="385351" y="1232452"/>
            <a:ext cx="10464460" cy="5413416"/>
            <a:chOff x="-165005" y="1163611"/>
            <a:chExt cx="11014816" cy="5481935"/>
          </a:xfrm>
        </p:grpSpPr>
        <p:sp>
          <p:nvSpPr>
            <p:cNvPr id="6" name="Rectangle: Rounded Corners 5">
              <a:extLst>
                <a:ext uri="{FF2B5EF4-FFF2-40B4-BE49-F238E27FC236}">
                  <a16:creationId xmlns:a16="http://schemas.microsoft.com/office/drawing/2014/main" id="{2BFDAE2A-9349-453C-852D-0B670D7632A5}"/>
                </a:ext>
              </a:extLst>
            </p:cNvPr>
            <p:cNvSpPr/>
            <p:nvPr/>
          </p:nvSpPr>
          <p:spPr>
            <a:xfrm>
              <a:off x="1778237" y="2124640"/>
              <a:ext cx="6365923" cy="3130192"/>
            </a:xfrm>
            <a:prstGeom prst="roundRect">
              <a:avLst>
                <a:gd name="adj" fmla="val 41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AE2B1B6-26DC-402B-BA48-2E1C400E30F9}"/>
                </a:ext>
              </a:extLst>
            </p:cNvPr>
            <p:cNvSpPr/>
            <p:nvPr/>
          </p:nvSpPr>
          <p:spPr>
            <a:xfrm>
              <a:off x="2030008" y="2338394"/>
              <a:ext cx="5636837" cy="1090606"/>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t>Apache Proxy Server</a:t>
              </a:r>
            </a:p>
          </p:txBody>
        </p:sp>
        <p:pic>
          <p:nvPicPr>
            <p:cNvPr id="36" name="Graphic 35" descr="Laptop">
              <a:extLst>
                <a:ext uri="{FF2B5EF4-FFF2-40B4-BE49-F238E27FC236}">
                  <a16:creationId xmlns:a16="http://schemas.microsoft.com/office/drawing/2014/main" id="{45EA54F4-0197-4E54-A145-423504F73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0373" y="1167557"/>
              <a:ext cx="644038" cy="644038"/>
            </a:xfrm>
            <a:prstGeom prst="rect">
              <a:avLst/>
            </a:prstGeom>
          </p:spPr>
        </p:pic>
        <p:pic>
          <p:nvPicPr>
            <p:cNvPr id="38" name="Graphic 37" descr="Smart Phone">
              <a:extLst>
                <a:ext uri="{FF2B5EF4-FFF2-40B4-BE49-F238E27FC236}">
                  <a16:creationId xmlns:a16="http://schemas.microsoft.com/office/drawing/2014/main" id="{FD8C465E-207E-4F04-808B-31E95848BD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4211" y="1163611"/>
              <a:ext cx="615797" cy="615797"/>
            </a:xfrm>
            <a:prstGeom prst="rect">
              <a:avLst/>
            </a:prstGeom>
          </p:spPr>
        </p:pic>
        <p:pic>
          <p:nvPicPr>
            <p:cNvPr id="40" name="Graphic 39" descr="Team">
              <a:extLst>
                <a:ext uri="{FF2B5EF4-FFF2-40B4-BE49-F238E27FC236}">
                  <a16:creationId xmlns:a16="http://schemas.microsoft.com/office/drawing/2014/main" id="{C7533A16-401E-4BAF-BDFA-AAB3A9C59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2292" y="1163612"/>
              <a:ext cx="615797" cy="615797"/>
            </a:xfrm>
            <a:prstGeom prst="rect">
              <a:avLst/>
            </a:prstGeom>
          </p:spPr>
        </p:pic>
        <p:cxnSp>
          <p:nvCxnSpPr>
            <p:cNvPr id="41" name="Straight Arrow Connector 40">
              <a:extLst>
                <a:ext uri="{FF2B5EF4-FFF2-40B4-BE49-F238E27FC236}">
                  <a16:creationId xmlns:a16="http://schemas.microsoft.com/office/drawing/2014/main" id="{9CC6F796-9A6F-4A38-B9C4-EA10B65DE987}"/>
                </a:ext>
              </a:extLst>
            </p:cNvPr>
            <p:cNvCxnSpPr>
              <a:cxnSpLocks/>
            </p:cNvCxnSpPr>
            <p:nvPr/>
          </p:nvCxnSpPr>
          <p:spPr>
            <a:xfrm>
              <a:off x="4421353" y="1779408"/>
              <a:ext cx="0" cy="47665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1B1E3C1-3E67-48F6-8773-932754F7B8D1}"/>
                </a:ext>
              </a:extLst>
            </p:cNvPr>
            <p:cNvSpPr txBox="1"/>
            <p:nvPr/>
          </p:nvSpPr>
          <p:spPr>
            <a:xfrm>
              <a:off x="4421353" y="1776219"/>
              <a:ext cx="2388007" cy="307777"/>
            </a:xfrm>
            <a:prstGeom prst="rect">
              <a:avLst/>
            </a:prstGeom>
            <a:noFill/>
          </p:spPr>
          <p:txBody>
            <a:bodyPr wrap="square" rtlCol="0">
              <a:spAutoFit/>
            </a:bodyPr>
            <a:lstStyle/>
            <a:p>
              <a:r>
                <a:rPr lang="en-IN" sz="1400" b="1" dirty="0">
                  <a:solidFill>
                    <a:srgbClr val="002060"/>
                  </a:solidFill>
                </a:rPr>
                <a:t>http/ https : Common Port</a:t>
              </a:r>
            </a:p>
          </p:txBody>
        </p:sp>
        <p:pic>
          <p:nvPicPr>
            <p:cNvPr id="45" name="Graphic 44" descr="Document">
              <a:extLst>
                <a:ext uri="{FF2B5EF4-FFF2-40B4-BE49-F238E27FC236}">
                  <a16:creationId xmlns:a16="http://schemas.microsoft.com/office/drawing/2014/main" id="{2A7EE0E0-EB8B-44B7-A3AB-104C7C4598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2464" y="2579294"/>
              <a:ext cx="614879" cy="614879"/>
            </a:xfrm>
            <a:prstGeom prst="rect">
              <a:avLst/>
            </a:prstGeom>
          </p:spPr>
        </p:pic>
        <p:sp>
          <p:nvSpPr>
            <p:cNvPr id="46" name="TextBox 45">
              <a:extLst>
                <a:ext uri="{FF2B5EF4-FFF2-40B4-BE49-F238E27FC236}">
                  <a16:creationId xmlns:a16="http://schemas.microsoft.com/office/drawing/2014/main" id="{25470A41-AE1C-4730-B1CC-9BE41B05D205}"/>
                </a:ext>
              </a:extLst>
            </p:cNvPr>
            <p:cNvSpPr txBox="1"/>
            <p:nvPr/>
          </p:nvSpPr>
          <p:spPr>
            <a:xfrm>
              <a:off x="3119145" y="3116608"/>
              <a:ext cx="3552525" cy="311673"/>
            </a:xfrm>
            <a:prstGeom prst="rect">
              <a:avLst/>
            </a:prstGeom>
            <a:noFill/>
          </p:spPr>
          <p:txBody>
            <a:bodyPr wrap="square" rtlCol="0">
              <a:spAutoFit/>
            </a:bodyPr>
            <a:lstStyle/>
            <a:p>
              <a:r>
                <a:rPr lang="en-IN" sz="1400" dirty="0">
                  <a:solidFill>
                    <a:schemeClr val="bg1"/>
                  </a:solidFill>
                </a:rPr>
                <a:t>Proxy Configuration file (Reverse Proxy)</a:t>
              </a:r>
            </a:p>
          </p:txBody>
        </p:sp>
        <p:sp>
          <p:nvSpPr>
            <p:cNvPr id="47" name="Oval 46">
              <a:extLst>
                <a:ext uri="{FF2B5EF4-FFF2-40B4-BE49-F238E27FC236}">
                  <a16:creationId xmlns:a16="http://schemas.microsoft.com/office/drawing/2014/main" id="{337C7CBE-630D-40F5-8166-D9AFF31D062F}"/>
                </a:ext>
              </a:extLst>
            </p:cNvPr>
            <p:cNvSpPr/>
            <p:nvPr/>
          </p:nvSpPr>
          <p:spPr>
            <a:xfrm>
              <a:off x="5637908" y="4020907"/>
              <a:ext cx="1942366"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Sales UI </a:t>
              </a:r>
            </a:p>
            <a:p>
              <a:pPr algn="ctr"/>
              <a:r>
                <a:rPr lang="en-IN" sz="1400" b="1" dirty="0"/>
                <a:t>MS</a:t>
              </a:r>
            </a:p>
            <a:p>
              <a:pPr algn="ctr"/>
              <a:r>
                <a:rPr lang="en-IN" sz="1400" dirty="0"/>
                <a:t>(Dockerized)</a:t>
              </a:r>
              <a:endParaRPr lang="en-IN" sz="1400" b="1" dirty="0"/>
            </a:p>
          </p:txBody>
        </p:sp>
        <p:sp>
          <p:nvSpPr>
            <p:cNvPr id="48" name="Oval 47">
              <a:extLst>
                <a:ext uri="{FF2B5EF4-FFF2-40B4-BE49-F238E27FC236}">
                  <a16:creationId xmlns:a16="http://schemas.microsoft.com/office/drawing/2014/main" id="{409278DC-0DF6-46E9-BD80-CF4A19E217C2}"/>
                </a:ext>
              </a:extLst>
            </p:cNvPr>
            <p:cNvSpPr/>
            <p:nvPr/>
          </p:nvSpPr>
          <p:spPr>
            <a:xfrm>
              <a:off x="2147962" y="4055371"/>
              <a:ext cx="1942366" cy="1090606"/>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b="1" dirty="0"/>
                <a:t>Operations UI </a:t>
              </a:r>
            </a:p>
            <a:p>
              <a:pPr algn="ctr"/>
              <a:r>
                <a:rPr lang="en-IN" sz="1400" b="1" dirty="0"/>
                <a:t>MS</a:t>
              </a:r>
            </a:p>
            <a:p>
              <a:pPr algn="ctr"/>
              <a:r>
                <a:rPr lang="en-IN" sz="1400" dirty="0"/>
                <a:t>(Dockerized)</a:t>
              </a:r>
            </a:p>
          </p:txBody>
        </p:sp>
        <p:cxnSp>
          <p:nvCxnSpPr>
            <p:cNvPr id="51" name="Straight Arrow Connector 50">
              <a:extLst>
                <a:ext uri="{FF2B5EF4-FFF2-40B4-BE49-F238E27FC236}">
                  <a16:creationId xmlns:a16="http://schemas.microsoft.com/office/drawing/2014/main" id="{BC19F860-59A6-4926-A1DD-1A3330910BE0}"/>
                </a:ext>
              </a:extLst>
            </p:cNvPr>
            <p:cNvCxnSpPr>
              <a:cxnSpLocks/>
              <a:endCxn id="47" idx="0"/>
            </p:cNvCxnSpPr>
            <p:nvPr/>
          </p:nvCxnSpPr>
          <p:spPr>
            <a:xfrm>
              <a:off x="4718089" y="3426317"/>
              <a:ext cx="1891002" cy="59459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13297624-CAA7-4A4E-8E64-C1E76F0A3FDC}"/>
                </a:ext>
              </a:extLst>
            </p:cNvPr>
            <p:cNvSpPr/>
            <p:nvPr/>
          </p:nvSpPr>
          <p:spPr>
            <a:xfrm>
              <a:off x="9485069" y="2884642"/>
              <a:ext cx="1364741" cy="180347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Keycloak Node Library</a:t>
              </a:r>
            </a:p>
            <a:p>
              <a:pPr algn="ctr"/>
              <a:r>
                <a:rPr lang="en-IN" sz="1400" dirty="0"/>
                <a:t>(Dockerized)</a:t>
              </a:r>
              <a:endParaRPr lang="en-US" sz="1400" b="1" dirty="0">
                <a:solidFill>
                  <a:schemeClr val="bg1"/>
                </a:solidFill>
              </a:endParaRPr>
            </a:p>
          </p:txBody>
        </p:sp>
        <p:cxnSp>
          <p:nvCxnSpPr>
            <p:cNvPr id="60" name="Connector: Elbow 59">
              <a:extLst>
                <a:ext uri="{FF2B5EF4-FFF2-40B4-BE49-F238E27FC236}">
                  <a16:creationId xmlns:a16="http://schemas.microsoft.com/office/drawing/2014/main" id="{B554B5AD-31C5-47F0-BDAA-E3B085AF66CC}"/>
                </a:ext>
              </a:extLst>
            </p:cNvPr>
            <p:cNvCxnSpPr>
              <a:cxnSpLocks/>
              <a:endCxn id="48" idx="0"/>
            </p:cNvCxnSpPr>
            <p:nvPr/>
          </p:nvCxnSpPr>
          <p:spPr>
            <a:xfrm rot="10800000" flipV="1">
              <a:off x="3119146" y="3611223"/>
              <a:ext cx="6389759" cy="44414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058F1F1-B255-4733-8690-2D5F559B81C4}"/>
                </a:ext>
              </a:extLst>
            </p:cNvPr>
            <p:cNvCxnSpPr>
              <a:cxnSpLocks/>
              <a:endCxn id="47" idx="0"/>
            </p:cNvCxnSpPr>
            <p:nvPr/>
          </p:nvCxnSpPr>
          <p:spPr>
            <a:xfrm rot="10800000" flipV="1">
              <a:off x="6609091" y="3786377"/>
              <a:ext cx="2875978" cy="23452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7837743-062C-450D-A38B-DB2811A3159B}"/>
                </a:ext>
              </a:extLst>
            </p:cNvPr>
            <p:cNvSpPr txBox="1"/>
            <p:nvPr/>
          </p:nvSpPr>
          <p:spPr>
            <a:xfrm>
              <a:off x="7666845" y="3340015"/>
              <a:ext cx="2388007" cy="523220"/>
            </a:xfrm>
            <a:prstGeom prst="rect">
              <a:avLst/>
            </a:prstGeom>
            <a:noFill/>
          </p:spPr>
          <p:txBody>
            <a:bodyPr wrap="square" rtlCol="0">
              <a:spAutoFit/>
            </a:bodyPr>
            <a:lstStyle/>
            <a:p>
              <a:r>
                <a:rPr lang="en-IN" sz="1400" b="1" dirty="0">
                  <a:solidFill>
                    <a:srgbClr val="002060"/>
                  </a:solidFill>
                </a:rPr>
                <a:t>Authentication using Username/Password</a:t>
              </a:r>
            </a:p>
          </p:txBody>
        </p:sp>
        <p:sp>
          <p:nvSpPr>
            <p:cNvPr id="66" name="Rectangle: Rounded Corners 65">
              <a:extLst>
                <a:ext uri="{FF2B5EF4-FFF2-40B4-BE49-F238E27FC236}">
                  <a16:creationId xmlns:a16="http://schemas.microsoft.com/office/drawing/2014/main" id="{4D9E43AE-B87F-4928-9233-6B804B3E2FC0}"/>
                </a:ext>
              </a:extLst>
            </p:cNvPr>
            <p:cNvSpPr/>
            <p:nvPr/>
          </p:nvSpPr>
          <p:spPr>
            <a:xfrm>
              <a:off x="1806465" y="5470010"/>
              <a:ext cx="6501065" cy="1175536"/>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Spring Cloud - Gateway</a:t>
              </a:r>
            </a:p>
          </p:txBody>
        </p:sp>
        <p:sp>
          <p:nvSpPr>
            <p:cNvPr id="67" name="Oval 66">
              <a:extLst>
                <a:ext uri="{FF2B5EF4-FFF2-40B4-BE49-F238E27FC236}">
                  <a16:creationId xmlns:a16="http://schemas.microsoft.com/office/drawing/2014/main" id="{0440071D-E6AC-4CD2-AEEB-B3D042F459BC}"/>
                </a:ext>
              </a:extLst>
            </p:cNvPr>
            <p:cNvSpPr/>
            <p:nvPr/>
          </p:nvSpPr>
          <p:spPr>
            <a:xfrm>
              <a:off x="1959130" y="5906732"/>
              <a:ext cx="1993267" cy="592832"/>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t>Eureka : Service Discovery</a:t>
              </a:r>
            </a:p>
          </p:txBody>
        </p:sp>
        <p:sp>
          <p:nvSpPr>
            <p:cNvPr id="68" name="Oval 67">
              <a:extLst>
                <a:ext uri="{FF2B5EF4-FFF2-40B4-BE49-F238E27FC236}">
                  <a16:creationId xmlns:a16="http://schemas.microsoft.com/office/drawing/2014/main" id="{947C75D4-3B3E-4440-B472-2C8C45C8B453}"/>
                </a:ext>
              </a:extLst>
            </p:cNvPr>
            <p:cNvSpPr/>
            <p:nvPr/>
          </p:nvSpPr>
          <p:spPr>
            <a:xfrm>
              <a:off x="4038815" y="5906732"/>
              <a:ext cx="1993267" cy="592832"/>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t>Zuul : Routing</a:t>
              </a:r>
            </a:p>
          </p:txBody>
        </p:sp>
        <p:sp>
          <p:nvSpPr>
            <p:cNvPr id="69" name="Oval 68">
              <a:extLst>
                <a:ext uri="{FF2B5EF4-FFF2-40B4-BE49-F238E27FC236}">
                  <a16:creationId xmlns:a16="http://schemas.microsoft.com/office/drawing/2014/main" id="{312CAA06-468A-4873-AEA8-6D9CCBBC31E4}"/>
                </a:ext>
              </a:extLst>
            </p:cNvPr>
            <p:cNvSpPr/>
            <p:nvPr/>
          </p:nvSpPr>
          <p:spPr>
            <a:xfrm>
              <a:off x="6098329" y="5913860"/>
              <a:ext cx="1993267" cy="592832"/>
            </a:xfrm>
            <a:prstGeom prst="ellipse">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t>Hysterix: Circuit Breaker</a:t>
              </a:r>
            </a:p>
          </p:txBody>
        </p:sp>
        <p:sp>
          <p:nvSpPr>
            <p:cNvPr id="70" name="Rectangle: Rounded Corners 69">
              <a:extLst>
                <a:ext uri="{FF2B5EF4-FFF2-40B4-BE49-F238E27FC236}">
                  <a16:creationId xmlns:a16="http://schemas.microsoft.com/office/drawing/2014/main" id="{3CF59AE9-80BA-43A6-8357-D0A6EBA68BBE}"/>
                </a:ext>
              </a:extLst>
            </p:cNvPr>
            <p:cNvSpPr/>
            <p:nvPr/>
          </p:nvSpPr>
          <p:spPr>
            <a:xfrm>
              <a:off x="9485069" y="5667105"/>
              <a:ext cx="1364742" cy="93787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Keycloak Spring Boot</a:t>
              </a:r>
            </a:p>
          </p:txBody>
        </p:sp>
        <p:cxnSp>
          <p:nvCxnSpPr>
            <p:cNvPr id="72" name="Connector: Elbow 71">
              <a:extLst>
                <a:ext uri="{FF2B5EF4-FFF2-40B4-BE49-F238E27FC236}">
                  <a16:creationId xmlns:a16="http://schemas.microsoft.com/office/drawing/2014/main" id="{E006C759-4B1B-4893-ABE9-DB52221D75F7}"/>
                </a:ext>
              </a:extLst>
            </p:cNvPr>
            <p:cNvCxnSpPr>
              <a:cxnSpLocks/>
            </p:cNvCxnSpPr>
            <p:nvPr/>
          </p:nvCxnSpPr>
          <p:spPr>
            <a:xfrm rot="10800000" flipH="1" flipV="1">
              <a:off x="1778237" y="3689736"/>
              <a:ext cx="28228" cy="2446306"/>
            </a:xfrm>
            <a:prstGeom prst="bentConnector3">
              <a:avLst>
                <a:gd name="adj1" fmla="val -80983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3DB2FDD-7165-46E1-8FCA-6C008855D5E7}"/>
                </a:ext>
              </a:extLst>
            </p:cNvPr>
            <p:cNvSpPr txBox="1"/>
            <p:nvPr/>
          </p:nvSpPr>
          <p:spPr>
            <a:xfrm>
              <a:off x="-165005" y="4582005"/>
              <a:ext cx="2388007" cy="307777"/>
            </a:xfrm>
            <a:prstGeom prst="rect">
              <a:avLst/>
            </a:prstGeom>
            <a:noFill/>
          </p:spPr>
          <p:txBody>
            <a:bodyPr wrap="square" rtlCol="0">
              <a:spAutoFit/>
            </a:bodyPr>
            <a:lstStyle/>
            <a:p>
              <a:r>
                <a:rPr lang="en-IN" sz="1400" b="1" dirty="0">
                  <a:solidFill>
                    <a:srgbClr val="002060"/>
                  </a:solidFill>
                </a:rPr>
                <a:t>Authentication Token</a:t>
              </a:r>
            </a:p>
          </p:txBody>
        </p:sp>
        <p:cxnSp>
          <p:nvCxnSpPr>
            <p:cNvPr id="78" name="Straight Arrow Connector 77">
              <a:extLst>
                <a:ext uri="{FF2B5EF4-FFF2-40B4-BE49-F238E27FC236}">
                  <a16:creationId xmlns:a16="http://schemas.microsoft.com/office/drawing/2014/main" id="{8D14B232-A63F-4FA3-BA9D-C391E37042BA}"/>
                </a:ext>
              </a:extLst>
            </p:cNvPr>
            <p:cNvCxnSpPr>
              <a:cxnSpLocks/>
              <a:endCxn id="48" idx="0"/>
            </p:cNvCxnSpPr>
            <p:nvPr/>
          </p:nvCxnSpPr>
          <p:spPr>
            <a:xfrm flipH="1">
              <a:off x="3119145" y="3435073"/>
              <a:ext cx="1403320" cy="620298"/>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21BDF63-0BBA-4829-ACE8-A8AC4FC497F2}"/>
                </a:ext>
              </a:extLst>
            </p:cNvPr>
            <p:cNvCxnSpPr>
              <a:cxnSpLocks/>
              <a:endCxn id="70" idx="1"/>
            </p:cNvCxnSpPr>
            <p:nvPr/>
          </p:nvCxnSpPr>
          <p:spPr>
            <a:xfrm>
              <a:off x="8307530" y="6136042"/>
              <a:ext cx="1177539"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D8654AF-FACF-4268-97B6-0CCBCAFC6982}"/>
                </a:ext>
              </a:extLst>
            </p:cNvPr>
            <p:cNvSpPr txBox="1"/>
            <p:nvPr/>
          </p:nvSpPr>
          <p:spPr>
            <a:xfrm>
              <a:off x="8393947" y="6164375"/>
              <a:ext cx="1091121" cy="311673"/>
            </a:xfrm>
            <a:prstGeom prst="rect">
              <a:avLst/>
            </a:prstGeom>
            <a:noFill/>
          </p:spPr>
          <p:txBody>
            <a:bodyPr wrap="square" rtlCol="0">
              <a:spAutoFit/>
            </a:bodyPr>
            <a:lstStyle/>
            <a:p>
              <a:r>
                <a:rPr lang="en-IN" sz="1400" b="1" dirty="0">
                  <a:solidFill>
                    <a:srgbClr val="002060"/>
                  </a:solidFill>
                </a:rPr>
                <a:t>Authorize</a:t>
              </a:r>
            </a:p>
          </p:txBody>
        </p:sp>
        <p:sp>
          <p:nvSpPr>
            <p:cNvPr id="29" name="Rectangle 28">
              <a:extLst>
                <a:ext uri="{FF2B5EF4-FFF2-40B4-BE49-F238E27FC236}">
                  <a16:creationId xmlns:a16="http://schemas.microsoft.com/office/drawing/2014/main" id="{BBCD6C06-B7BE-4201-B3F1-C2F20D3291C4}"/>
                </a:ext>
              </a:extLst>
            </p:cNvPr>
            <p:cNvSpPr/>
            <p:nvPr/>
          </p:nvSpPr>
          <p:spPr>
            <a:xfrm>
              <a:off x="4190795" y="4545116"/>
              <a:ext cx="1362939" cy="56639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Kafka</a:t>
              </a:r>
            </a:p>
            <a:p>
              <a:pPr algn="ctr"/>
              <a:r>
                <a:rPr lang="en-IN" sz="1400" dirty="0"/>
                <a:t>(Dockerized)</a:t>
              </a:r>
              <a:endParaRPr lang="en-US" sz="1400" dirty="0"/>
            </a:p>
          </p:txBody>
        </p:sp>
        <p:sp>
          <p:nvSpPr>
            <p:cNvPr id="34" name="TextBox 33">
              <a:extLst>
                <a:ext uri="{FF2B5EF4-FFF2-40B4-BE49-F238E27FC236}">
                  <a16:creationId xmlns:a16="http://schemas.microsoft.com/office/drawing/2014/main" id="{B5F968AB-2B84-4A33-B96B-E181633F12B2}"/>
                </a:ext>
              </a:extLst>
            </p:cNvPr>
            <p:cNvSpPr txBox="1"/>
            <p:nvPr/>
          </p:nvSpPr>
          <p:spPr>
            <a:xfrm>
              <a:off x="1778232" y="2102174"/>
              <a:ext cx="369730" cy="307777"/>
            </a:xfrm>
            <a:prstGeom prst="rect">
              <a:avLst/>
            </a:prstGeom>
            <a:noFill/>
          </p:spPr>
          <p:txBody>
            <a:bodyPr wrap="square" rtlCol="0">
              <a:spAutoFit/>
            </a:bodyPr>
            <a:lstStyle/>
            <a:p>
              <a:r>
                <a:rPr lang="en-IN" sz="1400" b="1" dirty="0"/>
                <a:t>UI</a:t>
              </a:r>
            </a:p>
          </p:txBody>
        </p:sp>
      </p:grpSp>
      <p:sp>
        <p:nvSpPr>
          <p:cNvPr id="4" name="Rectangle 3">
            <a:extLst>
              <a:ext uri="{FF2B5EF4-FFF2-40B4-BE49-F238E27FC236}">
                <a16:creationId xmlns:a16="http://schemas.microsoft.com/office/drawing/2014/main" id="{D03803DE-BA6F-412B-8378-1E0F71E6E7FC}"/>
              </a:ext>
            </a:extLst>
          </p:cNvPr>
          <p:cNvSpPr/>
          <p:nvPr/>
        </p:nvSpPr>
        <p:spPr>
          <a:xfrm>
            <a:off x="13775" y="1092950"/>
            <a:ext cx="1596206" cy="338554"/>
          </a:xfrm>
          <a:prstGeom prst="rect">
            <a:avLst/>
          </a:prstGeom>
          <a:solidFill>
            <a:schemeClr val="accent6"/>
          </a:solidFill>
        </p:spPr>
        <p:txBody>
          <a:bodyPr wrap="none">
            <a:spAutoFit/>
          </a:bodyPr>
          <a:lstStyle/>
          <a:p>
            <a:r>
              <a:rPr lang="en-IN" sz="1600" b="1" dirty="0">
                <a:solidFill>
                  <a:schemeClr val="bg1"/>
                </a:solidFill>
              </a:rPr>
              <a:t>UI Microservices</a:t>
            </a:r>
          </a:p>
        </p:txBody>
      </p:sp>
    </p:spTree>
    <p:extLst>
      <p:ext uri="{BB962C8B-B14F-4D97-AF65-F5344CB8AC3E}">
        <p14:creationId xmlns:p14="http://schemas.microsoft.com/office/powerpoint/2010/main" val="3609810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5" y="195728"/>
            <a:ext cx="11400249" cy="804803"/>
          </a:xfrm>
        </p:spPr>
        <p:txBody>
          <a:bodyPr>
            <a:normAutofit/>
          </a:bodyPr>
          <a:lstStyle/>
          <a:p>
            <a:pPr>
              <a:lnSpc>
                <a:spcPts val="2667"/>
              </a:lnSpc>
            </a:pPr>
            <a:r>
              <a:rPr lang="en-US" dirty="0"/>
              <a:t>Integrated Patient Access Solution (iPAS)</a:t>
            </a:r>
            <a:endParaRPr lang="en-US" sz="3600" dirty="0"/>
          </a:p>
        </p:txBody>
      </p:sp>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2" y="2671048"/>
            <a:ext cx="567937" cy="567937"/>
          </a:xfrm>
          <a:prstGeom prst="rect">
            <a:avLst/>
          </a:prstGeom>
          <a:noFill/>
        </p:spPr>
      </p:pic>
      <p:sp>
        <p:nvSpPr>
          <p:cNvPr id="8" name="Rectangle 7"/>
          <p:cNvSpPr/>
          <p:nvPr/>
        </p:nvSpPr>
        <p:spPr>
          <a:xfrm>
            <a:off x="6" y="1111545"/>
            <a:ext cx="5035551" cy="3539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3" name="Text Placeholder 2"/>
          <p:cNvSpPr>
            <a:spLocks noGrp="1"/>
          </p:cNvSpPr>
          <p:nvPr>
            <p:ph type="body" sz="quarter" idx="14"/>
          </p:nvPr>
        </p:nvSpPr>
        <p:spPr>
          <a:xfrm>
            <a:off x="311665" y="1873390"/>
            <a:ext cx="2729215" cy="347603"/>
          </a:xfrm>
        </p:spPr>
        <p:txBody>
          <a:bodyPr/>
          <a:lstStyle/>
          <a:p>
            <a:r>
              <a:rPr lang="en-US" sz="1733" b="1" dirty="0">
                <a:solidFill>
                  <a:schemeClr val="bg2"/>
                </a:solidFill>
              </a:rPr>
              <a:t>CLIENT OVERVIEW</a:t>
            </a:r>
          </a:p>
        </p:txBody>
      </p:sp>
      <p:sp>
        <p:nvSpPr>
          <p:cNvPr id="9" name="Rectangle 8"/>
          <p:cNvSpPr/>
          <p:nvPr/>
        </p:nvSpPr>
        <p:spPr>
          <a:xfrm>
            <a:off x="0" y="4570098"/>
            <a:ext cx="5035551" cy="2298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28441" y="4630595"/>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2" name="Text Placeholder 2"/>
          <p:cNvSpPr txBox="1">
            <a:spLocks/>
          </p:cNvSpPr>
          <p:nvPr/>
        </p:nvSpPr>
        <p:spPr>
          <a:xfrm>
            <a:off x="5206017" y="1078428"/>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5" name="Freeform 14"/>
          <p:cNvSpPr/>
          <p:nvPr/>
        </p:nvSpPr>
        <p:spPr>
          <a:xfrm flipH="1">
            <a:off x="3" y="1970998"/>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233005" y="2161507"/>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5" name="Rectangle 4"/>
          <p:cNvSpPr/>
          <p:nvPr/>
        </p:nvSpPr>
        <p:spPr>
          <a:xfrm>
            <a:off x="-87702" y="1216455"/>
            <a:ext cx="4088905" cy="615874"/>
          </a:xfrm>
          <a:prstGeom prst="rect">
            <a:avLst/>
          </a:prstGeom>
        </p:spPr>
        <p:txBody>
          <a:bodyPr wrap="square" anchor="ctr">
            <a:spAutoFit/>
          </a:bodyPr>
          <a:lstStyle/>
          <a:p>
            <a:pPr lvl="0" algn="r" defTabSz="914377">
              <a:lnSpc>
                <a:spcPct val="80000"/>
              </a:lnSpc>
              <a:defRPr/>
            </a:pPr>
            <a:r>
              <a:rPr lang="en-US" sz="2100" b="1" dirty="0">
                <a:solidFill>
                  <a:srgbClr val="44464B"/>
                </a:solidFill>
                <a:latin typeface="Fira Sans" pitchFamily="34" charset="0"/>
                <a:cs typeface="Arial" pitchFamily="34" charset="0"/>
              </a:rPr>
              <a:t>Patient Access technology solutions </a:t>
            </a:r>
          </a:p>
        </p:txBody>
      </p:sp>
      <p:sp>
        <p:nvSpPr>
          <p:cNvPr id="18" name="Text Placeholder 2">
            <a:extLst>
              <a:ext uri="{FF2B5EF4-FFF2-40B4-BE49-F238E27FC236}">
                <a16:creationId xmlns:a16="http://schemas.microsoft.com/office/drawing/2014/main" id="{9BD92225-283F-464B-81FA-D1BEC3EBC2AF}"/>
              </a:ext>
            </a:extLst>
          </p:cNvPr>
          <p:cNvSpPr txBox="1">
            <a:spLocks/>
          </p:cNvSpPr>
          <p:nvPr/>
        </p:nvSpPr>
        <p:spPr>
          <a:xfrm>
            <a:off x="5257711" y="4874259"/>
            <a:ext cx="4369561" cy="366136"/>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8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pic>
        <p:nvPicPr>
          <p:cNvPr id="1028" name="Picture 4" descr="Image result for Brain PNG Icon">
            <a:extLst>
              <a:ext uri="{FF2B5EF4-FFF2-40B4-BE49-F238E27FC236}">
                <a16:creationId xmlns:a16="http://schemas.microsoft.com/office/drawing/2014/main" id="{F6488E77-D569-4457-80D1-D7AE2B6B836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96" y="125272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5E9EA3E3-CE68-41C1-9191-1297CFEED677}"/>
              </a:ext>
            </a:extLst>
          </p:cNvPr>
          <p:cNvSpPr>
            <a:spLocks noGrp="1"/>
          </p:cNvSpPr>
          <p:nvPr>
            <p:ph idx="15"/>
          </p:nvPr>
        </p:nvSpPr>
        <p:spPr>
          <a:xfrm>
            <a:off x="40575" y="2231873"/>
            <a:ext cx="4994976" cy="1918474"/>
          </a:xfrm>
        </p:spPr>
        <p:txBody>
          <a:bodyPr wrap="square">
            <a:spAutoFit/>
          </a:bodyPr>
          <a:lstStyle/>
          <a:p>
            <a:pPr defTabSz="1219110">
              <a:defRPr/>
            </a:pPr>
            <a:r>
              <a:rPr lang="en-IN" sz="1400" dirty="0"/>
              <a:t>Our client’s provides </a:t>
            </a:r>
            <a:r>
              <a:rPr lang="en-US" sz="1400" dirty="0"/>
              <a:t>Patient Access Solution </a:t>
            </a:r>
            <a:r>
              <a:rPr lang="en-US" sz="1400" dirty="0" err="1"/>
              <a:t>iPAS</a:t>
            </a:r>
            <a:r>
              <a:rPr lang="en-US" sz="1400" dirty="0"/>
              <a:t> (Integrated Patient Access Solution) several hospitals across states in USA to help hospitals and physicians improve patient experience, </a:t>
            </a:r>
          </a:p>
          <a:p>
            <a:pPr defTabSz="1219110">
              <a:defRPr/>
            </a:pPr>
            <a:endParaRPr lang="en-US" sz="1400" dirty="0"/>
          </a:p>
          <a:p>
            <a:pPr defTabSz="1219110">
              <a:defRPr/>
            </a:pPr>
            <a:r>
              <a:rPr lang="en-US" sz="1400" dirty="0"/>
              <a:t>The solution is designed to financially clear patients at the first point of contact by increasing the quality of registrations, maximizing point of service payments, and using cloud-based technology</a:t>
            </a:r>
          </a:p>
        </p:txBody>
      </p:sp>
      <p:sp>
        <p:nvSpPr>
          <p:cNvPr id="19" name="Rectangle 18">
            <a:extLst>
              <a:ext uri="{FF2B5EF4-FFF2-40B4-BE49-F238E27FC236}">
                <a16:creationId xmlns:a16="http://schemas.microsoft.com/office/drawing/2014/main" id="{53C8F4D4-8352-4067-A795-6C0E8904C9F8}"/>
              </a:ext>
            </a:extLst>
          </p:cNvPr>
          <p:cNvSpPr/>
          <p:nvPr/>
        </p:nvSpPr>
        <p:spPr>
          <a:xfrm>
            <a:off x="5206017" y="2599247"/>
            <a:ext cx="6395433" cy="2108269"/>
          </a:xfrm>
          <a:prstGeom prst="rect">
            <a:avLst/>
          </a:prstGeom>
        </p:spPr>
        <p:txBody>
          <a:bodyPr wrap="square">
            <a:spAutoFit/>
          </a:bodyPr>
          <a:lstStyle/>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team is currently working on Digital form Module thereby enabling the client to view all digital documents and forms for a patient visit with an ability to edit, print, download and request for signature.</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is contributing towards front end UI development using Angular as well as developing Digital Document Services, integration of BRMS – </a:t>
            </a:r>
            <a:r>
              <a:rPr lang="en-US" sz="1400" dirty="0" err="1">
                <a:solidFill>
                  <a:srgbClr val="44464B"/>
                </a:solidFill>
                <a:latin typeface="Calibri"/>
              </a:rPr>
              <a:t>inRule</a:t>
            </a:r>
            <a:r>
              <a:rPr lang="en-US" sz="1400" dirty="0">
                <a:solidFill>
                  <a:srgbClr val="44464B"/>
                </a:solidFill>
                <a:latin typeface="Calibri"/>
              </a:rPr>
              <a:t> separating business rules from business logic in application code</a:t>
            </a:r>
          </a:p>
          <a:p>
            <a:pPr marL="233357" lvl="1" indent="-233357" defTabSz="914378">
              <a:spcAft>
                <a:spcPts val="300"/>
              </a:spcAft>
              <a:buClr>
                <a:srgbClr val="049159"/>
              </a:buClr>
              <a:buSzPct val="80000"/>
              <a:buFont typeface="Wingdings 3" panose="05040102010807070707" pitchFamily="18" charset="2"/>
              <a:buChar char=""/>
              <a:defRPr/>
            </a:pPr>
            <a:r>
              <a:rPr lang="en-US" sz="1400" dirty="0">
                <a:solidFill>
                  <a:srgbClr val="44464B"/>
                </a:solidFill>
                <a:latin typeface="Calibri"/>
              </a:rPr>
              <a:t>ideyaLabs team is also building payment facilitator module which allows patients to book appointment and facilitates secured payment processing . It also takes care of discount processing which is provided by various healthcare providers In</a:t>
            </a:r>
          </a:p>
        </p:txBody>
      </p:sp>
      <p:sp>
        <p:nvSpPr>
          <p:cNvPr id="20" name="Content Placeholder 3">
            <a:extLst>
              <a:ext uri="{FF2B5EF4-FFF2-40B4-BE49-F238E27FC236}">
                <a16:creationId xmlns:a16="http://schemas.microsoft.com/office/drawing/2014/main" id="{F5554C96-3F24-414C-B067-B66FEFA7159F}"/>
              </a:ext>
            </a:extLst>
          </p:cNvPr>
          <p:cNvSpPr txBox="1">
            <a:spLocks/>
          </p:cNvSpPr>
          <p:nvPr/>
        </p:nvSpPr>
        <p:spPr>
          <a:xfrm>
            <a:off x="5233005" y="5337616"/>
            <a:ext cx="5754083" cy="52322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3357" lvl="1" indent="-233357">
              <a:spcAft>
                <a:spcPts val="300"/>
              </a:spcAft>
              <a:buClr>
                <a:srgbClr val="049159"/>
              </a:buClr>
              <a:buSzPct val="80000"/>
              <a:buFont typeface="Wingdings 3" panose="05040102010807070707" pitchFamily="18" charset="2"/>
              <a:buChar char=""/>
              <a:defRPr/>
            </a:pPr>
            <a:r>
              <a:rPr lang="en-US" sz="1400" dirty="0">
                <a:solidFill>
                  <a:srgbClr val="44464B"/>
                </a:solidFill>
              </a:rPr>
              <a:t>Angular 9, .NET Core, SQL, Cosmos, </a:t>
            </a:r>
            <a:r>
              <a:rPr lang="en-US" sz="1400" dirty="0" err="1">
                <a:solidFill>
                  <a:srgbClr val="44464B"/>
                </a:solidFill>
              </a:rPr>
              <a:t>Reddis</a:t>
            </a:r>
            <a:r>
              <a:rPr lang="en-US" sz="1400" dirty="0">
                <a:solidFill>
                  <a:srgbClr val="44464B"/>
                </a:solidFill>
              </a:rPr>
              <a:t>, Elastic Search, </a:t>
            </a:r>
            <a:r>
              <a:rPr lang="en-US" sz="1400" dirty="0" err="1">
                <a:solidFill>
                  <a:srgbClr val="44464B"/>
                </a:solidFill>
              </a:rPr>
              <a:t>MicroService</a:t>
            </a:r>
            <a:r>
              <a:rPr lang="en-US" sz="1400" dirty="0">
                <a:solidFill>
                  <a:srgbClr val="44464B"/>
                </a:solidFill>
              </a:rPr>
              <a:t>,  Event Bus ( Microsoft Azure Bus), </a:t>
            </a:r>
            <a:r>
              <a:rPr lang="en-US" sz="1400" dirty="0" err="1">
                <a:solidFill>
                  <a:srgbClr val="44464B"/>
                </a:solidFill>
              </a:rPr>
              <a:t>inRule</a:t>
            </a:r>
            <a:r>
              <a:rPr lang="en-US" sz="1400" dirty="0">
                <a:solidFill>
                  <a:srgbClr val="44464B"/>
                </a:solidFill>
              </a:rPr>
              <a:t> (BRMS)</a:t>
            </a:r>
          </a:p>
        </p:txBody>
      </p:sp>
      <p:sp>
        <p:nvSpPr>
          <p:cNvPr id="21" name="Content Placeholder 3">
            <a:extLst>
              <a:ext uri="{FF2B5EF4-FFF2-40B4-BE49-F238E27FC236}">
                <a16:creationId xmlns:a16="http://schemas.microsoft.com/office/drawing/2014/main" id="{B94A8914-410E-4C32-B3A1-FDE4B733EADF}"/>
              </a:ext>
            </a:extLst>
          </p:cNvPr>
          <p:cNvSpPr txBox="1">
            <a:spLocks/>
          </p:cNvSpPr>
          <p:nvPr/>
        </p:nvSpPr>
        <p:spPr>
          <a:xfrm>
            <a:off x="311665" y="5065503"/>
            <a:ext cx="4493385" cy="1281826"/>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Increased collaboration between patient, provider and  payer </a:t>
            </a:r>
          </a:p>
          <a:p>
            <a:pPr marL="228584" marR="0" lvl="0" indent="-228584" algn="l" defTabSz="1219110" rtl="0" eaLnBrk="1" fontAlgn="auto" latinLnBrk="0" hangingPunct="1">
              <a:lnSpc>
                <a:spcPct val="100000"/>
              </a:lnSpc>
              <a:spcBef>
                <a:spcPts val="0"/>
              </a:spcBef>
              <a:spcAft>
                <a:spcPts val="400"/>
              </a:spcAft>
              <a:buClr>
                <a:srgbClr val="049159">
                  <a:lumMod val="20000"/>
                  <a:lumOff val="80000"/>
                </a:srgbClr>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Maximize </a:t>
            </a:r>
            <a:r>
              <a:rPr lang="en-US" sz="1400" dirty="0">
                <a:solidFill>
                  <a:srgbClr val="FFFFFF"/>
                </a:solidFill>
                <a:latin typeface="Calibri"/>
              </a:rPr>
              <a:t> revenue and eliminate inefficiencies throughout the revenue cycles </a:t>
            </a: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a:p>
            <a:pPr marL="228584" marR="0" lvl="0" indent="-228584" algn="l" defTabSz="914378" rtl="0" eaLnBrk="1" fontAlgn="auto" latinLnBrk="0" hangingPunct="1">
              <a:lnSpc>
                <a:spcPct val="110000"/>
              </a:lnSpc>
              <a:spcBef>
                <a:spcPts val="0"/>
              </a:spcBef>
              <a:spcAft>
                <a:spcPts val="300"/>
              </a:spcAft>
              <a:buClr>
                <a:srgbClr val="049159">
                  <a:lumMod val="20000"/>
                  <a:lumOff val="80000"/>
                </a:srgbClr>
              </a:buClr>
              <a:buSzPct val="80000"/>
              <a:buFont typeface="Wingdings 3" panose="05040102010807070707" pitchFamily="18" charset="2"/>
              <a:buChar char=""/>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ADBD882-0792-4DB3-A999-114A522C4745}"/>
              </a:ext>
            </a:extLst>
          </p:cNvPr>
          <p:cNvSpPr txBox="1"/>
          <p:nvPr/>
        </p:nvSpPr>
        <p:spPr>
          <a:xfrm>
            <a:off x="5233005" y="1379961"/>
            <a:ext cx="6142382" cy="738664"/>
          </a:xfrm>
          <a:prstGeom prst="rect">
            <a:avLst/>
          </a:prstGeom>
          <a:noFill/>
        </p:spPr>
        <p:txBody>
          <a:bodyPr wrap="square">
            <a:spAutoFit/>
          </a:bodyPr>
          <a:lstStyle/>
          <a:p>
            <a:pPr>
              <a:defRPr/>
            </a:pPr>
            <a:r>
              <a:rPr lang="en-US" sz="1400" dirty="0">
                <a:solidFill>
                  <a:srgbClr val="44464B"/>
                </a:solidFill>
                <a:latin typeface="Calibri"/>
              </a:rPr>
              <a:t>The current project scope deals with the Patient Portal. Patients can use VIM (Virtual Intake Management), which is a client facing application to validate themselves, confirm appointment, complete form</a:t>
            </a:r>
          </a:p>
        </p:txBody>
      </p:sp>
    </p:spTree>
    <p:extLst>
      <p:ext uri="{BB962C8B-B14F-4D97-AF65-F5344CB8AC3E}">
        <p14:creationId xmlns:p14="http://schemas.microsoft.com/office/powerpoint/2010/main" val="321840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4C74B626-DC41-4DC1-8878-ADC28C3AA1BA}"/>
              </a:ext>
            </a:extLst>
          </p:cNvPr>
          <p:cNvSpPr>
            <a:spLocks noGrp="1"/>
          </p:cNvSpPr>
          <p:nvPr>
            <p:ph type="title"/>
          </p:nvPr>
        </p:nvSpPr>
        <p:spPr>
          <a:xfrm>
            <a:off x="111494" y="54087"/>
            <a:ext cx="8377598" cy="879952"/>
          </a:xfrm>
        </p:spPr>
        <p:txBody>
          <a:bodyPr anchor="ctr">
            <a:noAutofit/>
          </a:bodyPr>
          <a:lstStyle/>
          <a:p>
            <a:r>
              <a:rPr lang="en-US" sz="3600" dirty="0"/>
              <a:t>Integrated Patient Access (iPAS) Solution</a:t>
            </a:r>
            <a:endParaRPr lang="en-US" sz="2800" dirty="0"/>
          </a:p>
        </p:txBody>
      </p:sp>
      <p:sp>
        <p:nvSpPr>
          <p:cNvPr id="42" name="Rectangle 41">
            <a:extLst>
              <a:ext uri="{FF2B5EF4-FFF2-40B4-BE49-F238E27FC236}">
                <a16:creationId xmlns:a16="http://schemas.microsoft.com/office/drawing/2014/main" id="{BC00E402-9370-4C29-B17A-65723BDF3B22}"/>
              </a:ext>
            </a:extLst>
          </p:cNvPr>
          <p:cNvSpPr/>
          <p:nvPr/>
        </p:nvSpPr>
        <p:spPr>
          <a:xfrm>
            <a:off x="0" y="1097326"/>
            <a:ext cx="1239763" cy="338554"/>
          </a:xfrm>
          <a:prstGeom prst="rect">
            <a:avLst/>
          </a:prstGeom>
          <a:solidFill>
            <a:srgbClr val="1281A3"/>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Architecture</a:t>
            </a:r>
            <a:endParaRPr kumimoji="0" lang="en-IN" sz="1600" b="1" i="0" u="none" strike="noStrike" kern="1200" cap="none" spc="0" normalizeH="0" baseline="0" noProof="0" dirty="0">
              <a:ln>
                <a:noFill/>
              </a:ln>
              <a:solidFill>
                <a:srgbClr val="FFFFFF"/>
              </a:solidFill>
              <a:effectLst/>
              <a:uLnTx/>
              <a:uFillTx/>
              <a:latin typeface="Calibri"/>
              <a:ea typeface="+mn-ea"/>
              <a:cs typeface="+mn-cs"/>
            </a:endParaRPr>
          </a:p>
        </p:txBody>
      </p:sp>
      <p:pic>
        <p:nvPicPr>
          <p:cNvPr id="44" name="Picture 43">
            <a:extLst>
              <a:ext uri="{FF2B5EF4-FFF2-40B4-BE49-F238E27FC236}">
                <a16:creationId xmlns:a16="http://schemas.microsoft.com/office/drawing/2014/main" id="{6E0D7BDF-9733-464C-89B3-DB92E90697A6}"/>
              </a:ext>
            </a:extLst>
          </p:cNvPr>
          <p:cNvPicPr/>
          <p:nvPr/>
        </p:nvPicPr>
        <p:blipFill rotWithShape="1">
          <a:blip r:embed="rId2"/>
          <a:srcRect t="1867" b="3200"/>
          <a:stretch/>
        </p:blipFill>
        <p:spPr bwMode="auto">
          <a:xfrm>
            <a:off x="313510" y="1441870"/>
            <a:ext cx="11425410" cy="50945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3686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ReactJS</a:t>
              </a:r>
            </a:p>
          </p:txBody>
        </p:sp>
      </p:grpSp>
    </p:spTree>
    <p:extLst>
      <p:ext uri="{BB962C8B-B14F-4D97-AF65-F5344CB8AC3E}">
        <p14:creationId xmlns:p14="http://schemas.microsoft.com/office/powerpoint/2010/main" val="2035004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Front End - Practice </a:t>
              </a:r>
            </a:p>
          </p:txBody>
        </p:sp>
      </p:grpSp>
    </p:spTree>
    <p:extLst>
      <p:ext uri="{BB962C8B-B14F-4D97-AF65-F5344CB8AC3E}">
        <p14:creationId xmlns:p14="http://schemas.microsoft.com/office/powerpoint/2010/main" val="7035593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30" name="Title 13">
            <a:extLst>
              <a:ext uri="{FF2B5EF4-FFF2-40B4-BE49-F238E27FC236}">
                <a16:creationId xmlns:a16="http://schemas.microsoft.com/office/drawing/2014/main" id="{8D2B1510-3979-48D1-8697-43630CD0BD85}"/>
              </a:ext>
            </a:extLst>
          </p:cNvPr>
          <p:cNvSpPr>
            <a:spLocks noGrp="1" noChangeArrowheads="1"/>
          </p:cNvSpPr>
          <p:nvPr>
            <p:ph type="title"/>
          </p:nvPr>
        </p:nvSpPr>
        <p:spPr>
          <a:xfrm>
            <a:off x="40218" y="151999"/>
            <a:ext cx="6724957" cy="880533"/>
          </a:xfrm>
        </p:spPr>
        <p:txBody>
          <a:bodyPr>
            <a:normAutofit/>
          </a:bodyPr>
          <a:lstStyle/>
          <a:p>
            <a:r>
              <a:rPr lang="en-US" sz="4000" dirty="0">
                <a:latin typeface="Century Gothic" panose="020B0502020202020204" pitchFamily="34" charset="0"/>
              </a:rPr>
              <a:t>ideyaLabs Certifications</a:t>
            </a:r>
            <a:endParaRPr lang="en-US" sz="4000" dirty="0"/>
          </a:p>
        </p:txBody>
      </p:sp>
      <p:pic>
        <p:nvPicPr>
          <p:cNvPr id="32" name="Picture 31">
            <a:extLst>
              <a:ext uri="{FF2B5EF4-FFF2-40B4-BE49-F238E27FC236}">
                <a16:creationId xmlns:a16="http://schemas.microsoft.com/office/drawing/2014/main" id="{E16C94BD-D5E6-BD4A-B2D3-F2D38E5D0388}"/>
              </a:ext>
            </a:extLst>
          </p:cNvPr>
          <p:cNvPicPr>
            <a:picLocks noChangeAspect="1"/>
          </p:cNvPicPr>
          <p:nvPr/>
        </p:nvPicPr>
        <p:blipFill>
          <a:blip r:embed="rId3"/>
          <a:stretch>
            <a:fillRect/>
          </a:stretch>
        </p:blipFill>
        <p:spPr>
          <a:xfrm>
            <a:off x="7545951" y="1781173"/>
            <a:ext cx="2326698" cy="3086100"/>
          </a:xfrm>
          <a:prstGeom prst="rect">
            <a:avLst/>
          </a:prstGeom>
        </p:spPr>
      </p:pic>
      <p:sp>
        <p:nvSpPr>
          <p:cNvPr id="2" name="TextBox 1">
            <a:extLst>
              <a:ext uri="{FF2B5EF4-FFF2-40B4-BE49-F238E27FC236}">
                <a16:creationId xmlns:a16="http://schemas.microsoft.com/office/drawing/2014/main" id="{5D108112-8D80-E847-AD14-039523290335}"/>
              </a:ext>
            </a:extLst>
          </p:cNvPr>
          <p:cNvSpPr txBox="1"/>
          <p:nvPr/>
        </p:nvSpPr>
        <p:spPr>
          <a:xfrm>
            <a:off x="7560240" y="1402319"/>
            <a:ext cx="2326698" cy="369332"/>
          </a:xfrm>
          <a:prstGeom prst="rect">
            <a:avLst/>
          </a:prstGeom>
          <a:solidFill>
            <a:schemeClr val="accent3">
              <a:lumMod val="40000"/>
              <a:lumOff val="60000"/>
            </a:schemeClr>
          </a:solidFill>
        </p:spPr>
        <p:txBody>
          <a:bodyPr wrap="square" rtlCol="0">
            <a:spAutoFit/>
          </a:bodyPr>
          <a:lstStyle/>
          <a:p>
            <a:r>
              <a:rPr lang="en-US" b="1" dirty="0"/>
              <a:t>ISO 13485:2016</a:t>
            </a:r>
          </a:p>
        </p:txBody>
      </p:sp>
      <p:pic>
        <p:nvPicPr>
          <p:cNvPr id="4" name="Picture 3">
            <a:extLst>
              <a:ext uri="{FF2B5EF4-FFF2-40B4-BE49-F238E27FC236}">
                <a16:creationId xmlns:a16="http://schemas.microsoft.com/office/drawing/2014/main" id="{9C406C0F-4C6E-1047-AEE0-571B86D69E9E}"/>
              </a:ext>
            </a:extLst>
          </p:cNvPr>
          <p:cNvPicPr>
            <a:picLocks noChangeAspect="1"/>
          </p:cNvPicPr>
          <p:nvPr/>
        </p:nvPicPr>
        <p:blipFill>
          <a:blip r:embed="rId4"/>
          <a:stretch>
            <a:fillRect/>
          </a:stretch>
        </p:blipFill>
        <p:spPr>
          <a:xfrm>
            <a:off x="2556977" y="1743075"/>
            <a:ext cx="2326698" cy="3100388"/>
          </a:xfrm>
          <a:prstGeom prst="rect">
            <a:avLst/>
          </a:prstGeom>
        </p:spPr>
      </p:pic>
      <p:sp>
        <p:nvSpPr>
          <p:cNvPr id="36" name="TextBox 35">
            <a:extLst>
              <a:ext uri="{FF2B5EF4-FFF2-40B4-BE49-F238E27FC236}">
                <a16:creationId xmlns:a16="http://schemas.microsoft.com/office/drawing/2014/main" id="{B550DB84-857C-D645-A22B-57909255D497}"/>
              </a:ext>
            </a:extLst>
          </p:cNvPr>
          <p:cNvSpPr txBox="1"/>
          <p:nvPr/>
        </p:nvSpPr>
        <p:spPr>
          <a:xfrm>
            <a:off x="2556976" y="1388030"/>
            <a:ext cx="2326698" cy="369332"/>
          </a:xfrm>
          <a:prstGeom prst="rect">
            <a:avLst/>
          </a:prstGeom>
          <a:solidFill>
            <a:schemeClr val="accent3">
              <a:lumMod val="40000"/>
              <a:lumOff val="60000"/>
            </a:schemeClr>
          </a:solidFill>
        </p:spPr>
        <p:txBody>
          <a:bodyPr wrap="square" rtlCol="0">
            <a:spAutoFit/>
          </a:bodyPr>
          <a:lstStyle/>
          <a:p>
            <a:r>
              <a:rPr lang="en-US" b="1" dirty="0"/>
              <a:t>ISO 9001:2015 </a:t>
            </a:r>
          </a:p>
        </p:txBody>
      </p:sp>
      <p:sp>
        <p:nvSpPr>
          <p:cNvPr id="37" name="TextBox 36">
            <a:extLst>
              <a:ext uri="{FF2B5EF4-FFF2-40B4-BE49-F238E27FC236}">
                <a16:creationId xmlns:a16="http://schemas.microsoft.com/office/drawing/2014/main" id="{A1C5AF02-1B30-0043-9F06-9A803EFB5FA8}"/>
              </a:ext>
            </a:extLst>
          </p:cNvPr>
          <p:cNvSpPr txBox="1"/>
          <p:nvPr/>
        </p:nvSpPr>
        <p:spPr>
          <a:xfrm>
            <a:off x="2556976" y="4858820"/>
            <a:ext cx="2310734" cy="646331"/>
          </a:xfrm>
          <a:prstGeom prst="rect">
            <a:avLst/>
          </a:prstGeom>
          <a:solidFill>
            <a:schemeClr val="accent3">
              <a:lumMod val="40000"/>
              <a:lumOff val="60000"/>
            </a:schemeClr>
          </a:solidFill>
        </p:spPr>
        <p:txBody>
          <a:bodyPr wrap="square" rtlCol="0">
            <a:spAutoFit/>
          </a:bodyPr>
          <a:lstStyle/>
          <a:p>
            <a:r>
              <a:rPr lang="en-US" b="1" dirty="0"/>
              <a:t>Quality Management System: SaaS</a:t>
            </a:r>
          </a:p>
        </p:txBody>
      </p:sp>
      <p:sp>
        <p:nvSpPr>
          <p:cNvPr id="38" name="TextBox 37">
            <a:extLst>
              <a:ext uri="{FF2B5EF4-FFF2-40B4-BE49-F238E27FC236}">
                <a16:creationId xmlns:a16="http://schemas.microsoft.com/office/drawing/2014/main" id="{42DE0CF1-D9EF-6948-8545-2B1840227387}"/>
              </a:ext>
            </a:extLst>
          </p:cNvPr>
          <p:cNvSpPr txBox="1"/>
          <p:nvPr/>
        </p:nvSpPr>
        <p:spPr>
          <a:xfrm>
            <a:off x="7560240" y="4882631"/>
            <a:ext cx="2312410" cy="369332"/>
          </a:xfrm>
          <a:prstGeom prst="rect">
            <a:avLst/>
          </a:prstGeom>
          <a:solidFill>
            <a:schemeClr val="accent3">
              <a:lumMod val="40000"/>
              <a:lumOff val="60000"/>
            </a:schemeClr>
          </a:solidFill>
        </p:spPr>
        <p:txBody>
          <a:bodyPr wrap="square" rtlCol="0">
            <a:spAutoFit/>
          </a:bodyPr>
          <a:lstStyle/>
          <a:p>
            <a:r>
              <a:rPr lang="en-US" b="1" dirty="0"/>
              <a:t>Medical Devices QMS</a:t>
            </a:r>
          </a:p>
        </p:txBody>
      </p:sp>
      <p:pic>
        <p:nvPicPr>
          <p:cNvPr id="6" name="Picture 5">
            <a:extLst>
              <a:ext uri="{FF2B5EF4-FFF2-40B4-BE49-F238E27FC236}">
                <a16:creationId xmlns:a16="http://schemas.microsoft.com/office/drawing/2014/main" id="{A8A3ED96-6FC6-A843-8133-3C950F74E69C}"/>
              </a:ext>
            </a:extLst>
          </p:cNvPr>
          <p:cNvPicPr>
            <a:picLocks noChangeAspect="1"/>
          </p:cNvPicPr>
          <p:nvPr/>
        </p:nvPicPr>
        <p:blipFill>
          <a:blip r:embed="rId5"/>
          <a:stretch>
            <a:fillRect/>
          </a:stretch>
        </p:blipFill>
        <p:spPr>
          <a:xfrm>
            <a:off x="5059446" y="1757362"/>
            <a:ext cx="2326697" cy="3100389"/>
          </a:xfrm>
          <a:prstGeom prst="rect">
            <a:avLst/>
          </a:prstGeom>
        </p:spPr>
      </p:pic>
      <p:sp>
        <p:nvSpPr>
          <p:cNvPr id="39" name="TextBox 38">
            <a:extLst>
              <a:ext uri="{FF2B5EF4-FFF2-40B4-BE49-F238E27FC236}">
                <a16:creationId xmlns:a16="http://schemas.microsoft.com/office/drawing/2014/main" id="{C404EBA2-25D1-D24B-8AB9-F5C968B6E4B2}"/>
              </a:ext>
            </a:extLst>
          </p:cNvPr>
          <p:cNvSpPr txBox="1"/>
          <p:nvPr/>
        </p:nvSpPr>
        <p:spPr>
          <a:xfrm>
            <a:off x="5059445" y="1411841"/>
            <a:ext cx="2326698" cy="369332"/>
          </a:xfrm>
          <a:prstGeom prst="rect">
            <a:avLst/>
          </a:prstGeom>
          <a:solidFill>
            <a:schemeClr val="accent3">
              <a:lumMod val="40000"/>
              <a:lumOff val="60000"/>
            </a:schemeClr>
          </a:solidFill>
        </p:spPr>
        <p:txBody>
          <a:bodyPr wrap="square" rtlCol="0">
            <a:spAutoFit/>
          </a:bodyPr>
          <a:lstStyle/>
          <a:p>
            <a:r>
              <a:rPr lang="en-US" b="1" dirty="0"/>
              <a:t>ISO 20001-1:2018</a:t>
            </a:r>
          </a:p>
        </p:txBody>
      </p:sp>
      <p:sp>
        <p:nvSpPr>
          <p:cNvPr id="40" name="TextBox 39">
            <a:extLst>
              <a:ext uri="{FF2B5EF4-FFF2-40B4-BE49-F238E27FC236}">
                <a16:creationId xmlns:a16="http://schemas.microsoft.com/office/drawing/2014/main" id="{CDC3BB38-F184-A242-AB88-31D671B20E32}"/>
              </a:ext>
            </a:extLst>
          </p:cNvPr>
          <p:cNvSpPr txBox="1"/>
          <p:nvPr/>
        </p:nvSpPr>
        <p:spPr>
          <a:xfrm>
            <a:off x="5059445" y="4882631"/>
            <a:ext cx="2427194" cy="369332"/>
          </a:xfrm>
          <a:prstGeom prst="rect">
            <a:avLst/>
          </a:prstGeom>
          <a:solidFill>
            <a:schemeClr val="accent3">
              <a:lumMod val="40000"/>
              <a:lumOff val="60000"/>
            </a:schemeClr>
          </a:solidFill>
        </p:spPr>
        <p:txBody>
          <a:bodyPr wrap="square" rtlCol="0">
            <a:spAutoFit/>
          </a:bodyPr>
          <a:lstStyle/>
          <a:p>
            <a:r>
              <a:rPr lang="en-US" b="1" dirty="0"/>
              <a:t>IT Service Management</a:t>
            </a:r>
          </a:p>
        </p:txBody>
      </p:sp>
      <p:pic>
        <p:nvPicPr>
          <p:cNvPr id="16" name="Picture 15">
            <a:extLst>
              <a:ext uri="{FF2B5EF4-FFF2-40B4-BE49-F238E27FC236}">
                <a16:creationId xmlns:a16="http://schemas.microsoft.com/office/drawing/2014/main" id="{79CD1974-DBFB-0B42-962D-3ABFBEB7AD9C}"/>
              </a:ext>
            </a:extLst>
          </p:cNvPr>
          <p:cNvPicPr>
            <a:picLocks noChangeAspect="1"/>
          </p:cNvPicPr>
          <p:nvPr/>
        </p:nvPicPr>
        <p:blipFill>
          <a:blip r:embed="rId6"/>
          <a:stretch>
            <a:fillRect/>
          </a:stretch>
        </p:blipFill>
        <p:spPr>
          <a:xfrm>
            <a:off x="54508" y="1757362"/>
            <a:ext cx="2326697" cy="3086100"/>
          </a:xfrm>
          <a:prstGeom prst="rect">
            <a:avLst/>
          </a:prstGeom>
        </p:spPr>
      </p:pic>
      <p:sp>
        <p:nvSpPr>
          <p:cNvPr id="56" name="TextBox 55">
            <a:extLst>
              <a:ext uri="{FF2B5EF4-FFF2-40B4-BE49-F238E27FC236}">
                <a16:creationId xmlns:a16="http://schemas.microsoft.com/office/drawing/2014/main" id="{7262DB21-81E4-794B-B724-5B3F7D72F7FE}"/>
              </a:ext>
            </a:extLst>
          </p:cNvPr>
          <p:cNvSpPr txBox="1"/>
          <p:nvPr/>
        </p:nvSpPr>
        <p:spPr>
          <a:xfrm>
            <a:off x="54508" y="1388030"/>
            <a:ext cx="2326698" cy="369332"/>
          </a:xfrm>
          <a:prstGeom prst="rect">
            <a:avLst/>
          </a:prstGeom>
          <a:solidFill>
            <a:schemeClr val="accent3">
              <a:lumMod val="40000"/>
              <a:lumOff val="60000"/>
            </a:schemeClr>
          </a:solidFill>
        </p:spPr>
        <p:txBody>
          <a:bodyPr wrap="square" rtlCol="0">
            <a:spAutoFit/>
          </a:bodyPr>
          <a:lstStyle/>
          <a:p>
            <a:r>
              <a:rPr lang="en-US" b="1" dirty="0"/>
              <a:t>ISO 27001-1:2013</a:t>
            </a:r>
          </a:p>
        </p:txBody>
      </p:sp>
      <p:sp>
        <p:nvSpPr>
          <p:cNvPr id="59" name="TextBox 58">
            <a:extLst>
              <a:ext uri="{FF2B5EF4-FFF2-40B4-BE49-F238E27FC236}">
                <a16:creationId xmlns:a16="http://schemas.microsoft.com/office/drawing/2014/main" id="{8690C942-8B47-1040-943B-14E96C5BEDA6}"/>
              </a:ext>
            </a:extLst>
          </p:cNvPr>
          <p:cNvSpPr txBox="1"/>
          <p:nvPr/>
        </p:nvSpPr>
        <p:spPr>
          <a:xfrm>
            <a:off x="54507" y="4858820"/>
            <a:ext cx="2326697" cy="646331"/>
          </a:xfrm>
          <a:prstGeom prst="rect">
            <a:avLst/>
          </a:prstGeom>
          <a:solidFill>
            <a:schemeClr val="accent3">
              <a:lumMod val="40000"/>
              <a:lumOff val="60000"/>
            </a:schemeClr>
          </a:solidFill>
        </p:spPr>
        <p:txBody>
          <a:bodyPr wrap="square" rtlCol="0">
            <a:spAutoFit/>
          </a:bodyPr>
          <a:lstStyle/>
          <a:p>
            <a:r>
              <a:rPr lang="en-US" b="1" dirty="0"/>
              <a:t>Information Security Management System</a:t>
            </a:r>
          </a:p>
        </p:txBody>
      </p:sp>
      <p:pic>
        <p:nvPicPr>
          <p:cNvPr id="1026" name="Picture 2" descr="Block 64 Achieves SOC 2 Type II Certification – Block 64">
            <a:extLst>
              <a:ext uri="{FF2B5EF4-FFF2-40B4-BE49-F238E27FC236}">
                <a16:creationId xmlns:a16="http://schemas.microsoft.com/office/drawing/2014/main" id="{5DDA9492-D8BF-9C4B-84BC-84406846CA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7185" y="1766486"/>
            <a:ext cx="2220307" cy="272784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3F4ED15B-BDE4-A042-9995-B1D9D5C55615}"/>
              </a:ext>
            </a:extLst>
          </p:cNvPr>
          <p:cNvSpPr txBox="1"/>
          <p:nvPr/>
        </p:nvSpPr>
        <p:spPr>
          <a:xfrm>
            <a:off x="10186530" y="4474130"/>
            <a:ext cx="1681616" cy="369332"/>
          </a:xfrm>
          <a:prstGeom prst="rect">
            <a:avLst/>
          </a:prstGeom>
          <a:solidFill>
            <a:schemeClr val="accent3">
              <a:lumMod val="40000"/>
              <a:lumOff val="60000"/>
            </a:schemeClr>
          </a:solidFill>
        </p:spPr>
        <p:txBody>
          <a:bodyPr wrap="square" rtlCol="0">
            <a:spAutoFit/>
          </a:bodyPr>
          <a:lstStyle/>
          <a:p>
            <a:pPr algn="ctr"/>
            <a:r>
              <a:rPr lang="en-US" b="1" dirty="0"/>
              <a:t>May 2022</a:t>
            </a:r>
          </a:p>
        </p:txBody>
      </p:sp>
      <p:sp>
        <p:nvSpPr>
          <p:cNvPr id="61" name="Slide Number Placeholder 2">
            <a:extLst>
              <a:ext uri="{FF2B5EF4-FFF2-40B4-BE49-F238E27FC236}">
                <a16:creationId xmlns:a16="http://schemas.microsoft.com/office/drawing/2014/main" id="{D3CC7F41-AC1F-0A46-AEDC-AF71098240D1}"/>
              </a:ext>
            </a:extLst>
          </p:cNvPr>
          <p:cNvSpPr txBox="1">
            <a:spLocks/>
          </p:cNvSpPr>
          <p:nvPr/>
        </p:nvSpPr>
        <p:spPr>
          <a:xfrm>
            <a:off x="11229974" y="6447158"/>
            <a:ext cx="3524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5</a:t>
            </a:fld>
            <a:endParaRPr lang="en-US"/>
          </a:p>
        </p:txBody>
      </p:sp>
    </p:spTree>
    <p:extLst>
      <p:ext uri="{BB962C8B-B14F-4D97-AF65-F5344CB8AC3E}">
        <p14:creationId xmlns:p14="http://schemas.microsoft.com/office/powerpoint/2010/main" val="291677854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A64D651-3C5C-471D-9541-CD9DF15EA5EF}"/>
              </a:ext>
            </a:extLst>
          </p:cNvPr>
          <p:cNvSpPr/>
          <p:nvPr/>
        </p:nvSpPr>
        <p:spPr>
          <a:xfrm>
            <a:off x="361466" y="1223188"/>
            <a:ext cx="11432428" cy="6849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rgbClr val="FFFFFF"/>
              </a:solidFill>
              <a:latin typeface="Calibri"/>
            </a:endParaRPr>
          </a:p>
        </p:txBody>
      </p:sp>
      <p:sp>
        <p:nvSpPr>
          <p:cNvPr id="2" name="Title 1"/>
          <p:cNvSpPr>
            <a:spLocks noGrp="1"/>
          </p:cNvSpPr>
          <p:nvPr>
            <p:ph type="title"/>
          </p:nvPr>
        </p:nvSpPr>
        <p:spPr>
          <a:xfrm>
            <a:off x="385351" y="76200"/>
            <a:ext cx="10972800" cy="879952"/>
          </a:xfrm>
        </p:spPr>
        <p:txBody>
          <a:bodyPr/>
          <a:lstStyle/>
          <a:p>
            <a:r>
              <a:rPr lang="en-US" dirty="0"/>
              <a:t>UI Development Expertise</a:t>
            </a:r>
            <a:endParaRPr lang="en-US" dirty="0">
              <a:highlight>
                <a:srgbClr val="FFFF00"/>
              </a:highlight>
            </a:endParaRPr>
          </a:p>
        </p:txBody>
      </p:sp>
      <p:sp>
        <p:nvSpPr>
          <p:cNvPr id="3" name="Text Placeholder 2"/>
          <p:cNvSpPr>
            <a:spLocks noGrp="1"/>
          </p:cNvSpPr>
          <p:nvPr>
            <p:ph type="body" sz="quarter" idx="14"/>
          </p:nvPr>
        </p:nvSpPr>
        <p:spPr>
          <a:xfrm>
            <a:off x="488173" y="1375128"/>
            <a:ext cx="10869980" cy="400110"/>
          </a:xfrm>
          <a:noFill/>
          <a:ln>
            <a:noFill/>
          </a:ln>
        </p:spPr>
        <p:txBody>
          <a:bodyPr wrap="square" rtlCol="0">
            <a:spAutoFit/>
          </a:bodyPr>
          <a:lstStyle/>
          <a:p>
            <a:pPr algn="ctr" defTabSz="914377">
              <a:lnSpc>
                <a:spcPct val="100000"/>
              </a:lnSpc>
              <a:spcBef>
                <a:spcPts val="0"/>
              </a:spcBef>
              <a:defRPr/>
            </a:pPr>
            <a:r>
              <a:rPr lang="en-IN" sz="2000" b="1" dirty="0">
                <a:solidFill>
                  <a:schemeClr val="bg1"/>
                </a:solidFill>
                <a:latin typeface="Calibri"/>
              </a:rPr>
              <a:t>Globally 100 + Engineers including UI Engineers, UX Designers and UI Architects</a:t>
            </a:r>
          </a:p>
        </p:txBody>
      </p:sp>
      <p:sp>
        <p:nvSpPr>
          <p:cNvPr id="22" name="Content Placeholder 2">
            <a:extLst>
              <a:ext uri="{FF2B5EF4-FFF2-40B4-BE49-F238E27FC236}">
                <a16:creationId xmlns:a16="http://schemas.microsoft.com/office/drawing/2014/main" id="{237C7A8A-E1B8-462E-95EE-DCFFFD37376A}"/>
              </a:ext>
            </a:extLst>
          </p:cNvPr>
          <p:cNvSpPr txBox="1">
            <a:spLocks/>
          </p:cNvSpPr>
          <p:nvPr/>
        </p:nvSpPr>
        <p:spPr>
          <a:xfrm>
            <a:off x="381969" y="5148256"/>
            <a:ext cx="11313956"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pPr>
            <a:r>
              <a:rPr lang="en-US" sz="1867" dirty="0">
                <a:solidFill>
                  <a:srgbClr val="44464B"/>
                </a:solidFill>
                <a:latin typeface="Calibri"/>
              </a:rPr>
              <a:t>KEY TOOLS</a:t>
            </a:r>
          </a:p>
        </p:txBody>
      </p:sp>
      <p:sp>
        <p:nvSpPr>
          <p:cNvPr id="4" name="Rectangle 3">
            <a:extLst>
              <a:ext uri="{FF2B5EF4-FFF2-40B4-BE49-F238E27FC236}">
                <a16:creationId xmlns:a16="http://schemas.microsoft.com/office/drawing/2014/main" id="{7BF602A6-6161-4E08-82AD-F379A9CBC1FB}"/>
              </a:ext>
            </a:extLst>
          </p:cNvPr>
          <p:cNvSpPr/>
          <p:nvPr/>
        </p:nvSpPr>
        <p:spPr>
          <a:xfrm>
            <a:off x="4388819" y="2064508"/>
            <a:ext cx="7559399" cy="2862322"/>
          </a:xfrm>
          <a:prstGeom prst="rect">
            <a:avLst/>
          </a:prstGeom>
        </p:spPr>
        <p:txBody>
          <a:bodyPr wrap="square">
            <a:spAutoFit/>
          </a:bodyPr>
          <a:lstStyle/>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Dedicated Practice with a Team of 100+ experts across multiple platforms and tools.</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Expertise in the front–end technologies like HTML5, CSS3, jQuery with JS frameworks like </a:t>
            </a:r>
            <a:r>
              <a:rPr lang="en-US" sz="2000" b="1" dirty="0">
                <a:solidFill>
                  <a:srgbClr val="44464B"/>
                </a:solidFill>
                <a:latin typeface="Calibri"/>
              </a:rPr>
              <a:t>Angular, React</a:t>
            </a:r>
            <a:r>
              <a:rPr lang="en-US" sz="2000" dirty="0">
                <a:solidFill>
                  <a:srgbClr val="44464B"/>
                </a:solidFill>
                <a:latin typeface="Calibri"/>
              </a:rPr>
              <a:t>, D3, Backbone.</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Creating responsive designs &amp; cross-platform layouts using latest CSS3 frameworks.</a:t>
            </a:r>
          </a:p>
          <a:p>
            <a:pPr marL="232817" lvl="1" indent="-232817" defTabSz="1219110">
              <a:spcBef>
                <a:spcPct val="0"/>
              </a:spcBef>
              <a:spcAft>
                <a:spcPts val="800"/>
              </a:spcAft>
              <a:buClr>
                <a:srgbClr val="049159"/>
              </a:buClr>
              <a:buSzPct val="80000"/>
              <a:buFont typeface="Wingdings 3" panose="05040102010807070707" pitchFamily="18" charset="2"/>
              <a:buChar char=""/>
              <a:defRPr/>
            </a:pPr>
            <a:r>
              <a:rPr lang="en-US" sz="2000" dirty="0">
                <a:solidFill>
                  <a:srgbClr val="44464B"/>
                </a:solidFill>
                <a:latin typeface="Calibri"/>
              </a:rPr>
              <a:t>Building fast, responsive single-page and rich JavaScript applications for both web &amp; mobile platforms.</a:t>
            </a:r>
          </a:p>
        </p:txBody>
      </p:sp>
      <p:sp>
        <p:nvSpPr>
          <p:cNvPr id="42" name="Content Placeholder 2">
            <a:extLst>
              <a:ext uri="{FF2B5EF4-FFF2-40B4-BE49-F238E27FC236}">
                <a16:creationId xmlns:a16="http://schemas.microsoft.com/office/drawing/2014/main" id="{9EC8A1D9-6F30-4A21-A396-2E4C4039A70F}"/>
              </a:ext>
            </a:extLst>
          </p:cNvPr>
          <p:cNvSpPr txBox="1">
            <a:spLocks/>
          </p:cNvSpPr>
          <p:nvPr/>
        </p:nvSpPr>
        <p:spPr>
          <a:xfrm>
            <a:off x="381968" y="2171964"/>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219140">
              <a:lnSpc>
                <a:spcPct val="110000"/>
              </a:lnSpc>
              <a:buClr>
                <a:srgbClr val="049159"/>
              </a:buClr>
              <a:buNone/>
            </a:pPr>
            <a:r>
              <a:rPr lang="en-US" sz="1867" dirty="0">
                <a:solidFill>
                  <a:srgbClr val="44464B"/>
                </a:solidFill>
                <a:latin typeface="Calibri"/>
              </a:rPr>
              <a:t>KEY ENGAGEMENTS</a:t>
            </a:r>
          </a:p>
        </p:txBody>
      </p:sp>
      <p:pic>
        <p:nvPicPr>
          <p:cNvPr id="43" name="Picture 42">
            <a:extLst>
              <a:ext uri="{FF2B5EF4-FFF2-40B4-BE49-F238E27FC236}">
                <a16:creationId xmlns:a16="http://schemas.microsoft.com/office/drawing/2014/main" id="{55BA6A4F-6907-41BA-86AB-245E8A3C7235}"/>
              </a:ext>
            </a:extLst>
          </p:cNvPr>
          <p:cNvPicPr>
            <a:picLocks noChangeAspect="1"/>
          </p:cNvPicPr>
          <p:nvPr/>
        </p:nvPicPr>
        <p:blipFill>
          <a:blip r:embed="rId2" cstate="print">
            <a:extLst>
              <a:ext uri="{28A0092B-C50C-407E-A947-70E740481C1C}">
                <a14:useLocalDpi xmlns:a14="http://schemas.microsoft.com/office/drawing/2010/main" val="0"/>
              </a:ext>
            </a:extLst>
          </a:blip>
          <a:srcRect t="10864" b="31650"/>
          <a:stretch>
            <a:fillRect/>
          </a:stretch>
        </p:blipFill>
        <p:spPr bwMode="auto">
          <a:xfrm>
            <a:off x="1976898" y="3476007"/>
            <a:ext cx="1019849" cy="584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493B2DCB-F306-4DD7-84B8-AA02D4DB09A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203" y="3613862"/>
            <a:ext cx="1339972" cy="260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a:extLst>
              <a:ext uri="{FF2B5EF4-FFF2-40B4-BE49-F238E27FC236}">
                <a16:creationId xmlns:a16="http://schemas.microsoft.com/office/drawing/2014/main" id="{CB609A15-0EB0-47EB-A3C6-496926723A6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0662" y="2702100"/>
            <a:ext cx="960199" cy="50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a:extLst>
              <a:ext uri="{FF2B5EF4-FFF2-40B4-BE49-F238E27FC236}">
                <a16:creationId xmlns:a16="http://schemas.microsoft.com/office/drawing/2014/main" id="{4F7D057D-5652-4589-A23D-4BC08CD26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9983" y="3483504"/>
            <a:ext cx="556301" cy="556301"/>
          </a:xfrm>
          <a:prstGeom prst="rect">
            <a:avLst/>
          </a:prstGeom>
        </p:spPr>
      </p:pic>
      <p:pic>
        <p:nvPicPr>
          <p:cNvPr id="65" name="Picture 64">
            <a:extLst>
              <a:ext uri="{FF2B5EF4-FFF2-40B4-BE49-F238E27FC236}">
                <a16:creationId xmlns:a16="http://schemas.microsoft.com/office/drawing/2014/main" id="{584F0A74-F386-42ED-8F7A-9E206C90A2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783" y="4418983"/>
            <a:ext cx="1109503" cy="286421"/>
          </a:xfrm>
          <a:prstGeom prst="rect">
            <a:avLst/>
          </a:prstGeom>
        </p:spPr>
      </p:pic>
      <p:pic>
        <p:nvPicPr>
          <p:cNvPr id="36" name="Picture 10" descr="Image result for HTML 5 icon png">
            <a:extLst>
              <a:ext uri="{FF2B5EF4-FFF2-40B4-BE49-F238E27FC236}">
                <a16:creationId xmlns:a16="http://schemas.microsoft.com/office/drawing/2014/main" id="{D690FBC5-BBE7-4DA2-BBCF-36BE35A2A1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74386" y="5709366"/>
            <a:ext cx="667751" cy="6677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Image result for CSS HTML icon png">
            <a:extLst>
              <a:ext uri="{FF2B5EF4-FFF2-40B4-BE49-F238E27FC236}">
                <a16:creationId xmlns:a16="http://schemas.microsoft.com/office/drawing/2014/main" id="{6CC531E6-B901-4CAD-B442-82C036CE47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6957" y="5709366"/>
            <a:ext cx="476033" cy="6677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Android logo png transparent background">
            <a:extLst>
              <a:ext uri="{FF2B5EF4-FFF2-40B4-BE49-F238E27FC236}">
                <a16:creationId xmlns:a16="http://schemas.microsoft.com/office/drawing/2014/main" id="{652F4EFB-EE5B-41F2-8174-8EBEB8570C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43532" y="5737723"/>
            <a:ext cx="611035" cy="6110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mage result for kendoUI">
            <a:extLst>
              <a:ext uri="{FF2B5EF4-FFF2-40B4-BE49-F238E27FC236}">
                <a16:creationId xmlns:a16="http://schemas.microsoft.com/office/drawing/2014/main" id="{F29D7D46-8C4C-4D6C-BB3A-F9F2B61C3B4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9208"/>
          <a:stretch/>
        </p:blipFill>
        <p:spPr bwMode="auto">
          <a:xfrm>
            <a:off x="8427537" y="5736115"/>
            <a:ext cx="676552" cy="6142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FD017432-B44C-45A4-BC7E-ACC753EE1E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5963" y="5763059"/>
            <a:ext cx="560364" cy="560364"/>
          </a:xfrm>
          <a:prstGeom prst="rect">
            <a:avLst/>
          </a:prstGeom>
        </p:spPr>
      </p:pic>
      <p:pic>
        <p:nvPicPr>
          <p:cNvPr id="63" name="Picture 62">
            <a:extLst>
              <a:ext uri="{FF2B5EF4-FFF2-40B4-BE49-F238E27FC236}">
                <a16:creationId xmlns:a16="http://schemas.microsoft.com/office/drawing/2014/main" id="{C011EEB8-2201-4108-8778-4556D7ED57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1584" y="5736251"/>
            <a:ext cx="613977" cy="613979"/>
          </a:xfrm>
          <a:prstGeom prst="rect">
            <a:avLst/>
          </a:prstGeom>
        </p:spPr>
      </p:pic>
      <p:pic>
        <p:nvPicPr>
          <p:cNvPr id="64" name="Picture 2" descr="Image result for facebook react tools">
            <a:extLst>
              <a:ext uri="{FF2B5EF4-FFF2-40B4-BE49-F238E27FC236}">
                <a16:creationId xmlns:a16="http://schemas.microsoft.com/office/drawing/2014/main" id="{9EE4AD31-0D34-4F7E-B42B-2C2F26F45C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17723" y="5739031"/>
            <a:ext cx="608419" cy="6084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BCD176F8-7000-4D3B-81DD-BEEA95CC93AE}"/>
              </a:ext>
            </a:extLst>
          </p:cNvPr>
          <p:cNvPicPr>
            <a:picLocks noChangeAspect="1"/>
          </p:cNvPicPr>
          <p:nvPr/>
        </p:nvPicPr>
        <p:blipFill rotWithShape="1">
          <a:blip r:embed="rId14">
            <a:extLst>
              <a:ext uri="{28A0092B-C50C-407E-A947-70E740481C1C}">
                <a14:useLocalDpi xmlns:a14="http://schemas.microsoft.com/office/drawing/2010/main" val="0"/>
              </a:ext>
            </a:extLst>
          </a:blip>
          <a:srcRect l="11668" t="18132" r="11742" b="12885"/>
          <a:stretch/>
        </p:blipFill>
        <p:spPr>
          <a:xfrm>
            <a:off x="707488" y="5740303"/>
            <a:ext cx="672699" cy="605875"/>
          </a:xfrm>
          <a:prstGeom prst="rect">
            <a:avLst/>
          </a:prstGeom>
        </p:spPr>
      </p:pic>
      <p:pic>
        <p:nvPicPr>
          <p:cNvPr id="70" name="Picture 69">
            <a:extLst>
              <a:ext uri="{FF2B5EF4-FFF2-40B4-BE49-F238E27FC236}">
                <a16:creationId xmlns:a16="http://schemas.microsoft.com/office/drawing/2014/main" id="{93CFFC21-DDC9-40A2-9EDB-026F00DF3CA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945" y="5747910"/>
            <a:ext cx="703299" cy="590661"/>
          </a:xfrm>
          <a:prstGeom prst="rect">
            <a:avLst/>
          </a:prstGeom>
        </p:spPr>
      </p:pic>
      <p:pic>
        <p:nvPicPr>
          <p:cNvPr id="71" name="Picture 70">
            <a:extLst>
              <a:ext uri="{FF2B5EF4-FFF2-40B4-BE49-F238E27FC236}">
                <a16:creationId xmlns:a16="http://schemas.microsoft.com/office/drawing/2014/main" id="{3D020508-808B-40AA-9E00-24CA8B36FDED}"/>
              </a:ext>
            </a:extLst>
          </p:cNvPr>
          <p:cNvPicPr>
            <a:picLocks noChangeAspect="1"/>
          </p:cNvPicPr>
          <p:nvPr/>
        </p:nvPicPr>
        <p:blipFill rotWithShape="1">
          <a:blip r:embed="rId16">
            <a:extLst>
              <a:ext uri="{28A0092B-C50C-407E-A947-70E740481C1C}">
                <a14:useLocalDpi xmlns:a14="http://schemas.microsoft.com/office/drawing/2010/main" val="0"/>
              </a:ext>
            </a:extLst>
          </a:blip>
          <a:srcRect l="20588" t="9868" r="20812" b="9317"/>
          <a:stretch/>
        </p:blipFill>
        <p:spPr>
          <a:xfrm>
            <a:off x="9605486" y="5776479"/>
            <a:ext cx="562063" cy="533523"/>
          </a:xfrm>
          <a:prstGeom prst="rect">
            <a:avLst/>
          </a:prstGeom>
        </p:spPr>
      </p:pic>
      <p:pic>
        <p:nvPicPr>
          <p:cNvPr id="72" name="Picture 2" descr="Image result for blue hexagon logo">
            <a:extLst>
              <a:ext uri="{FF2B5EF4-FFF2-40B4-BE49-F238E27FC236}">
                <a16:creationId xmlns:a16="http://schemas.microsoft.com/office/drawing/2014/main" id="{2B6E2829-B841-4813-ABF2-216EBC584B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386" y="2792193"/>
            <a:ext cx="2379249" cy="4238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Image result for yaanatech logo">
            <a:extLst>
              <a:ext uri="{FF2B5EF4-FFF2-40B4-BE49-F238E27FC236}">
                <a16:creationId xmlns:a16="http://schemas.microsoft.com/office/drawing/2014/main" id="{4AD710D1-5E4C-445E-8A83-4D58CD88AF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2259" y="4312667"/>
            <a:ext cx="1815887" cy="45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025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46" y="185815"/>
            <a:ext cx="3522501" cy="881383"/>
          </a:xfrm>
        </p:spPr>
        <p:txBody>
          <a:bodyPr/>
          <a:lstStyle/>
          <a:p>
            <a:r>
              <a:rPr lang="en-US" dirty="0"/>
              <a:t>Process</a:t>
            </a:r>
          </a:p>
        </p:txBody>
      </p:sp>
      <p:sp>
        <p:nvSpPr>
          <p:cNvPr id="50" name="Oval 49">
            <a:extLst>
              <a:ext uri="{FF2B5EF4-FFF2-40B4-BE49-F238E27FC236}">
                <a16:creationId xmlns:a16="http://schemas.microsoft.com/office/drawing/2014/main" id="{4BB50BA0-6EF9-495F-83A2-29770E28936E}"/>
              </a:ext>
            </a:extLst>
          </p:cNvPr>
          <p:cNvSpPr/>
          <p:nvPr/>
        </p:nvSpPr>
        <p:spPr>
          <a:xfrm>
            <a:off x="4094816" y="2054299"/>
            <a:ext cx="4002368" cy="3932273"/>
          </a:xfrm>
          <a:prstGeom prst="ellipse">
            <a:avLst/>
          </a:prstGeom>
          <a:solidFill>
            <a:schemeClr val="bg1"/>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52" name="Graphic 51">
            <a:extLst>
              <a:ext uri="{FF2B5EF4-FFF2-40B4-BE49-F238E27FC236}">
                <a16:creationId xmlns:a16="http://schemas.microsoft.com/office/drawing/2014/main" id="{44FFDC1F-C884-413F-BADF-C721C62FE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2959" y="3321910"/>
            <a:ext cx="1582617" cy="1453903"/>
          </a:xfrm>
          <a:prstGeom prst="rect">
            <a:avLst/>
          </a:prstGeom>
        </p:spPr>
      </p:pic>
      <p:sp>
        <p:nvSpPr>
          <p:cNvPr id="53" name="Oval 52">
            <a:extLst>
              <a:ext uri="{FF2B5EF4-FFF2-40B4-BE49-F238E27FC236}">
                <a16:creationId xmlns:a16="http://schemas.microsoft.com/office/drawing/2014/main" id="{64AD81AD-91A6-4579-A208-9247F2C006A9}"/>
              </a:ext>
            </a:extLst>
          </p:cNvPr>
          <p:cNvSpPr/>
          <p:nvPr/>
        </p:nvSpPr>
        <p:spPr>
          <a:xfrm>
            <a:off x="4497414" y="5184312"/>
            <a:ext cx="716280" cy="7162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4" name="Oval 53">
            <a:extLst>
              <a:ext uri="{FF2B5EF4-FFF2-40B4-BE49-F238E27FC236}">
                <a16:creationId xmlns:a16="http://schemas.microsoft.com/office/drawing/2014/main" id="{7A524782-364B-4B9F-A16D-F40FD026FB4B}"/>
              </a:ext>
            </a:extLst>
          </p:cNvPr>
          <p:cNvSpPr/>
          <p:nvPr/>
        </p:nvSpPr>
        <p:spPr>
          <a:xfrm>
            <a:off x="3785069" y="3426130"/>
            <a:ext cx="716280" cy="7162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5" name="Oval 54">
            <a:extLst>
              <a:ext uri="{FF2B5EF4-FFF2-40B4-BE49-F238E27FC236}">
                <a16:creationId xmlns:a16="http://schemas.microsoft.com/office/drawing/2014/main" id="{462C46EB-77EB-4F2A-8D01-C8E3646EEF32}"/>
              </a:ext>
            </a:extLst>
          </p:cNvPr>
          <p:cNvSpPr/>
          <p:nvPr/>
        </p:nvSpPr>
        <p:spPr>
          <a:xfrm>
            <a:off x="5798482" y="1742394"/>
            <a:ext cx="716280" cy="7162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56" name="Oval 55">
            <a:extLst>
              <a:ext uri="{FF2B5EF4-FFF2-40B4-BE49-F238E27FC236}">
                <a16:creationId xmlns:a16="http://schemas.microsoft.com/office/drawing/2014/main" id="{798FC6AE-DC1D-4A04-AC5B-58EBC8201933}"/>
              </a:ext>
            </a:extLst>
          </p:cNvPr>
          <p:cNvSpPr/>
          <p:nvPr/>
        </p:nvSpPr>
        <p:spPr>
          <a:xfrm>
            <a:off x="7707553" y="3422036"/>
            <a:ext cx="716280" cy="716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7" name="Oval 56">
            <a:extLst>
              <a:ext uri="{FF2B5EF4-FFF2-40B4-BE49-F238E27FC236}">
                <a16:creationId xmlns:a16="http://schemas.microsoft.com/office/drawing/2014/main" id="{66F023A0-6106-4E5B-A5EC-790FCD839477}"/>
              </a:ext>
            </a:extLst>
          </p:cNvPr>
          <p:cNvSpPr/>
          <p:nvPr/>
        </p:nvSpPr>
        <p:spPr>
          <a:xfrm>
            <a:off x="6888849" y="5211492"/>
            <a:ext cx="716280" cy="71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 name="Arrow: Chevron 2">
            <a:extLst>
              <a:ext uri="{FF2B5EF4-FFF2-40B4-BE49-F238E27FC236}">
                <a16:creationId xmlns:a16="http://schemas.microsoft.com/office/drawing/2014/main" id="{35474A3D-922C-4EE1-B4D4-91B504745027}"/>
              </a:ext>
            </a:extLst>
          </p:cNvPr>
          <p:cNvSpPr/>
          <p:nvPr/>
        </p:nvSpPr>
        <p:spPr>
          <a:xfrm rot="2321388">
            <a:off x="7361653" y="2459343"/>
            <a:ext cx="411480" cy="38622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4" name="TextBox 3">
            <a:extLst>
              <a:ext uri="{FF2B5EF4-FFF2-40B4-BE49-F238E27FC236}">
                <a16:creationId xmlns:a16="http://schemas.microsoft.com/office/drawing/2014/main" id="{25520485-0223-4260-A8D8-F41A790300D7}"/>
              </a:ext>
            </a:extLst>
          </p:cNvPr>
          <p:cNvSpPr txBox="1"/>
          <p:nvPr/>
        </p:nvSpPr>
        <p:spPr>
          <a:xfrm>
            <a:off x="3601659" y="1174023"/>
            <a:ext cx="4980947" cy="584775"/>
          </a:xfrm>
          <a:prstGeom prst="rect">
            <a:avLst/>
          </a:prstGeom>
          <a:noFill/>
        </p:spPr>
        <p:txBody>
          <a:bodyPr wrap="square" rtlCol="0">
            <a:spAutoFit/>
          </a:bodyPr>
          <a:lstStyle/>
          <a:p>
            <a:pPr lvl="0"/>
            <a:r>
              <a:rPr lang="en-US" sz="1600" b="1" dirty="0">
                <a:solidFill>
                  <a:schemeClr val="accent4"/>
                </a:solidFill>
              </a:rPr>
              <a:t>Creating responsive designs &amp; cross-platform layouts using latest CSS3 frameworks</a:t>
            </a:r>
          </a:p>
        </p:txBody>
      </p:sp>
      <p:sp>
        <p:nvSpPr>
          <p:cNvPr id="16" name="TextBox 15">
            <a:extLst>
              <a:ext uri="{FF2B5EF4-FFF2-40B4-BE49-F238E27FC236}">
                <a16:creationId xmlns:a16="http://schemas.microsoft.com/office/drawing/2014/main" id="{DC5CACB0-D610-4981-95CD-68EC38262674}"/>
              </a:ext>
            </a:extLst>
          </p:cNvPr>
          <p:cNvSpPr txBox="1"/>
          <p:nvPr/>
        </p:nvSpPr>
        <p:spPr>
          <a:xfrm>
            <a:off x="8370720" y="3334472"/>
            <a:ext cx="3751180" cy="923330"/>
          </a:xfrm>
          <a:prstGeom prst="rect">
            <a:avLst/>
          </a:prstGeom>
          <a:noFill/>
        </p:spPr>
        <p:txBody>
          <a:bodyPr wrap="square" rtlCol="0">
            <a:spAutoFit/>
          </a:bodyPr>
          <a:lstStyle/>
          <a:p>
            <a:pPr lvl="0"/>
            <a:r>
              <a:rPr lang="en-IN" b="1" dirty="0">
                <a:solidFill>
                  <a:schemeClr val="accent6"/>
                </a:solidFill>
              </a:rPr>
              <a:t>Building fast, responsive single-page applications for both web &amp; mobile platforms.</a:t>
            </a:r>
          </a:p>
        </p:txBody>
      </p:sp>
      <p:sp>
        <p:nvSpPr>
          <p:cNvPr id="21" name="TextBox 20">
            <a:extLst>
              <a:ext uri="{FF2B5EF4-FFF2-40B4-BE49-F238E27FC236}">
                <a16:creationId xmlns:a16="http://schemas.microsoft.com/office/drawing/2014/main" id="{935BFFE5-FC61-4E2B-BA29-257185267614}"/>
              </a:ext>
            </a:extLst>
          </p:cNvPr>
          <p:cNvSpPr txBox="1"/>
          <p:nvPr/>
        </p:nvSpPr>
        <p:spPr>
          <a:xfrm>
            <a:off x="7622350" y="5208656"/>
            <a:ext cx="4569650" cy="830997"/>
          </a:xfrm>
          <a:prstGeom prst="rect">
            <a:avLst/>
          </a:prstGeom>
          <a:noFill/>
        </p:spPr>
        <p:txBody>
          <a:bodyPr wrap="square" rtlCol="0">
            <a:spAutoFit/>
          </a:bodyPr>
          <a:lstStyle/>
          <a:p>
            <a:pPr lvl="0"/>
            <a:r>
              <a:rPr lang="en-IN" sz="1600" b="1" dirty="0">
                <a:solidFill>
                  <a:schemeClr val="accent2"/>
                </a:solidFill>
              </a:rPr>
              <a:t>Expertise in the front–end technologies like HTML5, CSS3, jQuery with JS frameworks like D3, Backbone, Angular, etc.</a:t>
            </a:r>
          </a:p>
        </p:txBody>
      </p:sp>
      <p:sp>
        <p:nvSpPr>
          <p:cNvPr id="22" name="TextBox 21">
            <a:extLst>
              <a:ext uri="{FF2B5EF4-FFF2-40B4-BE49-F238E27FC236}">
                <a16:creationId xmlns:a16="http://schemas.microsoft.com/office/drawing/2014/main" id="{9E2B2545-D077-42C5-901F-213B11FD6C12}"/>
              </a:ext>
            </a:extLst>
          </p:cNvPr>
          <p:cNvSpPr txBox="1"/>
          <p:nvPr/>
        </p:nvSpPr>
        <p:spPr>
          <a:xfrm>
            <a:off x="1" y="5246347"/>
            <a:ext cx="4437630" cy="830997"/>
          </a:xfrm>
          <a:prstGeom prst="rect">
            <a:avLst/>
          </a:prstGeom>
          <a:noFill/>
        </p:spPr>
        <p:txBody>
          <a:bodyPr wrap="square" rtlCol="0">
            <a:spAutoFit/>
          </a:bodyPr>
          <a:lstStyle/>
          <a:p>
            <a:pPr lvl="0"/>
            <a:r>
              <a:rPr lang="en-IN" sz="1600" b="1" dirty="0">
                <a:solidFill>
                  <a:schemeClr val="tx2">
                    <a:lumMod val="75000"/>
                  </a:schemeClr>
                </a:solidFill>
              </a:rPr>
              <a:t>Effective database access and mapping using scalable, high-performance, schema-free NoSQL databases, like Mongo DB.</a:t>
            </a:r>
          </a:p>
        </p:txBody>
      </p:sp>
      <p:sp>
        <p:nvSpPr>
          <p:cNvPr id="23" name="TextBox 22">
            <a:extLst>
              <a:ext uri="{FF2B5EF4-FFF2-40B4-BE49-F238E27FC236}">
                <a16:creationId xmlns:a16="http://schemas.microsoft.com/office/drawing/2014/main" id="{13948FD7-7084-414D-8144-F1A824D8B88A}"/>
              </a:ext>
            </a:extLst>
          </p:cNvPr>
          <p:cNvSpPr txBox="1"/>
          <p:nvPr/>
        </p:nvSpPr>
        <p:spPr>
          <a:xfrm>
            <a:off x="0" y="3487568"/>
            <a:ext cx="3793795" cy="543867"/>
          </a:xfrm>
          <a:prstGeom prst="rect">
            <a:avLst/>
          </a:prstGeom>
          <a:noFill/>
        </p:spPr>
        <p:txBody>
          <a:bodyPr wrap="square" rtlCol="0">
            <a:spAutoFit/>
          </a:bodyPr>
          <a:lstStyle/>
          <a:p>
            <a:pPr lvl="0"/>
            <a:r>
              <a:rPr lang="en-IN" sz="1467" b="1" dirty="0">
                <a:solidFill>
                  <a:schemeClr val="accent3"/>
                </a:solidFill>
              </a:rPr>
              <a:t>UI-based template systems for reusability via sleek libraries, viz. Handlebars, Mustache etc.</a:t>
            </a:r>
          </a:p>
        </p:txBody>
      </p:sp>
      <p:pic>
        <p:nvPicPr>
          <p:cNvPr id="6" name="Graphic 5">
            <a:extLst>
              <a:ext uri="{FF2B5EF4-FFF2-40B4-BE49-F238E27FC236}">
                <a16:creationId xmlns:a16="http://schemas.microsoft.com/office/drawing/2014/main" id="{EE6DE56D-6CE9-4D74-A47C-DB6189EFC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8022" y="1915914"/>
            <a:ext cx="457200" cy="457200"/>
          </a:xfrm>
          <a:prstGeom prst="rect">
            <a:avLst/>
          </a:prstGeom>
        </p:spPr>
      </p:pic>
      <p:sp>
        <p:nvSpPr>
          <p:cNvPr id="24" name="Arrow: Chevron 23">
            <a:extLst>
              <a:ext uri="{FF2B5EF4-FFF2-40B4-BE49-F238E27FC236}">
                <a16:creationId xmlns:a16="http://schemas.microsoft.com/office/drawing/2014/main" id="{3466FB8E-8BDF-4B31-9195-66BD411DD94B}"/>
              </a:ext>
            </a:extLst>
          </p:cNvPr>
          <p:cNvSpPr/>
          <p:nvPr/>
        </p:nvSpPr>
        <p:spPr>
          <a:xfrm rot="6671316">
            <a:off x="7733557" y="4625833"/>
            <a:ext cx="411480" cy="38622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25" name="Arrow: Chevron 24">
            <a:extLst>
              <a:ext uri="{FF2B5EF4-FFF2-40B4-BE49-F238E27FC236}">
                <a16:creationId xmlns:a16="http://schemas.microsoft.com/office/drawing/2014/main" id="{9F4C6823-AD59-47C4-87FE-767055617136}"/>
              </a:ext>
            </a:extLst>
          </p:cNvPr>
          <p:cNvSpPr/>
          <p:nvPr/>
        </p:nvSpPr>
        <p:spPr>
          <a:xfrm rot="10800000">
            <a:off x="5886394" y="5795081"/>
            <a:ext cx="411480" cy="38622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26" name="Arrow: Chevron 25">
            <a:extLst>
              <a:ext uri="{FF2B5EF4-FFF2-40B4-BE49-F238E27FC236}">
                <a16:creationId xmlns:a16="http://schemas.microsoft.com/office/drawing/2014/main" id="{CEDB03EE-DA93-42EB-AAAB-BDCFEF20063C}"/>
              </a:ext>
            </a:extLst>
          </p:cNvPr>
          <p:cNvSpPr/>
          <p:nvPr/>
        </p:nvSpPr>
        <p:spPr>
          <a:xfrm rot="14680076">
            <a:off x="4049696" y="4539796"/>
            <a:ext cx="411480" cy="38622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27" name="Arrow: Chevron 26">
            <a:extLst>
              <a:ext uri="{FF2B5EF4-FFF2-40B4-BE49-F238E27FC236}">
                <a16:creationId xmlns:a16="http://schemas.microsoft.com/office/drawing/2014/main" id="{6358AE6D-9CE4-4339-A1E9-0FFC3B966BCE}"/>
              </a:ext>
            </a:extLst>
          </p:cNvPr>
          <p:cNvSpPr/>
          <p:nvPr/>
        </p:nvSpPr>
        <p:spPr>
          <a:xfrm rot="19673500">
            <a:off x="4523692" y="2408115"/>
            <a:ext cx="411480" cy="38622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pic>
        <p:nvPicPr>
          <p:cNvPr id="8" name="Graphic 7">
            <a:extLst>
              <a:ext uri="{FF2B5EF4-FFF2-40B4-BE49-F238E27FC236}">
                <a16:creationId xmlns:a16="http://schemas.microsoft.com/office/drawing/2014/main" id="{B33E7255-A7B1-498D-BF0A-6F5A731285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7864" y="3567120"/>
            <a:ext cx="372644" cy="372644"/>
          </a:xfrm>
          <a:prstGeom prst="rect">
            <a:avLst/>
          </a:prstGeom>
        </p:spPr>
      </p:pic>
      <p:pic>
        <p:nvPicPr>
          <p:cNvPr id="10" name="Graphic 9">
            <a:extLst>
              <a:ext uri="{FF2B5EF4-FFF2-40B4-BE49-F238E27FC236}">
                <a16:creationId xmlns:a16="http://schemas.microsoft.com/office/drawing/2014/main" id="{717A9F40-8C25-437D-B15C-8308926D07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0150" y="5344182"/>
            <a:ext cx="450899" cy="450899"/>
          </a:xfrm>
          <a:prstGeom prst="rect">
            <a:avLst/>
          </a:prstGeom>
        </p:spPr>
      </p:pic>
      <p:pic>
        <p:nvPicPr>
          <p:cNvPr id="12" name="Graphic 11">
            <a:extLst>
              <a:ext uri="{FF2B5EF4-FFF2-40B4-BE49-F238E27FC236}">
                <a16:creationId xmlns:a16="http://schemas.microsoft.com/office/drawing/2014/main" id="{DBD6AD3E-D2B4-4846-ADA3-DE83F0A2CA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44787" y="5325595"/>
            <a:ext cx="433713" cy="433713"/>
          </a:xfrm>
          <a:prstGeom prst="rect">
            <a:avLst/>
          </a:prstGeom>
        </p:spPr>
      </p:pic>
      <p:pic>
        <p:nvPicPr>
          <p:cNvPr id="14" name="Graphic 13">
            <a:extLst>
              <a:ext uri="{FF2B5EF4-FFF2-40B4-BE49-F238E27FC236}">
                <a16:creationId xmlns:a16="http://schemas.microsoft.com/office/drawing/2014/main" id="{F45F55A4-2680-4CD6-9142-6B81E369B6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09853" y="3592937"/>
            <a:ext cx="406400" cy="406400"/>
          </a:xfrm>
          <a:prstGeom prst="rect">
            <a:avLst/>
          </a:prstGeom>
        </p:spPr>
      </p:pic>
    </p:spTree>
    <p:extLst>
      <p:ext uri="{BB962C8B-B14F-4D97-AF65-F5344CB8AC3E}">
        <p14:creationId xmlns:p14="http://schemas.microsoft.com/office/powerpoint/2010/main" val="3951194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a:spLocks/>
          </p:cNvSpPr>
          <p:nvPr/>
        </p:nvSpPr>
        <p:spPr bwMode="auto">
          <a:xfrm rot="21368026">
            <a:off x="6047532" y="5729924"/>
            <a:ext cx="769969" cy="827545"/>
          </a:xfrm>
          <a:custGeom>
            <a:avLst/>
            <a:gdLst>
              <a:gd name="T0" fmla="*/ 337 w 1227"/>
              <a:gd name="T1" fmla="*/ 0 h 1108"/>
              <a:gd name="T2" fmla="*/ 350 w 1227"/>
              <a:gd name="T3" fmla="*/ 73 h 1108"/>
              <a:gd name="T4" fmla="*/ 372 w 1227"/>
              <a:gd name="T5" fmla="*/ 143 h 1108"/>
              <a:gd name="T6" fmla="*/ 400 w 1227"/>
              <a:gd name="T7" fmla="*/ 212 h 1108"/>
              <a:gd name="T8" fmla="*/ 436 w 1227"/>
              <a:gd name="T9" fmla="*/ 277 h 1108"/>
              <a:gd name="T10" fmla="*/ 478 w 1227"/>
              <a:gd name="T11" fmla="*/ 340 h 1108"/>
              <a:gd name="T12" fmla="*/ 527 w 1227"/>
              <a:gd name="T13" fmla="*/ 400 h 1108"/>
              <a:gd name="T14" fmla="*/ 583 w 1227"/>
              <a:gd name="T15" fmla="*/ 454 h 1108"/>
              <a:gd name="T16" fmla="*/ 646 w 1227"/>
              <a:gd name="T17" fmla="*/ 504 h 1108"/>
              <a:gd name="T18" fmla="*/ 722 w 1227"/>
              <a:gd name="T19" fmla="*/ 552 h 1108"/>
              <a:gd name="T20" fmla="*/ 804 w 1227"/>
              <a:gd name="T21" fmla="*/ 590 h 1108"/>
              <a:gd name="T22" fmla="*/ 888 w 1227"/>
              <a:gd name="T23" fmla="*/ 617 h 1108"/>
              <a:gd name="T24" fmla="*/ 972 w 1227"/>
              <a:gd name="T25" fmla="*/ 636 h 1108"/>
              <a:gd name="T26" fmla="*/ 1058 w 1227"/>
              <a:gd name="T27" fmla="*/ 643 h 1108"/>
              <a:gd name="T28" fmla="*/ 1143 w 1227"/>
              <a:gd name="T29" fmla="*/ 642 h 1108"/>
              <a:gd name="T30" fmla="*/ 1227 w 1227"/>
              <a:gd name="T31" fmla="*/ 629 h 1108"/>
              <a:gd name="T32" fmla="*/ 886 w 1227"/>
              <a:gd name="T33" fmla="*/ 1108 h 1108"/>
              <a:gd name="T34" fmla="*/ 871 w 1227"/>
              <a:gd name="T35" fmla="*/ 1036 h 1108"/>
              <a:gd name="T36" fmla="*/ 851 w 1227"/>
              <a:gd name="T37" fmla="*/ 963 h 1108"/>
              <a:gd name="T38" fmla="*/ 823 w 1227"/>
              <a:gd name="T39" fmla="*/ 894 h 1108"/>
              <a:gd name="T40" fmla="*/ 788 w 1227"/>
              <a:gd name="T41" fmla="*/ 828 h 1108"/>
              <a:gd name="T42" fmla="*/ 745 w 1227"/>
              <a:gd name="T43" fmla="*/ 764 h 1108"/>
              <a:gd name="T44" fmla="*/ 694 w 1227"/>
              <a:gd name="T45" fmla="*/ 705 h 1108"/>
              <a:gd name="T46" fmla="*/ 639 w 1227"/>
              <a:gd name="T47" fmla="*/ 651 h 1108"/>
              <a:gd name="T48" fmla="*/ 575 w 1227"/>
              <a:gd name="T49" fmla="*/ 601 h 1108"/>
              <a:gd name="T50" fmla="*/ 499 w 1227"/>
              <a:gd name="T51" fmla="*/ 552 h 1108"/>
              <a:gd name="T52" fmla="*/ 419 w 1227"/>
              <a:gd name="T53" fmla="*/ 513 h 1108"/>
              <a:gd name="T54" fmla="*/ 337 w 1227"/>
              <a:gd name="T55" fmla="*/ 485 h 1108"/>
              <a:gd name="T56" fmla="*/ 253 w 1227"/>
              <a:gd name="T57" fmla="*/ 469 h 1108"/>
              <a:gd name="T58" fmla="*/ 167 w 1227"/>
              <a:gd name="T59" fmla="*/ 461 h 1108"/>
              <a:gd name="T60" fmla="*/ 82 w 1227"/>
              <a:gd name="T61" fmla="*/ 461 h 1108"/>
              <a:gd name="T62" fmla="*/ 0 w 1227"/>
              <a:gd name="T63" fmla="*/ 472 h 1108"/>
              <a:gd name="T64" fmla="*/ 337 w 1227"/>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108">
                <a:moveTo>
                  <a:pt x="337" y="0"/>
                </a:moveTo>
                <a:lnTo>
                  <a:pt x="350" y="73"/>
                </a:lnTo>
                <a:lnTo>
                  <a:pt x="372" y="143"/>
                </a:lnTo>
                <a:lnTo>
                  <a:pt x="400" y="212"/>
                </a:lnTo>
                <a:lnTo>
                  <a:pt x="436" y="277"/>
                </a:lnTo>
                <a:lnTo>
                  <a:pt x="478" y="340"/>
                </a:lnTo>
                <a:lnTo>
                  <a:pt x="527" y="400"/>
                </a:lnTo>
                <a:lnTo>
                  <a:pt x="583" y="454"/>
                </a:lnTo>
                <a:lnTo>
                  <a:pt x="646" y="504"/>
                </a:lnTo>
                <a:lnTo>
                  <a:pt x="722" y="552"/>
                </a:lnTo>
                <a:lnTo>
                  <a:pt x="804" y="590"/>
                </a:lnTo>
                <a:lnTo>
                  <a:pt x="888" y="617"/>
                </a:lnTo>
                <a:lnTo>
                  <a:pt x="972" y="636"/>
                </a:lnTo>
                <a:lnTo>
                  <a:pt x="1058" y="643"/>
                </a:lnTo>
                <a:lnTo>
                  <a:pt x="1143" y="642"/>
                </a:lnTo>
                <a:lnTo>
                  <a:pt x="1227" y="629"/>
                </a:lnTo>
                <a:lnTo>
                  <a:pt x="886" y="1108"/>
                </a:lnTo>
                <a:lnTo>
                  <a:pt x="871" y="1036"/>
                </a:lnTo>
                <a:lnTo>
                  <a:pt x="851" y="963"/>
                </a:lnTo>
                <a:lnTo>
                  <a:pt x="823" y="894"/>
                </a:lnTo>
                <a:lnTo>
                  <a:pt x="788" y="828"/>
                </a:lnTo>
                <a:lnTo>
                  <a:pt x="745" y="764"/>
                </a:lnTo>
                <a:lnTo>
                  <a:pt x="694" y="705"/>
                </a:lnTo>
                <a:lnTo>
                  <a:pt x="639" y="651"/>
                </a:lnTo>
                <a:lnTo>
                  <a:pt x="575" y="601"/>
                </a:lnTo>
                <a:lnTo>
                  <a:pt x="499" y="552"/>
                </a:lnTo>
                <a:lnTo>
                  <a:pt x="419" y="513"/>
                </a:lnTo>
                <a:lnTo>
                  <a:pt x="337" y="485"/>
                </a:lnTo>
                <a:lnTo>
                  <a:pt x="253" y="469"/>
                </a:lnTo>
                <a:lnTo>
                  <a:pt x="167" y="461"/>
                </a:lnTo>
                <a:lnTo>
                  <a:pt x="82" y="461"/>
                </a:lnTo>
                <a:lnTo>
                  <a:pt x="0" y="472"/>
                </a:lnTo>
                <a:lnTo>
                  <a:pt x="337"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5" name="Freeform 4"/>
          <p:cNvSpPr>
            <a:spLocks/>
          </p:cNvSpPr>
          <p:nvPr/>
        </p:nvSpPr>
        <p:spPr bwMode="auto">
          <a:xfrm>
            <a:off x="6498628" y="6101209"/>
            <a:ext cx="509331" cy="510004"/>
          </a:xfrm>
          <a:custGeom>
            <a:avLst/>
            <a:gdLst>
              <a:gd name="T0" fmla="*/ 369 w 747"/>
              <a:gd name="T1" fmla="*/ 0 h 746"/>
              <a:gd name="T2" fmla="*/ 427 w 747"/>
              <a:gd name="T3" fmla="*/ 4 h 746"/>
              <a:gd name="T4" fmla="*/ 483 w 747"/>
              <a:gd name="T5" fmla="*/ 15 h 746"/>
              <a:gd name="T6" fmla="*/ 538 w 747"/>
              <a:gd name="T7" fmla="*/ 38 h 746"/>
              <a:gd name="T8" fmla="*/ 591 w 747"/>
              <a:gd name="T9" fmla="*/ 69 h 746"/>
              <a:gd name="T10" fmla="*/ 637 w 747"/>
              <a:gd name="T11" fmla="*/ 108 h 746"/>
              <a:gd name="T12" fmla="*/ 676 w 747"/>
              <a:gd name="T13" fmla="*/ 153 h 746"/>
              <a:gd name="T14" fmla="*/ 706 w 747"/>
              <a:gd name="T15" fmla="*/ 203 h 746"/>
              <a:gd name="T16" fmla="*/ 728 w 747"/>
              <a:gd name="T17" fmla="*/ 255 h 746"/>
              <a:gd name="T18" fmla="*/ 741 w 747"/>
              <a:gd name="T19" fmla="*/ 311 h 746"/>
              <a:gd name="T20" fmla="*/ 747 w 747"/>
              <a:gd name="T21" fmla="*/ 369 h 746"/>
              <a:gd name="T22" fmla="*/ 743 w 747"/>
              <a:gd name="T23" fmla="*/ 426 h 746"/>
              <a:gd name="T24" fmla="*/ 730 w 747"/>
              <a:gd name="T25" fmla="*/ 482 h 746"/>
              <a:gd name="T26" fmla="*/ 710 w 747"/>
              <a:gd name="T27" fmla="*/ 538 h 746"/>
              <a:gd name="T28" fmla="*/ 678 w 747"/>
              <a:gd name="T29" fmla="*/ 590 h 746"/>
              <a:gd name="T30" fmla="*/ 639 w 747"/>
              <a:gd name="T31" fmla="*/ 636 h 746"/>
              <a:gd name="T32" fmla="*/ 594 w 747"/>
              <a:gd name="T33" fmla="*/ 673 h 746"/>
              <a:gd name="T34" fmla="*/ 544 w 747"/>
              <a:gd name="T35" fmla="*/ 705 h 746"/>
              <a:gd name="T36" fmla="*/ 492 w 747"/>
              <a:gd name="T37" fmla="*/ 727 h 746"/>
              <a:gd name="T38" fmla="*/ 436 w 747"/>
              <a:gd name="T39" fmla="*/ 740 h 746"/>
              <a:gd name="T40" fmla="*/ 378 w 747"/>
              <a:gd name="T41" fmla="*/ 746 h 746"/>
              <a:gd name="T42" fmla="*/ 320 w 747"/>
              <a:gd name="T43" fmla="*/ 742 h 746"/>
              <a:gd name="T44" fmla="*/ 265 w 747"/>
              <a:gd name="T45" fmla="*/ 729 h 746"/>
              <a:gd name="T46" fmla="*/ 209 w 747"/>
              <a:gd name="T47" fmla="*/ 709 h 746"/>
              <a:gd name="T48" fmla="*/ 157 w 747"/>
              <a:gd name="T49" fmla="*/ 677 h 746"/>
              <a:gd name="T50" fmla="*/ 110 w 747"/>
              <a:gd name="T51" fmla="*/ 638 h 746"/>
              <a:gd name="T52" fmla="*/ 71 w 747"/>
              <a:gd name="T53" fmla="*/ 594 h 746"/>
              <a:gd name="T54" fmla="*/ 41 w 747"/>
              <a:gd name="T55" fmla="*/ 543 h 746"/>
              <a:gd name="T56" fmla="*/ 19 w 747"/>
              <a:gd name="T57" fmla="*/ 489 h 746"/>
              <a:gd name="T58" fmla="*/ 6 w 747"/>
              <a:gd name="T59" fmla="*/ 435 h 746"/>
              <a:gd name="T60" fmla="*/ 0 w 747"/>
              <a:gd name="T61" fmla="*/ 378 h 746"/>
              <a:gd name="T62" fmla="*/ 4 w 747"/>
              <a:gd name="T63" fmla="*/ 320 h 746"/>
              <a:gd name="T64" fmla="*/ 17 w 747"/>
              <a:gd name="T65" fmla="*/ 263 h 746"/>
              <a:gd name="T66" fmla="*/ 37 w 747"/>
              <a:gd name="T67" fmla="*/ 209 h 746"/>
              <a:gd name="T68" fmla="*/ 69 w 747"/>
              <a:gd name="T69" fmla="*/ 157 h 746"/>
              <a:gd name="T70" fmla="*/ 108 w 747"/>
              <a:gd name="T71" fmla="*/ 110 h 746"/>
              <a:gd name="T72" fmla="*/ 153 w 747"/>
              <a:gd name="T73" fmla="*/ 71 h 746"/>
              <a:gd name="T74" fmla="*/ 203 w 747"/>
              <a:gd name="T75" fmla="*/ 41 h 746"/>
              <a:gd name="T76" fmla="*/ 255 w 747"/>
              <a:gd name="T77" fmla="*/ 19 h 746"/>
              <a:gd name="T78" fmla="*/ 311 w 747"/>
              <a:gd name="T79" fmla="*/ 4 h 746"/>
              <a:gd name="T80" fmla="*/ 369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69" y="0"/>
                </a:moveTo>
                <a:lnTo>
                  <a:pt x="427" y="4"/>
                </a:lnTo>
                <a:lnTo>
                  <a:pt x="483" y="15"/>
                </a:lnTo>
                <a:lnTo>
                  <a:pt x="538" y="38"/>
                </a:lnTo>
                <a:lnTo>
                  <a:pt x="591" y="69"/>
                </a:lnTo>
                <a:lnTo>
                  <a:pt x="637" y="108"/>
                </a:lnTo>
                <a:lnTo>
                  <a:pt x="676" y="153"/>
                </a:lnTo>
                <a:lnTo>
                  <a:pt x="706" y="203"/>
                </a:lnTo>
                <a:lnTo>
                  <a:pt x="728" y="255"/>
                </a:lnTo>
                <a:lnTo>
                  <a:pt x="741" y="311"/>
                </a:lnTo>
                <a:lnTo>
                  <a:pt x="747" y="369"/>
                </a:lnTo>
                <a:lnTo>
                  <a:pt x="743" y="426"/>
                </a:lnTo>
                <a:lnTo>
                  <a:pt x="730" y="482"/>
                </a:lnTo>
                <a:lnTo>
                  <a:pt x="710" y="538"/>
                </a:lnTo>
                <a:lnTo>
                  <a:pt x="678" y="590"/>
                </a:lnTo>
                <a:lnTo>
                  <a:pt x="639" y="636"/>
                </a:lnTo>
                <a:lnTo>
                  <a:pt x="594" y="673"/>
                </a:lnTo>
                <a:lnTo>
                  <a:pt x="544" y="705"/>
                </a:lnTo>
                <a:lnTo>
                  <a:pt x="492" y="727"/>
                </a:lnTo>
                <a:lnTo>
                  <a:pt x="436" y="740"/>
                </a:lnTo>
                <a:lnTo>
                  <a:pt x="378" y="746"/>
                </a:lnTo>
                <a:lnTo>
                  <a:pt x="320" y="742"/>
                </a:lnTo>
                <a:lnTo>
                  <a:pt x="265" y="729"/>
                </a:lnTo>
                <a:lnTo>
                  <a:pt x="209" y="709"/>
                </a:lnTo>
                <a:lnTo>
                  <a:pt x="157" y="677"/>
                </a:lnTo>
                <a:lnTo>
                  <a:pt x="110" y="638"/>
                </a:lnTo>
                <a:lnTo>
                  <a:pt x="71" y="594"/>
                </a:lnTo>
                <a:lnTo>
                  <a:pt x="41" y="543"/>
                </a:lnTo>
                <a:lnTo>
                  <a:pt x="19" y="489"/>
                </a:lnTo>
                <a:lnTo>
                  <a:pt x="6" y="435"/>
                </a:lnTo>
                <a:lnTo>
                  <a:pt x="0" y="378"/>
                </a:lnTo>
                <a:lnTo>
                  <a:pt x="4" y="320"/>
                </a:lnTo>
                <a:lnTo>
                  <a:pt x="17" y="263"/>
                </a:lnTo>
                <a:lnTo>
                  <a:pt x="37" y="209"/>
                </a:lnTo>
                <a:lnTo>
                  <a:pt x="69" y="157"/>
                </a:lnTo>
                <a:lnTo>
                  <a:pt x="108" y="110"/>
                </a:lnTo>
                <a:lnTo>
                  <a:pt x="153" y="71"/>
                </a:lnTo>
                <a:lnTo>
                  <a:pt x="203" y="41"/>
                </a:lnTo>
                <a:lnTo>
                  <a:pt x="255" y="19"/>
                </a:lnTo>
                <a:lnTo>
                  <a:pt x="311" y="4"/>
                </a:lnTo>
                <a:lnTo>
                  <a:pt x="369" y="0"/>
                </a:lnTo>
                <a:close/>
              </a:path>
            </a:pathLst>
          </a:custGeom>
          <a:solidFill>
            <a:schemeClr val="accent2"/>
          </a:solidFill>
          <a:ln w="38100">
            <a:solidFill>
              <a:schemeClr val="accent3">
                <a:lumMod val="60000"/>
                <a:lumOff val="40000"/>
              </a:schemeClr>
            </a:solid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10</a:t>
            </a:r>
          </a:p>
        </p:txBody>
      </p:sp>
      <p:grpSp>
        <p:nvGrpSpPr>
          <p:cNvPr id="6" name="Group 5"/>
          <p:cNvGrpSpPr/>
          <p:nvPr/>
        </p:nvGrpSpPr>
        <p:grpSpPr>
          <a:xfrm>
            <a:off x="8702130" y="5683967"/>
            <a:ext cx="3039960" cy="921355"/>
            <a:chOff x="9944452" y="1445113"/>
            <a:chExt cx="1689256" cy="1096656"/>
          </a:xfrm>
        </p:grpSpPr>
        <p:sp>
          <p:nvSpPr>
            <p:cNvPr id="7" name="Rectangle 6"/>
            <p:cNvSpPr/>
            <p:nvPr/>
          </p:nvSpPr>
          <p:spPr>
            <a:xfrm>
              <a:off x="9944452" y="1845732"/>
              <a:ext cx="1689256" cy="696037"/>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kern="0" dirty="0">
                  <a:solidFill>
                    <a:schemeClr val="tx1">
                      <a:lumMod val="75000"/>
                      <a:lumOff val="25000"/>
                    </a:schemeClr>
                  </a:solidFill>
                  <a:cs typeface="Arial" pitchFamily="34" charset="0"/>
                </a:rPr>
                <a:t>Adapt for other devices that fit our strategy</a:t>
              </a:r>
            </a:p>
          </p:txBody>
        </p:sp>
        <p:sp>
          <p:nvSpPr>
            <p:cNvPr id="8" name="TextBox 7"/>
            <p:cNvSpPr txBox="1"/>
            <p:nvPr/>
          </p:nvSpPr>
          <p:spPr>
            <a:xfrm>
              <a:off x="9978375" y="1445113"/>
              <a:ext cx="503103" cy="451891"/>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Porting</a:t>
              </a:r>
            </a:p>
          </p:txBody>
        </p:sp>
      </p:grpSp>
      <p:sp>
        <p:nvSpPr>
          <p:cNvPr id="9" name="Freeform 8"/>
          <p:cNvSpPr>
            <a:spLocks/>
          </p:cNvSpPr>
          <p:nvPr/>
        </p:nvSpPr>
        <p:spPr bwMode="auto">
          <a:xfrm rot="5809499">
            <a:off x="6042974" y="5226321"/>
            <a:ext cx="769969" cy="827545"/>
          </a:xfrm>
          <a:custGeom>
            <a:avLst/>
            <a:gdLst>
              <a:gd name="T0" fmla="*/ 337 w 1227"/>
              <a:gd name="T1" fmla="*/ 0 h 1108"/>
              <a:gd name="T2" fmla="*/ 350 w 1227"/>
              <a:gd name="T3" fmla="*/ 73 h 1108"/>
              <a:gd name="T4" fmla="*/ 372 w 1227"/>
              <a:gd name="T5" fmla="*/ 143 h 1108"/>
              <a:gd name="T6" fmla="*/ 400 w 1227"/>
              <a:gd name="T7" fmla="*/ 212 h 1108"/>
              <a:gd name="T8" fmla="*/ 436 w 1227"/>
              <a:gd name="T9" fmla="*/ 277 h 1108"/>
              <a:gd name="T10" fmla="*/ 478 w 1227"/>
              <a:gd name="T11" fmla="*/ 340 h 1108"/>
              <a:gd name="T12" fmla="*/ 527 w 1227"/>
              <a:gd name="T13" fmla="*/ 400 h 1108"/>
              <a:gd name="T14" fmla="*/ 583 w 1227"/>
              <a:gd name="T15" fmla="*/ 454 h 1108"/>
              <a:gd name="T16" fmla="*/ 646 w 1227"/>
              <a:gd name="T17" fmla="*/ 504 h 1108"/>
              <a:gd name="T18" fmla="*/ 722 w 1227"/>
              <a:gd name="T19" fmla="*/ 552 h 1108"/>
              <a:gd name="T20" fmla="*/ 804 w 1227"/>
              <a:gd name="T21" fmla="*/ 590 h 1108"/>
              <a:gd name="T22" fmla="*/ 888 w 1227"/>
              <a:gd name="T23" fmla="*/ 617 h 1108"/>
              <a:gd name="T24" fmla="*/ 972 w 1227"/>
              <a:gd name="T25" fmla="*/ 636 h 1108"/>
              <a:gd name="T26" fmla="*/ 1058 w 1227"/>
              <a:gd name="T27" fmla="*/ 643 h 1108"/>
              <a:gd name="T28" fmla="*/ 1143 w 1227"/>
              <a:gd name="T29" fmla="*/ 642 h 1108"/>
              <a:gd name="T30" fmla="*/ 1227 w 1227"/>
              <a:gd name="T31" fmla="*/ 629 h 1108"/>
              <a:gd name="T32" fmla="*/ 886 w 1227"/>
              <a:gd name="T33" fmla="*/ 1108 h 1108"/>
              <a:gd name="T34" fmla="*/ 871 w 1227"/>
              <a:gd name="T35" fmla="*/ 1036 h 1108"/>
              <a:gd name="T36" fmla="*/ 851 w 1227"/>
              <a:gd name="T37" fmla="*/ 963 h 1108"/>
              <a:gd name="T38" fmla="*/ 823 w 1227"/>
              <a:gd name="T39" fmla="*/ 894 h 1108"/>
              <a:gd name="T40" fmla="*/ 788 w 1227"/>
              <a:gd name="T41" fmla="*/ 828 h 1108"/>
              <a:gd name="T42" fmla="*/ 745 w 1227"/>
              <a:gd name="T43" fmla="*/ 764 h 1108"/>
              <a:gd name="T44" fmla="*/ 694 w 1227"/>
              <a:gd name="T45" fmla="*/ 705 h 1108"/>
              <a:gd name="T46" fmla="*/ 639 w 1227"/>
              <a:gd name="T47" fmla="*/ 651 h 1108"/>
              <a:gd name="T48" fmla="*/ 575 w 1227"/>
              <a:gd name="T49" fmla="*/ 601 h 1108"/>
              <a:gd name="T50" fmla="*/ 499 w 1227"/>
              <a:gd name="T51" fmla="*/ 552 h 1108"/>
              <a:gd name="T52" fmla="*/ 419 w 1227"/>
              <a:gd name="T53" fmla="*/ 513 h 1108"/>
              <a:gd name="T54" fmla="*/ 337 w 1227"/>
              <a:gd name="T55" fmla="*/ 485 h 1108"/>
              <a:gd name="T56" fmla="*/ 253 w 1227"/>
              <a:gd name="T57" fmla="*/ 469 h 1108"/>
              <a:gd name="T58" fmla="*/ 167 w 1227"/>
              <a:gd name="T59" fmla="*/ 461 h 1108"/>
              <a:gd name="T60" fmla="*/ 82 w 1227"/>
              <a:gd name="T61" fmla="*/ 461 h 1108"/>
              <a:gd name="T62" fmla="*/ 0 w 1227"/>
              <a:gd name="T63" fmla="*/ 472 h 1108"/>
              <a:gd name="T64" fmla="*/ 337 w 1227"/>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108">
                <a:moveTo>
                  <a:pt x="337" y="0"/>
                </a:moveTo>
                <a:lnTo>
                  <a:pt x="350" y="73"/>
                </a:lnTo>
                <a:lnTo>
                  <a:pt x="372" y="143"/>
                </a:lnTo>
                <a:lnTo>
                  <a:pt x="400" y="212"/>
                </a:lnTo>
                <a:lnTo>
                  <a:pt x="436" y="277"/>
                </a:lnTo>
                <a:lnTo>
                  <a:pt x="478" y="340"/>
                </a:lnTo>
                <a:lnTo>
                  <a:pt x="527" y="400"/>
                </a:lnTo>
                <a:lnTo>
                  <a:pt x="583" y="454"/>
                </a:lnTo>
                <a:lnTo>
                  <a:pt x="646" y="504"/>
                </a:lnTo>
                <a:lnTo>
                  <a:pt x="722" y="552"/>
                </a:lnTo>
                <a:lnTo>
                  <a:pt x="804" y="590"/>
                </a:lnTo>
                <a:lnTo>
                  <a:pt x="888" y="617"/>
                </a:lnTo>
                <a:lnTo>
                  <a:pt x="972" y="636"/>
                </a:lnTo>
                <a:lnTo>
                  <a:pt x="1058" y="643"/>
                </a:lnTo>
                <a:lnTo>
                  <a:pt x="1143" y="642"/>
                </a:lnTo>
                <a:lnTo>
                  <a:pt x="1227" y="629"/>
                </a:lnTo>
                <a:lnTo>
                  <a:pt x="886" y="1108"/>
                </a:lnTo>
                <a:lnTo>
                  <a:pt x="871" y="1036"/>
                </a:lnTo>
                <a:lnTo>
                  <a:pt x="851" y="963"/>
                </a:lnTo>
                <a:lnTo>
                  <a:pt x="823" y="894"/>
                </a:lnTo>
                <a:lnTo>
                  <a:pt x="788" y="828"/>
                </a:lnTo>
                <a:lnTo>
                  <a:pt x="745" y="764"/>
                </a:lnTo>
                <a:lnTo>
                  <a:pt x="694" y="705"/>
                </a:lnTo>
                <a:lnTo>
                  <a:pt x="639" y="651"/>
                </a:lnTo>
                <a:lnTo>
                  <a:pt x="575" y="601"/>
                </a:lnTo>
                <a:lnTo>
                  <a:pt x="499" y="552"/>
                </a:lnTo>
                <a:lnTo>
                  <a:pt x="419" y="513"/>
                </a:lnTo>
                <a:lnTo>
                  <a:pt x="337" y="485"/>
                </a:lnTo>
                <a:lnTo>
                  <a:pt x="253" y="469"/>
                </a:lnTo>
                <a:lnTo>
                  <a:pt x="167" y="461"/>
                </a:lnTo>
                <a:lnTo>
                  <a:pt x="82" y="461"/>
                </a:lnTo>
                <a:lnTo>
                  <a:pt x="0" y="472"/>
                </a:lnTo>
                <a:lnTo>
                  <a:pt x="337"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grpSp>
        <p:nvGrpSpPr>
          <p:cNvPr id="10" name="Group 9"/>
          <p:cNvGrpSpPr/>
          <p:nvPr/>
        </p:nvGrpSpPr>
        <p:grpSpPr>
          <a:xfrm>
            <a:off x="8704974" y="1307319"/>
            <a:ext cx="2932940" cy="880479"/>
            <a:chOff x="8690397" y="1445113"/>
            <a:chExt cx="2595986" cy="1048006"/>
          </a:xfrm>
        </p:grpSpPr>
        <p:sp>
          <p:nvSpPr>
            <p:cNvPr id="11" name="Rectangle 10"/>
            <p:cNvSpPr/>
            <p:nvPr/>
          </p:nvSpPr>
          <p:spPr>
            <a:xfrm>
              <a:off x="8690397" y="1797080"/>
              <a:ext cx="2595986" cy="6960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kern="0" dirty="0">
                  <a:solidFill>
                    <a:schemeClr val="tx1">
                      <a:lumMod val="75000"/>
                      <a:lumOff val="25000"/>
                    </a:schemeClr>
                  </a:solidFill>
                  <a:cs typeface="Arial" pitchFamily="34" charset="0"/>
                </a:rPr>
                <a:t>Identify a basic need with our desired user.</a:t>
              </a:r>
            </a:p>
          </p:txBody>
        </p:sp>
        <p:sp>
          <p:nvSpPr>
            <p:cNvPr id="12" name="TextBox 11"/>
            <p:cNvSpPr txBox="1"/>
            <p:nvPr/>
          </p:nvSpPr>
          <p:spPr>
            <a:xfrm>
              <a:off x="8690397" y="1445113"/>
              <a:ext cx="1450339" cy="451892"/>
            </a:xfrm>
            <a:prstGeom prst="rect">
              <a:avLst/>
            </a:prstGeom>
            <a:noFill/>
          </p:spPr>
          <p:txBody>
            <a:bodyPr wrap="none" rtlCol="0">
              <a:spAutoFit/>
            </a:bodyPr>
            <a:lstStyle/>
            <a:p>
              <a:r>
                <a:rPr lang="en-US" sz="1867" b="1" dirty="0">
                  <a:solidFill>
                    <a:schemeClr val="tx1">
                      <a:lumMod val="75000"/>
                      <a:lumOff val="25000"/>
                    </a:schemeClr>
                  </a:solidFill>
                  <a:cs typeface="Arial" panose="020B0604020202020204" pitchFamily="34" charset="0"/>
                </a:rPr>
                <a:t>Needs &amp; Goals</a:t>
              </a:r>
            </a:p>
          </p:txBody>
        </p:sp>
      </p:grpSp>
      <p:grpSp>
        <p:nvGrpSpPr>
          <p:cNvPr id="13" name="Group 12"/>
          <p:cNvGrpSpPr/>
          <p:nvPr/>
        </p:nvGrpSpPr>
        <p:grpSpPr>
          <a:xfrm>
            <a:off x="8728092" y="2673105"/>
            <a:ext cx="3340445" cy="665182"/>
            <a:chOff x="8690397" y="1408308"/>
            <a:chExt cx="2595985" cy="791745"/>
          </a:xfrm>
        </p:grpSpPr>
        <p:sp>
          <p:nvSpPr>
            <p:cNvPr id="14" name="Rectangle 13"/>
            <p:cNvSpPr/>
            <p:nvPr/>
          </p:nvSpPr>
          <p:spPr>
            <a:xfrm>
              <a:off x="8690397" y="1797083"/>
              <a:ext cx="2595985" cy="40297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kern="0" dirty="0">
                  <a:solidFill>
                    <a:schemeClr val="tx1">
                      <a:lumMod val="75000"/>
                      <a:lumOff val="25000"/>
                    </a:schemeClr>
                  </a:solidFill>
                  <a:cs typeface="Arial" pitchFamily="34" charset="0"/>
                </a:rPr>
                <a:t>How we can add value to the app.</a:t>
              </a:r>
            </a:p>
          </p:txBody>
        </p:sp>
        <p:sp>
          <p:nvSpPr>
            <p:cNvPr id="16" name="TextBox 15"/>
            <p:cNvSpPr txBox="1"/>
            <p:nvPr/>
          </p:nvSpPr>
          <p:spPr>
            <a:xfrm>
              <a:off x="8690398" y="1408308"/>
              <a:ext cx="781935" cy="451892"/>
            </a:xfrm>
            <a:prstGeom prst="rect">
              <a:avLst/>
            </a:prstGeom>
            <a:noFill/>
          </p:spPr>
          <p:txBody>
            <a:bodyPr wrap="none" rtlCol="0">
              <a:spAutoFit/>
            </a:bodyPr>
            <a:lstStyle/>
            <a:p>
              <a:r>
                <a:rPr lang="en-US" sz="1867" b="1" dirty="0">
                  <a:solidFill>
                    <a:schemeClr val="tx1">
                      <a:lumMod val="75000"/>
                      <a:lumOff val="25000"/>
                    </a:schemeClr>
                  </a:solidFill>
                  <a:cs typeface="Arial" panose="020B0604020202020204" pitchFamily="34" charset="0"/>
                </a:rPr>
                <a:t>Strategy</a:t>
              </a:r>
            </a:p>
          </p:txBody>
        </p:sp>
      </p:grpSp>
      <p:grpSp>
        <p:nvGrpSpPr>
          <p:cNvPr id="17" name="Group 16"/>
          <p:cNvGrpSpPr/>
          <p:nvPr/>
        </p:nvGrpSpPr>
        <p:grpSpPr>
          <a:xfrm>
            <a:off x="8702132" y="3651747"/>
            <a:ext cx="3150352" cy="943104"/>
            <a:chOff x="8654780" y="1370574"/>
            <a:chExt cx="2631602" cy="1122547"/>
          </a:xfrm>
        </p:grpSpPr>
        <p:sp>
          <p:nvSpPr>
            <p:cNvPr id="18" name="Rectangle 17"/>
            <p:cNvSpPr/>
            <p:nvPr/>
          </p:nvSpPr>
          <p:spPr>
            <a:xfrm>
              <a:off x="8654780" y="1797082"/>
              <a:ext cx="2631602" cy="69603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kern="0" dirty="0">
                  <a:solidFill>
                    <a:schemeClr val="tx1">
                      <a:lumMod val="75000"/>
                      <a:lumOff val="25000"/>
                    </a:schemeClr>
                  </a:solidFill>
                  <a:cs typeface="Arial" pitchFamily="34" charset="0"/>
                </a:rPr>
                <a:t>Test the experience within the context</a:t>
              </a:r>
            </a:p>
          </p:txBody>
        </p:sp>
        <p:sp>
          <p:nvSpPr>
            <p:cNvPr id="19" name="TextBox 18"/>
            <p:cNvSpPr txBox="1"/>
            <p:nvPr/>
          </p:nvSpPr>
          <p:spPr>
            <a:xfrm>
              <a:off x="8688165" y="1370574"/>
              <a:ext cx="735939" cy="451893"/>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Testing</a:t>
              </a:r>
            </a:p>
          </p:txBody>
        </p:sp>
      </p:grpSp>
      <p:grpSp>
        <p:nvGrpSpPr>
          <p:cNvPr id="20" name="Group 19"/>
          <p:cNvGrpSpPr/>
          <p:nvPr/>
        </p:nvGrpSpPr>
        <p:grpSpPr>
          <a:xfrm>
            <a:off x="411032" y="1174095"/>
            <a:ext cx="3390827" cy="683469"/>
            <a:chOff x="8501312" y="1445113"/>
            <a:chExt cx="2862149" cy="672319"/>
          </a:xfrm>
        </p:grpSpPr>
        <p:sp>
          <p:nvSpPr>
            <p:cNvPr id="21" name="Rectangle 20"/>
            <p:cNvSpPr/>
            <p:nvPr/>
          </p:nvSpPr>
          <p:spPr>
            <a:xfrm>
              <a:off x="8501312" y="1804522"/>
              <a:ext cx="2852701" cy="312910"/>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467" kern="0" dirty="0">
                  <a:solidFill>
                    <a:schemeClr val="tx1">
                      <a:lumMod val="75000"/>
                      <a:lumOff val="25000"/>
                    </a:schemeClr>
                  </a:solidFill>
                  <a:cs typeface="Arial" pitchFamily="34" charset="0"/>
                </a:rPr>
                <a:t>Concept that inspires us</a:t>
              </a:r>
            </a:p>
          </p:txBody>
        </p:sp>
        <p:sp>
          <p:nvSpPr>
            <p:cNvPr id="22" name="TextBox 21"/>
            <p:cNvSpPr txBox="1"/>
            <p:nvPr/>
          </p:nvSpPr>
          <p:spPr>
            <a:xfrm>
              <a:off x="10519685" y="1445113"/>
              <a:ext cx="843776" cy="373462"/>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Concept</a:t>
              </a:r>
            </a:p>
          </p:txBody>
        </p:sp>
      </p:grpSp>
      <p:grpSp>
        <p:nvGrpSpPr>
          <p:cNvPr id="23" name="Group 22"/>
          <p:cNvGrpSpPr/>
          <p:nvPr/>
        </p:nvGrpSpPr>
        <p:grpSpPr>
          <a:xfrm>
            <a:off x="302084" y="2013394"/>
            <a:ext cx="3562949" cy="907050"/>
            <a:chOff x="8272134" y="1276417"/>
            <a:chExt cx="3264116" cy="1079632"/>
          </a:xfrm>
        </p:grpSpPr>
        <p:sp>
          <p:nvSpPr>
            <p:cNvPr id="24" name="Rectangle 23"/>
            <p:cNvSpPr/>
            <p:nvPr/>
          </p:nvSpPr>
          <p:spPr>
            <a:xfrm>
              <a:off x="8272134" y="1708702"/>
              <a:ext cx="3264116" cy="647347"/>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467" kern="0" dirty="0">
                  <a:solidFill>
                    <a:schemeClr val="tx1">
                      <a:lumMod val="75000"/>
                      <a:lumOff val="25000"/>
                    </a:schemeClr>
                  </a:solidFill>
                  <a:cs typeface="Arial" pitchFamily="34" charset="0"/>
                </a:rPr>
                <a:t>The circumstances where information adds value</a:t>
              </a:r>
              <a:endParaRPr lang="en-US" sz="1467" dirty="0">
                <a:solidFill>
                  <a:schemeClr val="tx1">
                    <a:lumMod val="75000"/>
                    <a:lumOff val="25000"/>
                  </a:schemeClr>
                </a:solidFill>
              </a:endParaRPr>
            </a:p>
          </p:txBody>
        </p:sp>
        <p:sp>
          <p:nvSpPr>
            <p:cNvPr id="25" name="TextBox 24"/>
            <p:cNvSpPr txBox="1"/>
            <p:nvPr/>
          </p:nvSpPr>
          <p:spPr>
            <a:xfrm>
              <a:off x="9883418" y="1276417"/>
              <a:ext cx="1624171" cy="451892"/>
            </a:xfrm>
            <a:prstGeom prst="rect">
              <a:avLst/>
            </a:prstGeom>
            <a:noFill/>
          </p:spPr>
          <p:txBody>
            <a:bodyPr wrap="square" rtlCol="0">
              <a:spAutoFit/>
            </a:bodyPr>
            <a:lstStyle/>
            <a:p>
              <a:pPr algn="r"/>
              <a:r>
                <a:rPr lang="en-US" sz="1867" b="1" dirty="0">
                  <a:solidFill>
                    <a:schemeClr val="tx1">
                      <a:lumMod val="75000"/>
                      <a:lumOff val="25000"/>
                    </a:schemeClr>
                  </a:solidFill>
                  <a:cs typeface="Arial" panose="020B0604020202020204" pitchFamily="34" charset="0"/>
                </a:rPr>
                <a:t>Context</a:t>
              </a:r>
            </a:p>
          </p:txBody>
        </p:sp>
      </p:grpSp>
      <p:grpSp>
        <p:nvGrpSpPr>
          <p:cNvPr id="26" name="Group 25"/>
          <p:cNvGrpSpPr/>
          <p:nvPr/>
        </p:nvGrpSpPr>
        <p:grpSpPr>
          <a:xfrm>
            <a:off x="400281" y="3173328"/>
            <a:ext cx="3390385" cy="853650"/>
            <a:chOff x="8606712" y="1428357"/>
            <a:chExt cx="2818150" cy="1016071"/>
          </a:xfrm>
        </p:grpSpPr>
        <p:sp>
          <p:nvSpPr>
            <p:cNvPr id="27" name="Rectangle 26"/>
            <p:cNvSpPr/>
            <p:nvPr/>
          </p:nvSpPr>
          <p:spPr>
            <a:xfrm>
              <a:off x="8606712" y="1797081"/>
              <a:ext cx="2818150" cy="647347"/>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467" kern="0" dirty="0">
                  <a:solidFill>
                    <a:schemeClr val="tx1">
                      <a:lumMod val="75000"/>
                      <a:lumOff val="25000"/>
                    </a:schemeClr>
                  </a:solidFill>
                  <a:cs typeface="Arial" pitchFamily="34" charset="0"/>
                </a:rPr>
                <a:t>Create user experience based around needs</a:t>
              </a:r>
            </a:p>
          </p:txBody>
        </p:sp>
        <p:sp>
          <p:nvSpPr>
            <p:cNvPr id="28" name="TextBox 27"/>
            <p:cNvSpPr txBox="1"/>
            <p:nvPr/>
          </p:nvSpPr>
          <p:spPr>
            <a:xfrm>
              <a:off x="10715734" y="1428357"/>
              <a:ext cx="709128" cy="451892"/>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Design</a:t>
              </a:r>
            </a:p>
          </p:txBody>
        </p:sp>
      </p:grpSp>
      <p:grpSp>
        <p:nvGrpSpPr>
          <p:cNvPr id="29" name="Group 28"/>
          <p:cNvGrpSpPr/>
          <p:nvPr/>
        </p:nvGrpSpPr>
        <p:grpSpPr>
          <a:xfrm>
            <a:off x="926943" y="4333947"/>
            <a:ext cx="2833476" cy="642104"/>
            <a:chOff x="9002419" y="1445113"/>
            <a:chExt cx="2595985" cy="764275"/>
          </a:xfrm>
        </p:grpSpPr>
        <p:sp>
          <p:nvSpPr>
            <p:cNvPr id="30" name="Rectangle 29"/>
            <p:cNvSpPr/>
            <p:nvPr/>
          </p:nvSpPr>
          <p:spPr>
            <a:xfrm>
              <a:off x="9002419" y="1830764"/>
              <a:ext cx="2595985" cy="378624"/>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467" kern="0" dirty="0">
                  <a:solidFill>
                    <a:schemeClr val="tx1">
                      <a:lumMod val="75000"/>
                      <a:lumOff val="25000"/>
                    </a:schemeClr>
                  </a:solidFill>
                  <a:cs typeface="Arial" pitchFamily="34" charset="0"/>
                </a:rPr>
                <a:t>Put all the pieces together</a:t>
              </a:r>
            </a:p>
          </p:txBody>
        </p:sp>
        <p:sp>
          <p:nvSpPr>
            <p:cNvPr id="31" name="TextBox 30"/>
            <p:cNvSpPr txBox="1"/>
            <p:nvPr/>
          </p:nvSpPr>
          <p:spPr>
            <a:xfrm>
              <a:off x="10171601" y="1445113"/>
              <a:ext cx="1399149" cy="451892"/>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Development</a:t>
              </a:r>
            </a:p>
          </p:txBody>
        </p:sp>
      </p:grpSp>
      <p:grpSp>
        <p:nvGrpSpPr>
          <p:cNvPr id="32" name="Group 31"/>
          <p:cNvGrpSpPr/>
          <p:nvPr/>
        </p:nvGrpSpPr>
        <p:grpSpPr>
          <a:xfrm>
            <a:off x="5735783" y="1192557"/>
            <a:ext cx="1247812" cy="4415603"/>
            <a:chOff x="5364162" y="1300164"/>
            <a:chExt cx="1457326" cy="4860927"/>
          </a:xfrm>
          <a:effectLst/>
        </p:grpSpPr>
        <p:sp>
          <p:nvSpPr>
            <p:cNvPr id="33" name="Freeform 32"/>
            <p:cNvSpPr>
              <a:spLocks/>
            </p:cNvSpPr>
            <p:nvPr/>
          </p:nvSpPr>
          <p:spPr bwMode="auto">
            <a:xfrm>
              <a:off x="5602289" y="2076452"/>
              <a:ext cx="974725" cy="879475"/>
            </a:xfrm>
            <a:custGeom>
              <a:avLst/>
              <a:gdLst>
                <a:gd name="T0" fmla="*/ 890 w 1229"/>
                <a:gd name="T1" fmla="*/ 0 h 1108"/>
                <a:gd name="T2" fmla="*/ 1229 w 1229"/>
                <a:gd name="T3" fmla="*/ 472 h 1108"/>
                <a:gd name="T4" fmla="*/ 1145 w 1229"/>
                <a:gd name="T5" fmla="*/ 461 h 1108"/>
                <a:gd name="T6" fmla="*/ 1060 w 1229"/>
                <a:gd name="T7" fmla="*/ 459 h 1108"/>
                <a:gd name="T8" fmla="*/ 976 w 1229"/>
                <a:gd name="T9" fmla="*/ 467 h 1108"/>
                <a:gd name="T10" fmla="*/ 890 w 1229"/>
                <a:gd name="T11" fmla="*/ 485 h 1108"/>
                <a:gd name="T12" fmla="*/ 808 w 1229"/>
                <a:gd name="T13" fmla="*/ 513 h 1108"/>
                <a:gd name="T14" fmla="*/ 728 w 1229"/>
                <a:gd name="T15" fmla="*/ 551 h 1108"/>
                <a:gd name="T16" fmla="*/ 652 w 1229"/>
                <a:gd name="T17" fmla="*/ 599 h 1108"/>
                <a:gd name="T18" fmla="*/ 588 w 1229"/>
                <a:gd name="T19" fmla="*/ 649 h 1108"/>
                <a:gd name="T20" fmla="*/ 532 w 1229"/>
                <a:gd name="T21" fmla="*/ 705 h 1108"/>
                <a:gd name="T22" fmla="*/ 482 w 1229"/>
                <a:gd name="T23" fmla="*/ 764 h 1108"/>
                <a:gd name="T24" fmla="*/ 439 w 1229"/>
                <a:gd name="T25" fmla="*/ 828 h 1108"/>
                <a:gd name="T26" fmla="*/ 404 w 1229"/>
                <a:gd name="T27" fmla="*/ 895 h 1108"/>
                <a:gd name="T28" fmla="*/ 376 w 1229"/>
                <a:gd name="T29" fmla="*/ 963 h 1108"/>
                <a:gd name="T30" fmla="*/ 356 w 1229"/>
                <a:gd name="T31" fmla="*/ 1036 h 1108"/>
                <a:gd name="T32" fmla="*/ 341 w 1229"/>
                <a:gd name="T33" fmla="*/ 1108 h 1108"/>
                <a:gd name="T34" fmla="*/ 0 w 1229"/>
                <a:gd name="T35" fmla="*/ 629 h 1108"/>
                <a:gd name="T36" fmla="*/ 84 w 1229"/>
                <a:gd name="T37" fmla="*/ 640 h 1108"/>
                <a:gd name="T38" fmla="*/ 169 w 1229"/>
                <a:gd name="T39" fmla="*/ 644 h 1108"/>
                <a:gd name="T40" fmla="*/ 255 w 1229"/>
                <a:gd name="T41" fmla="*/ 634 h 1108"/>
                <a:gd name="T42" fmla="*/ 341 w 1229"/>
                <a:gd name="T43" fmla="*/ 618 h 1108"/>
                <a:gd name="T44" fmla="*/ 423 w 1229"/>
                <a:gd name="T45" fmla="*/ 590 h 1108"/>
                <a:gd name="T46" fmla="*/ 505 w 1229"/>
                <a:gd name="T47" fmla="*/ 551 h 1108"/>
                <a:gd name="T48" fmla="*/ 583 w 1229"/>
                <a:gd name="T49" fmla="*/ 502 h 1108"/>
                <a:gd name="T50" fmla="*/ 644 w 1229"/>
                <a:gd name="T51" fmla="*/ 454 h 1108"/>
                <a:gd name="T52" fmla="*/ 700 w 1229"/>
                <a:gd name="T53" fmla="*/ 398 h 1108"/>
                <a:gd name="T54" fmla="*/ 749 w 1229"/>
                <a:gd name="T55" fmla="*/ 340 h 1108"/>
                <a:gd name="T56" fmla="*/ 791 w 1229"/>
                <a:gd name="T57" fmla="*/ 277 h 1108"/>
                <a:gd name="T58" fmla="*/ 827 w 1229"/>
                <a:gd name="T59" fmla="*/ 212 h 1108"/>
                <a:gd name="T60" fmla="*/ 855 w 1229"/>
                <a:gd name="T61" fmla="*/ 143 h 1108"/>
                <a:gd name="T62" fmla="*/ 877 w 1229"/>
                <a:gd name="T63" fmla="*/ 73 h 1108"/>
                <a:gd name="T64" fmla="*/ 890 w 1229"/>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9" h="1108">
                  <a:moveTo>
                    <a:pt x="890" y="0"/>
                  </a:moveTo>
                  <a:lnTo>
                    <a:pt x="1229" y="472"/>
                  </a:lnTo>
                  <a:lnTo>
                    <a:pt x="1145" y="461"/>
                  </a:lnTo>
                  <a:lnTo>
                    <a:pt x="1060" y="459"/>
                  </a:lnTo>
                  <a:lnTo>
                    <a:pt x="976" y="467"/>
                  </a:lnTo>
                  <a:lnTo>
                    <a:pt x="890" y="485"/>
                  </a:lnTo>
                  <a:lnTo>
                    <a:pt x="808" y="513"/>
                  </a:lnTo>
                  <a:lnTo>
                    <a:pt x="728" y="551"/>
                  </a:lnTo>
                  <a:lnTo>
                    <a:pt x="652" y="599"/>
                  </a:lnTo>
                  <a:lnTo>
                    <a:pt x="588" y="649"/>
                  </a:lnTo>
                  <a:lnTo>
                    <a:pt x="532" y="705"/>
                  </a:lnTo>
                  <a:lnTo>
                    <a:pt x="482" y="764"/>
                  </a:lnTo>
                  <a:lnTo>
                    <a:pt x="439" y="828"/>
                  </a:lnTo>
                  <a:lnTo>
                    <a:pt x="404" y="895"/>
                  </a:lnTo>
                  <a:lnTo>
                    <a:pt x="376" y="963"/>
                  </a:lnTo>
                  <a:lnTo>
                    <a:pt x="356" y="1036"/>
                  </a:lnTo>
                  <a:lnTo>
                    <a:pt x="341" y="1108"/>
                  </a:lnTo>
                  <a:lnTo>
                    <a:pt x="0" y="629"/>
                  </a:lnTo>
                  <a:lnTo>
                    <a:pt x="84" y="640"/>
                  </a:lnTo>
                  <a:lnTo>
                    <a:pt x="169" y="644"/>
                  </a:lnTo>
                  <a:lnTo>
                    <a:pt x="255" y="634"/>
                  </a:lnTo>
                  <a:lnTo>
                    <a:pt x="341" y="618"/>
                  </a:lnTo>
                  <a:lnTo>
                    <a:pt x="423" y="590"/>
                  </a:lnTo>
                  <a:lnTo>
                    <a:pt x="505" y="551"/>
                  </a:lnTo>
                  <a:lnTo>
                    <a:pt x="583" y="502"/>
                  </a:lnTo>
                  <a:lnTo>
                    <a:pt x="644" y="454"/>
                  </a:lnTo>
                  <a:lnTo>
                    <a:pt x="700" y="398"/>
                  </a:lnTo>
                  <a:lnTo>
                    <a:pt x="749" y="340"/>
                  </a:lnTo>
                  <a:lnTo>
                    <a:pt x="791" y="277"/>
                  </a:lnTo>
                  <a:lnTo>
                    <a:pt x="827" y="212"/>
                  </a:lnTo>
                  <a:lnTo>
                    <a:pt x="855" y="143"/>
                  </a:lnTo>
                  <a:lnTo>
                    <a:pt x="877" y="73"/>
                  </a:lnTo>
                  <a:lnTo>
                    <a:pt x="890"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4" name="Freeform 33"/>
            <p:cNvSpPr>
              <a:spLocks/>
            </p:cNvSpPr>
            <p:nvPr/>
          </p:nvSpPr>
          <p:spPr bwMode="auto">
            <a:xfrm>
              <a:off x="5608639" y="1460502"/>
              <a:ext cx="974725" cy="879475"/>
            </a:xfrm>
            <a:custGeom>
              <a:avLst/>
              <a:gdLst>
                <a:gd name="T0" fmla="*/ 339 w 1229"/>
                <a:gd name="T1" fmla="*/ 0 h 1108"/>
                <a:gd name="T2" fmla="*/ 352 w 1229"/>
                <a:gd name="T3" fmla="*/ 72 h 1108"/>
                <a:gd name="T4" fmla="*/ 375 w 1229"/>
                <a:gd name="T5" fmla="*/ 143 h 1108"/>
                <a:gd name="T6" fmla="*/ 403 w 1229"/>
                <a:gd name="T7" fmla="*/ 212 h 1108"/>
                <a:gd name="T8" fmla="*/ 438 w 1229"/>
                <a:gd name="T9" fmla="*/ 279 h 1108"/>
                <a:gd name="T10" fmla="*/ 481 w 1229"/>
                <a:gd name="T11" fmla="*/ 340 h 1108"/>
                <a:gd name="T12" fmla="*/ 529 w 1229"/>
                <a:gd name="T13" fmla="*/ 400 h 1108"/>
                <a:gd name="T14" fmla="*/ 585 w 1229"/>
                <a:gd name="T15" fmla="*/ 454 h 1108"/>
                <a:gd name="T16" fmla="*/ 647 w 1229"/>
                <a:gd name="T17" fmla="*/ 504 h 1108"/>
                <a:gd name="T18" fmla="*/ 725 w 1229"/>
                <a:gd name="T19" fmla="*/ 552 h 1108"/>
                <a:gd name="T20" fmla="*/ 807 w 1229"/>
                <a:gd name="T21" fmla="*/ 589 h 1108"/>
                <a:gd name="T22" fmla="*/ 889 w 1229"/>
                <a:gd name="T23" fmla="*/ 617 h 1108"/>
                <a:gd name="T24" fmla="*/ 974 w 1229"/>
                <a:gd name="T25" fmla="*/ 636 h 1108"/>
                <a:gd name="T26" fmla="*/ 1060 w 1229"/>
                <a:gd name="T27" fmla="*/ 643 h 1108"/>
                <a:gd name="T28" fmla="*/ 1146 w 1229"/>
                <a:gd name="T29" fmla="*/ 641 h 1108"/>
                <a:gd name="T30" fmla="*/ 1229 w 1229"/>
                <a:gd name="T31" fmla="*/ 628 h 1108"/>
                <a:gd name="T32" fmla="*/ 889 w 1229"/>
                <a:gd name="T33" fmla="*/ 1108 h 1108"/>
                <a:gd name="T34" fmla="*/ 874 w 1229"/>
                <a:gd name="T35" fmla="*/ 1036 h 1108"/>
                <a:gd name="T36" fmla="*/ 853 w 1229"/>
                <a:gd name="T37" fmla="*/ 963 h 1108"/>
                <a:gd name="T38" fmla="*/ 825 w 1229"/>
                <a:gd name="T39" fmla="*/ 894 h 1108"/>
                <a:gd name="T40" fmla="*/ 790 w 1229"/>
                <a:gd name="T41" fmla="*/ 827 h 1108"/>
                <a:gd name="T42" fmla="*/ 747 w 1229"/>
                <a:gd name="T43" fmla="*/ 764 h 1108"/>
                <a:gd name="T44" fmla="*/ 697 w 1229"/>
                <a:gd name="T45" fmla="*/ 705 h 1108"/>
                <a:gd name="T46" fmla="*/ 641 w 1229"/>
                <a:gd name="T47" fmla="*/ 651 h 1108"/>
                <a:gd name="T48" fmla="*/ 578 w 1229"/>
                <a:gd name="T49" fmla="*/ 600 h 1108"/>
                <a:gd name="T50" fmla="*/ 501 w 1229"/>
                <a:gd name="T51" fmla="*/ 552 h 1108"/>
                <a:gd name="T52" fmla="*/ 421 w 1229"/>
                <a:gd name="T53" fmla="*/ 515 h 1108"/>
                <a:gd name="T54" fmla="*/ 339 w 1229"/>
                <a:gd name="T55" fmla="*/ 487 h 1108"/>
                <a:gd name="T56" fmla="*/ 254 w 1229"/>
                <a:gd name="T57" fmla="*/ 468 h 1108"/>
                <a:gd name="T58" fmla="*/ 170 w 1229"/>
                <a:gd name="T59" fmla="*/ 461 h 1108"/>
                <a:gd name="T60" fmla="*/ 84 w 1229"/>
                <a:gd name="T61" fmla="*/ 461 h 1108"/>
                <a:gd name="T62" fmla="*/ 0 w 1229"/>
                <a:gd name="T63" fmla="*/ 474 h 1108"/>
                <a:gd name="T64" fmla="*/ 339 w 1229"/>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9" h="1108">
                  <a:moveTo>
                    <a:pt x="339" y="0"/>
                  </a:moveTo>
                  <a:lnTo>
                    <a:pt x="352" y="72"/>
                  </a:lnTo>
                  <a:lnTo>
                    <a:pt x="375" y="143"/>
                  </a:lnTo>
                  <a:lnTo>
                    <a:pt x="403" y="212"/>
                  </a:lnTo>
                  <a:lnTo>
                    <a:pt x="438" y="279"/>
                  </a:lnTo>
                  <a:lnTo>
                    <a:pt x="481" y="340"/>
                  </a:lnTo>
                  <a:lnTo>
                    <a:pt x="529" y="400"/>
                  </a:lnTo>
                  <a:lnTo>
                    <a:pt x="585" y="454"/>
                  </a:lnTo>
                  <a:lnTo>
                    <a:pt x="647" y="504"/>
                  </a:lnTo>
                  <a:lnTo>
                    <a:pt x="725" y="552"/>
                  </a:lnTo>
                  <a:lnTo>
                    <a:pt x="807" y="589"/>
                  </a:lnTo>
                  <a:lnTo>
                    <a:pt x="889" y="617"/>
                  </a:lnTo>
                  <a:lnTo>
                    <a:pt x="974" y="636"/>
                  </a:lnTo>
                  <a:lnTo>
                    <a:pt x="1060" y="643"/>
                  </a:lnTo>
                  <a:lnTo>
                    <a:pt x="1146" y="641"/>
                  </a:lnTo>
                  <a:lnTo>
                    <a:pt x="1229" y="628"/>
                  </a:lnTo>
                  <a:lnTo>
                    <a:pt x="889" y="1108"/>
                  </a:lnTo>
                  <a:lnTo>
                    <a:pt x="874" y="1036"/>
                  </a:lnTo>
                  <a:lnTo>
                    <a:pt x="853" y="963"/>
                  </a:lnTo>
                  <a:lnTo>
                    <a:pt x="825" y="894"/>
                  </a:lnTo>
                  <a:lnTo>
                    <a:pt x="790" y="827"/>
                  </a:lnTo>
                  <a:lnTo>
                    <a:pt x="747" y="764"/>
                  </a:lnTo>
                  <a:lnTo>
                    <a:pt x="697" y="705"/>
                  </a:lnTo>
                  <a:lnTo>
                    <a:pt x="641" y="651"/>
                  </a:lnTo>
                  <a:lnTo>
                    <a:pt x="578" y="600"/>
                  </a:lnTo>
                  <a:lnTo>
                    <a:pt x="501" y="552"/>
                  </a:lnTo>
                  <a:lnTo>
                    <a:pt x="421" y="515"/>
                  </a:lnTo>
                  <a:lnTo>
                    <a:pt x="339" y="487"/>
                  </a:lnTo>
                  <a:lnTo>
                    <a:pt x="254" y="468"/>
                  </a:lnTo>
                  <a:lnTo>
                    <a:pt x="170" y="461"/>
                  </a:lnTo>
                  <a:lnTo>
                    <a:pt x="84" y="461"/>
                  </a:lnTo>
                  <a:lnTo>
                    <a:pt x="0" y="474"/>
                  </a:lnTo>
                  <a:lnTo>
                    <a:pt x="339"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5" name="Freeform 34"/>
            <p:cNvSpPr>
              <a:spLocks/>
            </p:cNvSpPr>
            <p:nvPr/>
          </p:nvSpPr>
          <p:spPr bwMode="auto">
            <a:xfrm>
              <a:off x="5602289" y="2682877"/>
              <a:ext cx="974725" cy="881063"/>
            </a:xfrm>
            <a:custGeom>
              <a:avLst/>
              <a:gdLst>
                <a:gd name="T0" fmla="*/ 337 w 1227"/>
                <a:gd name="T1" fmla="*/ 0 h 1110"/>
                <a:gd name="T2" fmla="*/ 350 w 1227"/>
                <a:gd name="T3" fmla="*/ 73 h 1110"/>
                <a:gd name="T4" fmla="*/ 372 w 1227"/>
                <a:gd name="T5" fmla="*/ 144 h 1110"/>
                <a:gd name="T6" fmla="*/ 400 w 1227"/>
                <a:gd name="T7" fmla="*/ 212 h 1110"/>
                <a:gd name="T8" fmla="*/ 436 w 1227"/>
                <a:gd name="T9" fmla="*/ 279 h 1110"/>
                <a:gd name="T10" fmla="*/ 478 w 1227"/>
                <a:gd name="T11" fmla="*/ 343 h 1110"/>
                <a:gd name="T12" fmla="*/ 527 w 1227"/>
                <a:gd name="T13" fmla="*/ 400 h 1110"/>
                <a:gd name="T14" fmla="*/ 583 w 1227"/>
                <a:gd name="T15" fmla="*/ 454 h 1110"/>
                <a:gd name="T16" fmla="*/ 646 w 1227"/>
                <a:gd name="T17" fmla="*/ 504 h 1110"/>
                <a:gd name="T18" fmla="*/ 722 w 1227"/>
                <a:gd name="T19" fmla="*/ 553 h 1110"/>
                <a:gd name="T20" fmla="*/ 804 w 1227"/>
                <a:gd name="T21" fmla="*/ 590 h 1110"/>
                <a:gd name="T22" fmla="*/ 888 w 1227"/>
                <a:gd name="T23" fmla="*/ 620 h 1110"/>
                <a:gd name="T24" fmla="*/ 972 w 1227"/>
                <a:gd name="T25" fmla="*/ 636 h 1110"/>
                <a:gd name="T26" fmla="*/ 1058 w 1227"/>
                <a:gd name="T27" fmla="*/ 644 h 1110"/>
                <a:gd name="T28" fmla="*/ 1143 w 1227"/>
                <a:gd name="T29" fmla="*/ 642 h 1110"/>
                <a:gd name="T30" fmla="*/ 1227 w 1227"/>
                <a:gd name="T31" fmla="*/ 631 h 1110"/>
                <a:gd name="T32" fmla="*/ 886 w 1227"/>
                <a:gd name="T33" fmla="*/ 1110 h 1110"/>
                <a:gd name="T34" fmla="*/ 871 w 1227"/>
                <a:gd name="T35" fmla="*/ 1036 h 1110"/>
                <a:gd name="T36" fmla="*/ 851 w 1227"/>
                <a:gd name="T37" fmla="*/ 965 h 1110"/>
                <a:gd name="T38" fmla="*/ 823 w 1227"/>
                <a:gd name="T39" fmla="*/ 895 h 1110"/>
                <a:gd name="T40" fmla="*/ 788 w 1227"/>
                <a:gd name="T41" fmla="*/ 828 h 1110"/>
                <a:gd name="T42" fmla="*/ 745 w 1227"/>
                <a:gd name="T43" fmla="*/ 765 h 1110"/>
                <a:gd name="T44" fmla="*/ 694 w 1227"/>
                <a:gd name="T45" fmla="*/ 705 h 1110"/>
                <a:gd name="T46" fmla="*/ 639 w 1227"/>
                <a:gd name="T47" fmla="*/ 651 h 1110"/>
                <a:gd name="T48" fmla="*/ 575 w 1227"/>
                <a:gd name="T49" fmla="*/ 601 h 1110"/>
                <a:gd name="T50" fmla="*/ 499 w 1227"/>
                <a:gd name="T51" fmla="*/ 553 h 1110"/>
                <a:gd name="T52" fmla="*/ 419 w 1227"/>
                <a:gd name="T53" fmla="*/ 515 h 1110"/>
                <a:gd name="T54" fmla="*/ 337 w 1227"/>
                <a:gd name="T55" fmla="*/ 488 h 1110"/>
                <a:gd name="T56" fmla="*/ 253 w 1227"/>
                <a:gd name="T57" fmla="*/ 469 h 1110"/>
                <a:gd name="T58" fmla="*/ 167 w 1227"/>
                <a:gd name="T59" fmla="*/ 462 h 1110"/>
                <a:gd name="T60" fmla="*/ 82 w 1227"/>
                <a:gd name="T61" fmla="*/ 463 h 1110"/>
                <a:gd name="T62" fmla="*/ 0 w 1227"/>
                <a:gd name="T63" fmla="*/ 475 h 1110"/>
                <a:gd name="T64" fmla="*/ 337 w 1227"/>
                <a:gd name="T65"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110">
                  <a:moveTo>
                    <a:pt x="337" y="0"/>
                  </a:moveTo>
                  <a:lnTo>
                    <a:pt x="350" y="73"/>
                  </a:lnTo>
                  <a:lnTo>
                    <a:pt x="372" y="144"/>
                  </a:lnTo>
                  <a:lnTo>
                    <a:pt x="400" y="212"/>
                  </a:lnTo>
                  <a:lnTo>
                    <a:pt x="436" y="279"/>
                  </a:lnTo>
                  <a:lnTo>
                    <a:pt x="478" y="343"/>
                  </a:lnTo>
                  <a:lnTo>
                    <a:pt x="527" y="400"/>
                  </a:lnTo>
                  <a:lnTo>
                    <a:pt x="583" y="454"/>
                  </a:lnTo>
                  <a:lnTo>
                    <a:pt x="646" y="504"/>
                  </a:lnTo>
                  <a:lnTo>
                    <a:pt x="722" y="553"/>
                  </a:lnTo>
                  <a:lnTo>
                    <a:pt x="804" y="590"/>
                  </a:lnTo>
                  <a:lnTo>
                    <a:pt x="888" y="620"/>
                  </a:lnTo>
                  <a:lnTo>
                    <a:pt x="972" y="636"/>
                  </a:lnTo>
                  <a:lnTo>
                    <a:pt x="1058" y="644"/>
                  </a:lnTo>
                  <a:lnTo>
                    <a:pt x="1143" y="642"/>
                  </a:lnTo>
                  <a:lnTo>
                    <a:pt x="1227" y="631"/>
                  </a:lnTo>
                  <a:lnTo>
                    <a:pt x="886" y="1110"/>
                  </a:lnTo>
                  <a:lnTo>
                    <a:pt x="871" y="1036"/>
                  </a:lnTo>
                  <a:lnTo>
                    <a:pt x="851" y="965"/>
                  </a:lnTo>
                  <a:lnTo>
                    <a:pt x="823" y="895"/>
                  </a:lnTo>
                  <a:lnTo>
                    <a:pt x="788" y="828"/>
                  </a:lnTo>
                  <a:lnTo>
                    <a:pt x="745" y="765"/>
                  </a:lnTo>
                  <a:lnTo>
                    <a:pt x="694" y="705"/>
                  </a:lnTo>
                  <a:lnTo>
                    <a:pt x="639" y="651"/>
                  </a:lnTo>
                  <a:lnTo>
                    <a:pt x="575" y="601"/>
                  </a:lnTo>
                  <a:lnTo>
                    <a:pt x="499" y="553"/>
                  </a:lnTo>
                  <a:lnTo>
                    <a:pt x="419" y="515"/>
                  </a:lnTo>
                  <a:lnTo>
                    <a:pt x="337" y="488"/>
                  </a:lnTo>
                  <a:lnTo>
                    <a:pt x="253" y="469"/>
                  </a:lnTo>
                  <a:lnTo>
                    <a:pt x="167" y="462"/>
                  </a:lnTo>
                  <a:lnTo>
                    <a:pt x="82" y="463"/>
                  </a:lnTo>
                  <a:lnTo>
                    <a:pt x="0" y="475"/>
                  </a:lnTo>
                  <a:lnTo>
                    <a:pt x="337"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6" name="Freeform 35"/>
            <p:cNvSpPr>
              <a:spLocks/>
            </p:cNvSpPr>
            <p:nvPr/>
          </p:nvSpPr>
          <p:spPr bwMode="auto">
            <a:xfrm>
              <a:off x="5602289" y="3297239"/>
              <a:ext cx="974725" cy="879475"/>
            </a:xfrm>
            <a:custGeom>
              <a:avLst/>
              <a:gdLst>
                <a:gd name="T0" fmla="*/ 890 w 1229"/>
                <a:gd name="T1" fmla="*/ 0 h 1108"/>
                <a:gd name="T2" fmla="*/ 1229 w 1229"/>
                <a:gd name="T3" fmla="*/ 472 h 1108"/>
                <a:gd name="T4" fmla="*/ 1145 w 1229"/>
                <a:gd name="T5" fmla="*/ 461 h 1108"/>
                <a:gd name="T6" fmla="*/ 1060 w 1229"/>
                <a:gd name="T7" fmla="*/ 459 h 1108"/>
                <a:gd name="T8" fmla="*/ 976 w 1229"/>
                <a:gd name="T9" fmla="*/ 468 h 1108"/>
                <a:gd name="T10" fmla="*/ 890 w 1229"/>
                <a:gd name="T11" fmla="*/ 485 h 1108"/>
                <a:gd name="T12" fmla="*/ 808 w 1229"/>
                <a:gd name="T13" fmla="*/ 513 h 1108"/>
                <a:gd name="T14" fmla="*/ 728 w 1229"/>
                <a:gd name="T15" fmla="*/ 552 h 1108"/>
                <a:gd name="T16" fmla="*/ 652 w 1229"/>
                <a:gd name="T17" fmla="*/ 600 h 1108"/>
                <a:gd name="T18" fmla="*/ 588 w 1229"/>
                <a:gd name="T19" fmla="*/ 649 h 1108"/>
                <a:gd name="T20" fmla="*/ 532 w 1229"/>
                <a:gd name="T21" fmla="*/ 704 h 1108"/>
                <a:gd name="T22" fmla="*/ 482 w 1229"/>
                <a:gd name="T23" fmla="*/ 764 h 1108"/>
                <a:gd name="T24" fmla="*/ 439 w 1229"/>
                <a:gd name="T25" fmla="*/ 827 h 1108"/>
                <a:gd name="T26" fmla="*/ 404 w 1229"/>
                <a:gd name="T27" fmla="*/ 894 h 1108"/>
                <a:gd name="T28" fmla="*/ 376 w 1229"/>
                <a:gd name="T29" fmla="*/ 963 h 1108"/>
                <a:gd name="T30" fmla="*/ 356 w 1229"/>
                <a:gd name="T31" fmla="*/ 1035 h 1108"/>
                <a:gd name="T32" fmla="*/ 341 w 1229"/>
                <a:gd name="T33" fmla="*/ 1108 h 1108"/>
                <a:gd name="T34" fmla="*/ 0 w 1229"/>
                <a:gd name="T35" fmla="*/ 628 h 1108"/>
                <a:gd name="T36" fmla="*/ 84 w 1229"/>
                <a:gd name="T37" fmla="*/ 641 h 1108"/>
                <a:gd name="T38" fmla="*/ 169 w 1229"/>
                <a:gd name="T39" fmla="*/ 643 h 1108"/>
                <a:gd name="T40" fmla="*/ 255 w 1229"/>
                <a:gd name="T41" fmla="*/ 636 h 1108"/>
                <a:gd name="T42" fmla="*/ 341 w 1229"/>
                <a:gd name="T43" fmla="*/ 617 h 1108"/>
                <a:gd name="T44" fmla="*/ 423 w 1229"/>
                <a:gd name="T45" fmla="*/ 589 h 1108"/>
                <a:gd name="T46" fmla="*/ 505 w 1229"/>
                <a:gd name="T47" fmla="*/ 552 h 1108"/>
                <a:gd name="T48" fmla="*/ 583 w 1229"/>
                <a:gd name="T49" fmla="*/ 502 h 1108"/>
                <a:gd name="T50" fmla="*/ 644 w 1229"/>
                <a:gd name="T51" fmla="*/ 453 h 1108"/>
                <a:gd name="T52" fmla="*/ 700 w 1229"/>
                <a:gd name="T53" fmla="*/ 400 h 1108"/>
                <a:gd name="T54" fmla="*/ 749 w 1229"/>
                <a:gd name="T55" fmla="*/ 340 h 1108"/>
                <a:gd name="T56" fmla="*/ 791 w 1229"/>
                <a:gd name="T57" fmla="*/ 277 h 1108"/>
                <a:gd name="T58" fmla="*/ 827 w 1229"/>
                <a:gd name="T59" fmla="*/ 212 h 1108"/>
                <a:gd name="T60" fmla="*/ 855 w 1229"/>
                <a:gd name="T61" fmla="*/ 143 h 1108"/>
                <a:gd name="T62" fmla="*/ 877 w 1229"/>
                <a:gd name="T63" fmla="*/ 72 h 1108"/>
                <a:gd name="T64" fmla="*/ 890 w 1229"/>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9" h="1108">
                  <a:moveTo>
                    <a:pt x="890" y="0"/>
                  </a:moveTo>
                  <a:lnTo>
                    <a:pt x="1229" y="472"/>
                  </a:lnTo>
                  <a:lnTo>
                    <a:pt x="1145" y="461"/>
                  </a:lnTo>
                  <a:lnTo>
                    <a:pt x="1060" y="459"/>
                  </a:lnTo>
                  <a:lnTo>
                    <a:pt x="976" y="468"/>
                  </a:lnTo>
                  <a:lnTo>
                    <a:pt x="890" y="485"/>
                  </a:lnTo>
                  <a:lnTo>
                    <a:pt x="808" y="513"/>
                  </a:lnTo>
                  <a:lnTo>
                    <a:pt x="728" y="552"/>
                  </a:lnTo>
                  <a:lnTo>
                    <a:pt x="652" y="600"/>
                  </a:lnTo>
                  <a:lnTo>
                    <a:pt x="588" y="649"/>
                  </a:lnTo>
                  <a:lnTo>
                    <a:pt x="532" y="704"/>
                  </a:lnTo>
                  <a:lnTo>
                    <a:pt x="482" y="764"/>
                  </a:lnTo>
                  <a:lnTo>
                    <a:pt x="439" y="827"/>
                  </a:lnTo>
                  <a:lnTo>
                    <a:pt x="404" y="894"/>
                  </a:lnTo>
                  <a:lnTo>
                    <a:pt x="376" y="963"/>
                  </a:lnTo>
                  <a:lnTo>
                    <a:pt x="356" y="1035"/>
                  </a:lnTo>
                  <a:lnTo>
                    <a:pt x="341" y="1108"/>
                  </a:lnTo>
                  <a:lnTo>
                    <a:pt x="0" y="628"/>
                  </a:lnTo>
                  <a:lnTo>
                    <a:pt x="84" y="641"/>
                  </a:lnTo>
                  <a:lnTo>
                    <a:pt x="169" y="643"/>
                  </a:lnTo>
                  <a:lnTo>
                    <a:pt x="255" y="636"/>
                  </a:lnTo>
                  <a:lnTo>
                    <a:pt x="341" y="617"/>
                  </a:lnTo>
                  <a:lnTo>
                    <a:pt x="423" y="589"/>
                  </a:lnTo>
                  <a:lnTo>
                    <a:pt x="505" y="552"/>
                  </a:lnTo>
                  <a:lnTo>
                    <a:pt x="583" y="502"/>
                  </a:lnTo>
                  <a:lnTo>
                    <a:pt x="644" y="453"/>
                  </a:lnTo>
                  <a:lnTo>
                    <a:pt x="700" y="400"/>
                  </a:lnTo>
                  <a:lnTo>
                    <a:pt x="749" y="340"/>
                  </a:lnTo>
                  <a:lnTo>
                    <a:pt x="791" y="277"/>
                  </a:lnTo>
                  <a:lnTo>
                    <a:pt x="827" y="212"/>
                  </a:lnTo>
                  <a:lnTo>
                    <a:pt x="855" y="143"/>
                  </a:lnTo>
                  <a:lnTo>
                    <a:pt x="877" y="72"/>
                  </a:lnTo>
                  <a:lnTo>
                    <a:pt x="890"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7" name="Freeform 36"/>
            <p:cNvSpPr>
              <a:spLocks/>
            </p:cNvSpPr>
            <p:nvPr/>
          </p:nvSpPr>
          <p:spPr bwMode="auto">
            <a:xfrm>
              <a:off x="5602289" y="3905252"/>
              <a:ext cx="974725" cy="881063"/>
            </a:xfrm>
            <a:custGeom>
              <a:avLst/>
              <a:gdLst>
                <a:gd name="T0" fmla="*/ 337 w 1227"/>
                <a:gd name="T1" fmla="*/ 0 h 1108"/>
                <a:gd name="T2" fmla="*/ 350 w 1227"/>
                <a:gd name="T3" fmla="*/ 71 h 1108"/>
                <a:gd name="T4" fmla="*/ 372 w 1227"/>
                <a:gd name="T5" fmla="*/ 143 h 1108"/>
                <a:gd name="T6" fmla="*/ 400 w 1227"/>
                <a:gd name="T7" fmla="*/ 212 h 1108"/>
                <a:gd name="T8" fmla="*/ 436 w 1227"/>
                <a:gd name="T9" fmla="*/ 277 h 1108"/>
                <a:gd name="T10" fmla="*/ 478 w 1227"/>
                <a:gd name="T11" fmla="*/ 340 h 1108"/>
                <a:gd name="T12" fmla="*/ 527 w 1227"/>
                <a:gd name="T13" fmla="*/ 398 h 1108"/>
                <a:gd name="T14" fmla="*/ 583 w 1227"/>
                <a:gd name="T15" fmla="*/ 454 h 1108"/>
                <a:gd name="T16" fmla="*/ 646 w 1227"/>
                <a:gd name="T17" fmla="*/ 502 h 1108"/>
                <a:gd name="T18" fmla="*/ 722 w 1227"/>
                <a:gd name="T19" fmla="*/ 550 h 1108"/>
                <a:gd name="T20" fmla="*/ 804 w 1227"/>
                <a:gd name="T21" fmla="*/ 589 h 1108"/>
                <a:gd name="T22" fmla="*/ 888 w 1227"/>
                <a:gd name="T23" fmla="*/ 617 h 1108"/>
                <a:gd name="T24" fmla="*/ 972 w 1227"/>
                <a:gd name="T25" fmla="*/ 634 h 1108"/>
                <a:gd name="T26" fmla="*/ 1058 w 1227"/>
                <a:gd name="T27" fmla="*/ 643 h 1108"/>
                <a:gd name="T28" fmla="*/ 1143 w 1227"/>
                <a:gd name="T29" fmla="*/ 639 h 1108"/>
                <a:gd name="T30" fmla="*/ 1227 w 1227"/>
                <a:gd name="T31" fmla="*/ 628 h 1108"/>
                <a:gd name="T32" fmla="*/ 886 w 1227"/>
                <a:gd name="T33" fmla="*/ 1108 h 1108"/>
                <a:gd name="T34" fmla="*/ 871 w 1227"/>
                <a:gd name="T35" fmla="*/ 1034 h 1108"/>
                <a:gd name="T36" fmla="*/ 851 w 1227"/>
                <a:gd name="T37" fmla="*/ 963 h 1108"/>
                <a:gd name="T38" fmla="*/ 823 w 1227"/>
                <a:gd name="T39" fmla="*/ 894 h 1108"/>
                <a:gd name="T40" fmla="*/ 788 w 1227"/>
                <a:gd name="T41" fmla="*/ 827 h 1108"/>
                <a:gd name="T42" fmla="*/ 745 w 1227"/>
                <a:gd name="T43" fmla="*/ 764 h 1108"/>
                <a:gd name="T44" fmla="*/ 694 w 1227"/>
                <a:gd name="T45" fmla="*/ 705 h 1108"/>
                <a:gd name="T46" fmla="*/ 639 w 1227"/>
                <a:gd name="T47" fmla="*/ 649 h 1108"/>
                <a:gd name="T48" fmla="*/ 575 w 1227"/>
                <a:gd name="T49" fmla="*/ 599 h 1108"/>
                <a:gd name="T50" fmla="*/ 499 w 1227"/>
                <a:gd name="T51" fmla="*/ 550 h 1108"/>
                <a:gd name="T52" fmla="*/ 419 w 1227"/>
                <a:gd name="T53" fmla="*/ 513 h 1108"/>
                <a:gd name="T54" fmla="*/ 337 w 1227"/>
                <a:gd name="T55" fmla="*/ 485 h 1108"/>
                <a:gd name="T56" fmla="*/ 253 w 1227"/>
                <a:gd name="T57" fmla="*/ 467 h 1108"/>
                <a:gd name="T58" fmla="*/ 167 w 1227"/>
                <a:gd name="T59" fmla="*/ 459 h 1108"/>
                <a:gd name="T60" fmla="*/ 82 w 1227"/>
                <a:gd name="T61" fmla="*/ 461 h 1108"/>
                <a:gd name="T62" fmla="*/ 0 w 1227"/>
                <a:gd name="T63" fmla="*/ 472 h 1108"/>
                <a:gd name="T64" fmla="*/ 337 w 1227"/>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108">
                  <a:moveTo>
                    <a:pt x="337" y="0"/>
                  </a:moveTo>
                  <a:lnTo>
                    <a:pt x="350" y="71"/>
                  </a:lnTo>
                  <a:lnTo>
                    <a:pt x="372" y="143"/>
                  </a:lnTo>
                  <a:lnTo>
                    <a:pt x="400" y="212"/>
                  </a:lnTo>
                  <a:lnTo>
                    <a:pt x="436" y="277"/>
                  </a:lnTo>
                  <a:lnTo>
                    <a:pt x="478" y="340"/>
                  </a:lnTo>
                  <a:lnTo>
                    <a:pt x="527" y="398"/>
                  </a:lnTo>
                  <a:lnTo>
                    <a:pt x="583" y="454"/>
                  </a:lnTo>
                  <a:lnTo>
                    <a:pt x="646" y="502"/>
                  </a:lnTo>
                  <a:lnTo>
                    <a:pt x="722" y="550"/>
                  </a:lnTo>
                  <a:lnTo>
                    <a:pt x="804" y="589"/>
                  </a:lnTo>
                  <a:lnTo>
                    <a:pt x="888" y="617"/>
                  </a:lnTo>
                  <a:lnTo>
                    <a:pt x="972" y="634"/>
                  </a:lnTo>
                  <a:lnTo>
                    <a:pt x="1058" y="643"/>
                  </a:lnTo>
                  <a:lnTo>
                    <a:pt x="1143" y="639"/>
                  </a:lnTo>
                  <a:lnTo>
                    <a:pt x="1227" y="628"/>
                  </a:lnTo>
                  <a:lnTo>
                    <a:pt x="886" y="1108"/>
                  </a:lnTo>
                  <a:lnTo>
                    <a:pt x="871" y="1034"/>
                  </a:lnTo>
                  <a:lnTo>
                    <a:pt x="851" y="963"/>
                  </a:lnTo>
                  <a:lnTo>
                    <a:pt x="823" y="894"/>
                  </a:lnTo>
                  <a:lnTo>
                    <a:pt x="788" y="827"/>
                  </a:lnTo>
                  <a:lnTo>
                    <a:pt x="745" y="764"/>
                  </a:lnTo>
                  <a:lnTo>
                    <a:pt x="694" y="705"/>
                  </a:lnTo>
                  <a:lnTo>
                    <a:pt x="639" y="649"/>
                  </a:lnTo>
                  <a:lnTo>
                    <a:pt x="575" y="599"/>
                  </a:lnTo>
                  <a:lnTo>
                    <a:pt x="499" y="550"/>
                  </a:lnTo>
                  <a:lnTo>
                    <a:pt x="419" y="513"/>
                  </a:lnTo>
                  <a:lnTo>
                    <a:pt x="337" y="485"/>
                  </a:lnTo>
                  <a:lnTo>
                    <a:pt x="253" y="467"/>
                  </a:lnTo>
                  <a:lnTo>
                    <a:pt x="167" y="459"/>
                  </a:lnTo>
                  <a:lnTo>
                    <a:pt x="82" y="461"/>
                  </a:lnTo>
                  <a:lnTo>
                    <a:pt x="0" y="472"/>
                  </a:lnTo>
                  <a:lnTo>
                    <a:pt x="337"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8" name="Freeform 37"/>
            <p:cNvSpPr>
              <a:spLocks/>
            </p:cNvSpPr>
            <p:nvPr/>
          </p:nvSpPr>
          <p:spPr bwMode="auto">
            <a:xfrm>
              <a:off x="5602289" y="4513264"/>
              <a:ext cx="974725" cy="879475"/>
            </a:xfrm>
            <a:custGeom>
              <a:avLst/>
              <a:gdLst>
                <a:gd name="T0" fmla="*/ 890 w 1229"/>
                <a:gd name="T1" fmla="*/ 0 h 1108"/>
                <a:gd name="T2" fmla="*/ 1229 w 1229"/>
                <a:gd name="T3" fmla="*/ 474 h 1108"/>
                <a:gd name="T4" fmla="*/ 1145 w 1229"/>
                <a:gd name="T5" fmla="*/ 463 h 1108"/>
                <a:gd name="T6" fmla="*/ 1060 w 1229"/>
                <a:gd name="T7" fmla="*/ 461 h 1108"/>
                <a:gd name="T8" fmla="*/ 976 w 1229"/>
                <a:gd name="T9" fmla="*/ 469 h 1108"/>
                <a:gd name="T10" fmla="*/ 890 w 1229"/>
                <a:gd name="T11" fmla="*/ 487 h 1108"/>
                <a:gd name="T12" fmla="*/ 808 w 1229"/>
                <a:gd name="T13" fmla="*/ 515 h 1108"/>
                <a:gd name="T14" fmla="*/ 728 w 1229"/>
                <a:gd name="T15" fmla="*/ 552 h 1108"/>
                <a:gd name="T16" fmla="*/ 652 w 1229"/>
                <a:gd name="T17" fmla="*/ 601 h 1108"/>
                <a:gd name="T18" fmla="*/ 588 w 1229"/>
                <a:gd name="T19" fmla="*/ 651 h 1108"/>
                <a:gd name="T20" fmla="*/ 532 w 1229"/>
                <a:gd name="T21" fmla="*/ 705 h 1108"/>
                <a:gd name="T22" fmla="*/ 482 w 1229"/>
                <a:gd name="T23" fmla="*/ 764 h 1108"/>
                <a:gd name="T24" fmla="*/ 439 w 1229"/>
                <a:gd name="T25" fmla="*/ 827 h 1108"/>
                <a:gd name="T26" fmla="*/ 404 w 1229"/>
                <a:gd name="T27" fmla="*/ 894 h 1108"/>
                <a:gd name="T28" fmla="*/ 376 w 1229"/>
                <a:gd name="T29" fmla="*/ 965 h 1108"/>
                <a:gd name="T30" fmla="*/ 356 w 1229"/>
                <a:gd name="T31" fmla="*/ 1036 h 1108"/>
                <a:gd name="T32" fmla="*/ 341 w 1229"/>
                <a:gd name="T33" fmla="*/ 1108 h 1108"/>
                <a:gd name="T34" fmla="*/ 0 w 1229"/>
                <a:gd name="T35" fmla="*/ 630 h 1108"/>
                <a:gd name="T36" fmla="*/ 84 w 1229"/>
                <a:gd name="T37" fmla="*/ 642 h 1108"/>
                <a:gd name="T38" fmla="*/ 169 w 1229"/>
                <a:gd name="T39" fmla="*/ 643 h 1108"/>
                <a:gd name="T40" fmla="*/ 255 w 1229"/>
                <a:gd name="T41" fmla="*/ 636 h 1108"/>
                <a:gd name="T42" fmla="*/ 341 w 1229"/>
                <a:gd name="T43" fmla="*/ 617 h 1108"/>
                <a:gd name="T44" fmla="*/ 423 w 1229"/>
                <a:gd name="T45" fmla="*/ 589 h 1108"/>
                <a:gd name="T46" fmla="*/ 505 w 1229"/>
                <a:gd name="T47" fmla="*/ 552 h 1108"/>
                <a:gd name="T48" fmla="*/ 583 w 1229"/>
                <a:gd name="T49" fmla="*/ 504 h 1108"/>
                <a:gd name="T50" fmla="*/ 644 w 1229"/>
                <a:gd name="T51" fmla="*/ 454 h 1108"/>
                <a:gd name="T52" fmla="*/ 700 w 1229"/>
                <a:gd name="T53" fmla="*/ 400 h 1108"/>
                <a:gd name="T54" fmla="*/ 749 w 1229"/>
                <a:gd name="T55" fmla="*/ 340 h 1108"/>
                <a:gd name="T56" fmla="*/ 791 w 1229"/>
                <a:gd name="T57" fmla="*/ 279 h 1108"/>
                <a:gd name="T58" fmla="*/ 827 w 1229"/>
                <a:gd name="T59" fmla="*/ 212 h 1108"/>
                <a:gd name="T60" fmla="*/ 855 w 1229"/>
                <a:gd name="T61" fmla="*/ 143 h 1108"/>
                <a:gd name="T62" fmla="*/ 877 w 1229"/>
                <a:gd name="T63" fmla="*/ 73 h 1108"/>
                <a:gd name="T64" fmla="*/ 890 w 1229"/>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9" h="1108">
                  <a:moveTo>
                    <a:pt x="890" y="0"/>
                  </a:moveTo>
                  <a:lnTo>
                    <a:pt x="1229" y="474"/>
                  </a:lnTo>
                  <a:lnTo>
                    <a:pt x="1145" y="463"/>
                  </a:lnTo>
                  <a:lnTo>
                    <a:pt x="1060" y="461"/>
                  </a:lnTo>
                  <a:lnTo>
                    <a:pt x="976" y="469"/>
                  </a:lnTo>
                  <a:lnTo>
                    <a:pt x="890" y="487"/>
                  </a:lnTo>
                  <a:lnTo>
                    <a:pt x="808" y="515"/>
                  </a:lnTo>
                  <a:lnTo>
                    <a:pt x="728" y="552"/>
                  </a:lnTo>
                  <a:lnTo>
                    <a:pt x="652" y="601"/>
                  </a:lnTo>
                  <a:lnTo>
                    <a:pt x="588" y="651"/>
                  </a:lnTo>
                  <a:lnTo>
                    <a:pt x="532" y="705"/>
                  </a:lnTo>
                  <a:lnTo>
                    <a:pt x="482" y="764"/>
                  </a:lnTo>
                  <a:lnTo>
                    <a:pt x="439" y="827"/>
                  </a:lnTo>
                  <a:lnTo>
                    <a:pt x="404" y="894"/>
                  </a:lnTo>
                  <a:lnTo>
                    <a:pt x="376" y="965"/>
                  </a:lnTo>
                  <a:lnTo>
                    <a:pt x="356" y="1036"/>
                  </a:lnTo>
                  <a:lnTo>
                    <a:pt x="341" y="1108"/>
                  </a:lnTo>
                  <a:lnTo>
                    <a:pt x="0" y="630"/>
                  </a:lnTo>
                  <a:lnTo>
                    <a:pt x="84" y="642"/>
                  </a:lnTo>
                  <a:lnTo>
                    <a:pt x="169" y="643"/>
                  </a:lnTo>
                  <a:lnTo>
                    <a:pt x="255" y="636"/>
                  </a:lnTo>
                  <a:lnTo>
                    <a:pt x="341" y="617"/>
                  </a:lnTo>
                  <a:lnTo>
                    <a:pt x="423" y="589"/>
                  </a:lnTo>
                  <a:lnTo>
                    <a:pt x="505" y="552"/>
                  </a:lnTo>
                  <a:lnTo>
                    <a:pt x="583" y="504"/>
                  </a:lnTo>
                  <a:lnTo>
                    <a:pt x="644" y="454"/>
                  </a:lnTo>
                  <a:lnTo>
                    <a:pt x="700" y="400"/>
                  </a:lnTo>
                  <a:lnTo>
                    <a:pt x="749" y="340"/>
                  </a:lnTo>
                  <a:lnTo>
                    <a:pt x="791" y="279"/>
                  </a:lnTo>
                  <a:lnTo>
                    <a:pt x="827" y="212"/>
                  </a:lnTo>
                  <a:lnTo>
                    <a:pt x="855" y="143"/>
                  </a:lnTo>
                  <a:lnTo>
                    <a:pt x="877" y="73"/>
                  </a:lnTo>
                  <a:lnTo>
                    <a:pt x="890"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39" name="Freeform 38"/>
            <p:cNvSpPr>
              <a:spLocks/>
            </p:cNvSpPr>
            <p:nvPr/>
          </p:nvSpPr>
          <p:spPr bwMode="auto">
            <a:xfrm>
              <a:off x="5602289" y="5121277"/>
              <a:ext cx="974725" cy="879475"/>
            </a:xfrm>
            <a:custGeom>
              <a:avLst/>
              <a:gdLst>
                <a:gd name="T0" fmla="*/ 337 w 1227"/>
                <a:gd name="T1" fmla="*/ 0 h 1108"/>
                <a:gd name="T2" fmla="*/ 350 w 1227"/>
                <a:gd name="T3" fmla="*/ 73 h 1108"/>
                <a:gd name="T4" fmla="*/ 372 w 1227"/>
                <a:gd name="T5" fmla="*/ 143 h 1108"/>
                <a:gd name="T6" fmla="*/ 400 w 1227"/>
                <a:gd name="T7" fmla="*/ 212 h 1108"/>
                <a:gd name="T8" fmla="*/ 436 w 1227"/>
                <a:gd name="T9" fmla="*/ 277 h 1108"/>
                <a:gd name="T10" fmla="*/ 478 w 1227"/>
                <a:gd name="T11" fmla="*/ 340 h 1108"/>
                <a:gd name="T12" fmla="*/ 527 w 1227"/>
                <a:gd name="T13" fmla="*/ 400 h 1108"/>
                <a:gd name="T14" fmla="*/ 583 w 1227"/>
                <a:gd name="T15" fmla="*/ 454 h 1108"/>
                <a:gd name="T16" fmla="*/ 646 w 1227"/>
                <a:gd name="T17" fmla="*/ 504 h 1108"/>
                <a:gd name="T18" fmla="*/ 722 w 1227"/>
                <a:gd name="T19" fmla="*/ 552 h 1108"/>
                <a:gd name="T20" fmla="*/ 804 w 1227"/>
                <a:gd name="T21" fmla="*/ 590 h 1108"/>
                <a:gd name="T22" fmla="*/ 888 w 1227"/>
                <a:gd name="T23" fmla="*/ 617 h 1108"/>
                <a:gd name="T24" fmla="*/ 972 w 1227"/>
                <a:gd name="T25" fmla="*/ 636 h 1108"/>
                <a:gd name="T26" fmla="*/ 1058 w 1227"/>
                <a:gd name="T27" fmla="*/ 643 h 1108"/>
                <a:gd name="T28" fmla="*/ 1143 w 1227"/>
                <a:gd name="T29" fmla="*/ 642 h 1108"/>
                <a:gd name="T30" fmla="*/ 1227 w 1227"/>
                <a:gd name="T31" fmla="*/ 629 h 1108"/>
                <a:gd name="T32" fmla="*/ 886 w 1227"/>
                <a:gd name="T33" fmla="*/ 1108 h 1108"/>
                <a:gd name="T34" fmla="*/ 871 w 1227"/>
                <a:gd name="T35" fmla="*/ 1036 h 1108"/>
                <a:gd name="T36" fmla="*/ 851 w 1227"/>
                <a:gd name="T37" fmla="*/ 963 h 1108"/>
                <a:gd name="T38" fmla="*/ 823 w 1227"/>
                <a:gd name="T39" fmla="*/ 894 h 1108"/>
                <a:gd name="T40" fmla="*/ 788 w 1227"/>
                <a:gd name="T41" fmla="*/ 828 h 1108"/>
                <a:gd name="T42" fmla="*/ 745 w 1227"/>
                <a:gd name="T43" fmla="*/ 764 h 1108"/>
                <a:gd name="T44" fmla="*/ 694 w 1227"/>
                <a:gd name="T45" fmla="*/ 705 h 1108"/>
                <a:gd name="T46" fmla="*/ 639 w 1227"/>
                <a:gd name="T47" fmla="*/ 651 h 1108"/>
                <a:gd name="T48" fmla="*/ 575 w 1227"/>
                <a:gd name="T49" fmla="*/ 601 h 1108"/>
                <a:gd name="T50" fmla="*/ 499 w 1227"/>
                <a:gd name="T51" fmla="*/ 552 h 1108"/>
                <a:gd name="T52" fmla="*/ 419 w 1227"/>
                <a:gd name="T53" fmla="*/ 513 h 1108"/>
                <a:gd name="T54" fmla="*/ 337 w 1227"/>
                <a:gd name="T55" fmla="*/ 485 h 1108"/>
                <a:gd name="T56" fmla="*/ 253 w 1227"/>
                <a:gd name="T57" fmla="*/ 469 h 1108"/>
                <a:gd name="T58" fmla="*/ 167 w 1227"/>
                <a:gd name="T59" fmla="*/ 461 h 1108"/>
                <a:gd name="T60" fmla="*/ 82 w 1227"/>
                <a:gd name="T61" fmla="*/ 461 h 1108"/>
                <a:gd name="T62" fmla="*/ 0 w 1227"/>
                <a:gd name="T63" fmla="*/ 472 h 1108"/>
                <a:gd name="T64" fmla="*/ 337 w 1227"/>
                <a:gd name="T65"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108">
                  <a:moveTo>
                    <a:pt x="337" y="0"/>
                  </a:moveTo>
                  <a:lnTo>
                    <a:pt x="350" y="73"/>
                  </a:lnTo>
                  <a:lnTo>
                    <a:pt x="372" y="143"/>
                  </a:lnTo>
                  <a:lnTo>
                    <a:pt x="400" y="212"/>
                  </a:lnTo>
                  <a:lnTo>
                    <a:pt x="436" y="277"/>
                  </a:lnTo>
                  <a:lnTo>
                    <a:pt x="478" y="340"/>
                  </a:lnTo>
                  <a:lnTo>
                    <a:pt x="527" y="400"/>
                  </a:lnTo>
                  <a:lnTo>
                    <a:pt x="583" y="454"/>
                  </a:lnTo>
                  <a:lnTo>
                    <a:pt x="646" y="504"/>
                  </a:lnTo>
                  <a:lnTo>
                    <a:pt x="722" y="552"/>
                  </a:lnTo>
                  <a:lnTo>
                    <a:pt x="804" y="590"/>
                  </a:lnTo>
                  <a:lnTo>
                    <a:pt x="888" y="617"/>
                  </a:lnTo>
                  <a:lnTo>
                    <a:pt x="972" y="636"/>
                  </a:lnTo>
                  <a:lnTo>
                    <a:pt x="1058" y="643"/>
                  </a:lnTo>
                  <a:lnTo>
                    <a:pt x="1143" y="642"/>
                  </a:lnTo>
                  <a:lnTo>
                    <a:pt x="1227" y="629"/>
                  </a:lnTo>
                  <a:lnTo>
                    <a:pt x="886" y="1108"/>
                  </a:lnTo>
                  <a:lnTo>
                    <a:pt x="871" y="1036"/>
                  </a:lnTo>
                  <a:lnTo>
                    <a:pt x="851" y="963"/>
                  </a:lnTo>
                  <a:lnTo>
                    <a:pt x="823" y="894"/>
                  </a:lnTo>
                  <a:lnTo>
                    <a:pt x="788" y="828"/>
                  </a:lnTo>
                  <a:lnTo>
                    <a:pt x="745" y="764"/>
                  </a:lnTo>
                  <a:lnTo>
                    <a:pt x="694" y="705"/>
                  </a:lnTo>
                  <a:lnTo>
                    <a:pt x="639" y="651"/>
                  </a:lnTo>
                  <a:lnTo>
                    <a:pt x="575" y="601"/>
                  </a:lnTo>
                  <a:lnTo>
                    <a:pt x="499" y="552"/>
                  </a:lnTo>
                  <a:lnTo>
                    <a:pt x="419" y="513"/>
                  </a:lnTo>
                  <a:lnTo>
                    <a:pt x="337" y="485"/>
                  </a:lnTo>
                  <a:lnTo>
                    <a:pt x="253" y="469"/>
                  </a:lnTo>
                  <a:lnTo>
                    <a:pt x="167" y="461"/>
                  </a:lnTo>
                  <a:lnTo>
                    <a:pt x="82" y="461"/>
                  </a:lnTo>
                  <a:lnTo>
                    <a:pt x="0" y="472"/>
                  </a:lnTo>
                  <a:lnTo>
                    <a:pt x="337"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0" name="Freeform 39"/>
            <p:cNvSpPr>
              <a:spLocks/>
            </p:cNvSpPr>
            <p:nvPr/>
          </p:nvSpPr>
          <p:spPr bwMode="auto">
            <a:xfrm>
              <a:off x="5364162" y="2522539"/>
              <a:ext cx="592138" cy="593725"/>
            </a:xfrm>
            <a:custGeom>
              <a:avLst/>
              <a:gdLst>
                <a:gd name="T0" fmla="*/ 378 w 747"/>
                <a:gd name="T1" fmla="*/ 0 h 747"/>
                <a:gd name="T2" fmla="*/ 436 w 747"/>
                <a:gd name="T3" fmla="*/ 5 h 747"/>
                <a:gd name="T4" fmla="*/ 492 w 747"/>
                <a:gd name="T5" fmla="*/ 18 h 747"/>
                <a:gd name="T6" fmla="*/ 544 w 747"/>
                <a:gd name="T7" fmla="*/ 41 h 747"/>
                <a:gd name="T8" fmla="*/ 594 w 747"/>
                <a:gd name="T9" fmla="*/ 72 h 747"/>
                <a:gd name="T10" fmla="*/ 639 w 747"/>
                <a:gd name="T11" fmla="*/ 109 h 747"/>
                <a:gd name="T12" fmla="*/ 678 w 747"/>
                <a:gd name="T13" fmla="*/ 156 h 747"/>
                <a:gd name="T14" fmla="*/ 710 w 747"/>
                <a:gd name="T15" fmla="*/ 210 h 747"/>
                <a:gd name="T16" fmla="*/ 732 w 747"/>
                <a:gd name="T17" fmla="*/ 264 h 747"/>
                <a:gd name="T18" fmla="*/ 743 w 747"/>
                <a:gd name="T19" fmla="*/ 321 h 747"/>
                <a:gd name="T20" fmla="*/ 747 w 747"/>
                <a:gd name="T21" fmla="*/ 377 h 747"/>
                <a:gd name="T22" fmla="*/ 743 w 747"/>
                <a:gd name="T23" fmla="*/ 435 h 747"/>
                <a:gd name="T24" fmla="*/ 728 w 747"/>
                <a:gd name="T25" fmla="*/ 490 h 747"/>
                <a:gd name="T26" fmla="*/ 706 w 747"/>
                <a:gd name="T27" fmla="*/ 544 h 747"/>
                <a:gd name="T28" fmla="*/ 676 w 747"/>
                <a:gd name="T29" fmla="*/ 593 h 747"/>
                <a:gd name="T30" fmla="*/ 637 w 747"/>
                <a:gd name="T31" fmla="*/ 637 h 747"/>
                <a:gd name="T32" fmla="*/ 590 w 747"/>
                <a:gd name="T33" fmla="*/ 676 h 747"/>
                <a:gd name="T34" fmla="*/ 538 w 747"/>
                <a:gd name="T35" fmla="*/ 708 h 747"/>
                <a:gd name="T36" fmla="*/ 482 w 747"/>
                <a:gd name="T37" fmla="*/ 730 h 747"/>
                <a:gd name="T38" fmla="*/ 426 w 747"/>
                <a:gd name="T39" fmla="*/ 743 h 747"/>
                <a:gd name="T40" fmla="*/ 369 w 747"/>
                <a:gd name="T41" fmla="*/ 747 h 747"/>
                <a:gd name="T42" fmla="*/ 311 w 747"/>
                <a:gd name="T43" fmla="*/ 741 h 747"/>
                <a:gd name="T44" fmla="*/ 255 w 747"/>
                <a:gd name="T45" fmla="*/ 727 h 747"/>
                <a:gd name="T46" fmla="*/ 203 w 747"/>
                <a:gd name="T47" fmla="*/ 704 h 747"/>
                <a:gd name="T48" fmla="*/ 153 w 747"/>
                <a:gd name="T49" fmla="*/ 675 h 747"/>
                <a:gd name="T50" fmla="*/ 108 w 747"/>
                <a:gd name="T51" fmla="*/ 636 h 747"/>
                <a:gd name="T52" fmla="*/ 69 w 747"/>
                <a:gd name="T53" fmla="*/ 589 h 747"/>
                <a:gd name="T54" fmla="*/ 37 w 747"/>
                <a:gd name="T55" fmla="*/ 537 h 747"/>
                <a:gd name="T56" fmla="*/ 17 w 747"/>
                <a:gd name="T57" fmla="*/ 483 h 747"/>
                <a:gd name="T58" fmla="*/ 4 w 747"/>
                <a:gd name="T59" fmla="*/ 425 h 747"/>
                <a:gd name="T60" fmla="*/ 0 w 747"/>
                <a:gd name="T61" fmla="*/ 368 h 747"/>
                <a:gd name="T62" fmla="*/ 6 w 747"/>
                <a:gd name="T63" fmla="*/ 312 h 747"/>
                <a:gd name="T64" fmla="*/ 19 w 747"/>
                <a:gd name="T65" fmla="*/ 256 h 747"/>
                <a:gd name="T66" fmla="*/ 41 w 747"/>
                <a:gd name="T67" fmla="*/ 202 h 747"/>
                <a:gd name="T68" fmla="*/ 71 w 747"/>
                <a:gd name="T69" fmla="*/ 154 h 747"/>
                <a:gd name="T70" fmla="*/ 110 w 747"/>
                <a:gd name="T71" fmla="*/ 107 h 747"/>
                <a:gd name="T72" fmla="*/ 156 w 747"/>
                <a:gd name="T73" fmla="*/ 68 h 747"/>
                <a:gd name="T74" fmla="*/ 209 w 747"/>
                <a:gd name="T75" fmla="*/ 39 h 747"/>
                <a:gd name="T76" fmla="*/ 264 w 747"/>
                <a:gd name="T77" fmla="*/ 16 h 747"/>
                <a:gd name="T78" fmla="*/ 320 w 747"/>
                <a:gd name="T79" fmla="*/ 3 h 747"/>
                <a:gd name="T80" fmla="*/ 378 w 747"/>
                <a:gd name="T81"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7">
                  <a:moveTo>
                    <a:pt x="378" y="0"/>
                  </a:moveTo>
                  <a:lnTo>
                    <a:pt x="436" y="5"/>
                  </a:lnTo>
                  <a:lnTo>
                    <a:pt x="492" y="18"/>
                  </a:lnTo>
                  <a:lnTo>
                    <a:pt x="544" y="41"/>
                  </a:lnTo>
                  <a:lnTo>
                    <a:pt x="594" y="72"/>
                  </a:lnTo>
                  <a:lnTo>
                    <a:pt x="639" y="109"/>
                  </a:lnTo>
                  <a:lnTo>
                    <a:pt x="678" y="156"/>
                  </a:lnTo>
                  <a:lnTo>
                    <a:pt x="710" y="210"/>
                  </a:lnTo>
                  <a:lnTo>
                    <a:pt x="732" y="264"/>
                  </a:lnTo>
                  <a:lnTo>
                    <a:pt x="743" y="321"/>
                  </a:lnTo>
                  <a:lnTo>
                    <a:pt x="747" y="377"/>
                  </a:lnTo>
                  <a:lnTo>
                    <a:pt x="743" y="435"/>
                  </a:lnTo>
                  <a:lnTo>
                    <a:pt x="728" y="490"/>
                  </a:lnTo>
                  <a:lnTo>
                    <a:pt x="706" y="544"/>
                  </a:lnTo>
                  <a:lnTo>
                    <a:pt x="676" y="593"/>
                  </a:lnTo>
                  <a:lnTo>
                    <a:pt x="637" y="637"/>
                  </a:lnTo>
                  <a:lnTo>
                    <a:pt x="590" y="676"/>
                  </a:lnTo>
                  <a:lnTo>
                    <a:pt x="538" y="708"/>
                  </a:lnTo>
                  <a:lnTo>
                    <a:pt x="482" y="730"/>
                  </a:lnTo>
                  <a:lnTo>
                    <a:pt x="426" y="743"/>
                  </a:lnTo>
                  <a:lnTo>
                    <a:pt x="369" y="747"/>
                  </a:lnTo>
                  <a:lnTo>
                    <a:pt x="311" y="741"/>
                  </a:lnTo>
                  <a:lnTo>
                    <a:pt x="255" y="727"/>
                  </a:lnTo>
                  <a:lnTo>
                    <a:pt x="203" y="704"/>
                  </a:lnTo>
                  <a:lnTo>
                    <a:pt x="153" y="675"/>
                  </a:lnTo>
                  <a:lnTo>
                    <a:pt x="108" y="636"/>
                  </a:lnTo>
                  <a:lnTo>
                    <a:pt x="69" y="589"/>
                  </a:lnTo>
                  <a:lnTo>
                    <a:pt x="37" y="537"/>
                  </a:lnTo>
                  <a:lnTo>
                    <a:pt x="17" y="483"/>
                  </a:lnTo>
                  <a:lnTo>
                    <a:pt x="4" y="425"/>
                  </a:lnTo>
                  <a:lnTo>
                    <a:pt x="0" y="368"/>
                  </a:lnTo>
                  <a:lnTo>
                    <a:pt x="6" y="312"/>
                  </a:lnTo>
                  <a:lnTo>
                    <a:pt x="19" y="256"/>
                  </a:lnTo>
                  <a:lnTo>
                    <a:pt x="41" y="202"/>
                  </a:lnTo>
                  <a:lnTo>
                    <a:pt x="71" y="154"/>
                  </a:lnTo>
                  <a:lnTo>
                    <a:pt x="110" y="107"/>
                  </a:lnTo>
                  <a:lnTo>
                    <a:pt x="156" y="68"/>
                  </a:lnTo>
                  <a:lnTo>
                    <a:pt x="209" y="39"/>
                  </a:lnTo>
                  <a:lnTo>
                    <a:pt x="264" y="16"/>
                  </a:lnTo>
                  <a:lnTo>
                    <a:pt x="320" y="3"/>
                  </a:lnTo>
                  <a:lnTo>
                    <a:pt x="378" y="0"/>
                  </a:lnTo>
                  <a:close/>
                </a:path>
              </a:pathLst>
            </a:custGeom>
            <a:solidFill>
              <a:schemeClr val="accent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1" name="Freeform 40"/>
            <p:cNvSpPr>
              <a:spLocks/>
            </p:cNvSpPr>
            <p:nvPr/>
          </p:nvSpPr>
          <p:spPr bwMode="auto">
            <a:xfrm>
              <a:off x="5419725" y="2579689"/>
              <a:ext cx="482600" cy="481013"/>
            </a:xfrm>
            <a:custGeom>
              <a:avLst/>
              <a:gdLst>
                <a:gd name="T0" fmla="*/ 328 w 607"/>
                <a:gd name="T1" fmla="*/ 0 h 606"/>
                <a:gd name="T2" fmla="*/ 378 w 607"/>
                <a:gd name="T3" fmla="*/ 10 h 606"/>
                <a:gd name="T4" fmla="*/ 428 w 607"/>
                <a:gd name="T5" fmla="*/ 26 h 606"/>
                <a:gd name="T6" fmla="*/ 473 w 607"/>
                <a:gd name="T7" fmla="*/ 50 h 606"/>
                <a:gd name="T8" fmla="*/ 516 w 607"/>
                <a:gd name="T9" fmla="*/ 86 h 606"/>
                <a:gd name="T10" fmla="*/ 551 w 607"/>
                <a:gd name="T11" fmla="*/ 127 h 606"/>
                <a:gd name="T12" fmla="*/ 579 w 607"/>
                <a:gd name="T13" fmla="*/ 173 h 606"/>
                <a:gd name="T14" fmla="*/ 598 w 607"/>
                <a:gd name="T15" fmla="*/ 223 h 606"/>
                <a:gd name="T16" fmla="*/ 607 w 607"/>
                <a:gd name="T17" fmla="*/ 275 h 606"/>
                <a:gd name="T18" fmla="*/ 607 w 607"/>
                <a:gd name="T19" fmla="*/ 328 h 606"/>
                <a:gd name="T20" fmla="*/ 598 w 607"/>
                <a:gd name="T21" fmla="*/ 380 h 606"/>
                <a:gd name="T22" fmla="*/ 581 w 607"/>
                <a:gd name="T23" fmla="*/ 428 h 606"/>
                <a:gd name="T24" fmla="*/ 555 w 607"/>
                <a:gd name="T25" fmla="*/ 474 h 606"/>
                <a:gd name="T26" fmla="*/ 521 w 607"/>
                <a:gd name="T27" fmla="*/ 515 h 606"/>
                <a:gd name="T28" fmla="*/ 478 w 607"/>
                <a:gd name="T29" fmla="*/ 551 h 606"/>
                <a:gd name="T30" fmla="*/ 432 w 607"/>
                <a:gd name="T31" fmla="*/ 579 h 606"/>
                <a:gd name="T32" fmla="*/ 382 w 607"/>
                <a:gd name="T33" fmla="*/ 597 h 606"/>
                <a:gd name="T34" fmla="*/ 329 w 607"/>
                <a:gd name="T35" fmla="*/ 606 h 606"/>
                <a:gd name="T36" fmla="*/ 277 w 607"/>
                <a:gd name="T37" fmla="*/ 606 h 606"/>
                <a:gd name="T38" fmla="*/ 227 w 607"/>
                <a:gd name="T39" fmla="*/ 597 h 606"/>
                <a:gd name="T40" fmla="*/ 177 w 607"/>
                <a:gd name="T41" fmla="*/ 580 h 606"/>
                <a:gd name="T42" fmla="*/ 132 w 607"/>
                <a:gd name="T43" fmla="*/ 554 h 606"/>
                <a:gd name="T44" fmla="*/ 91 w 607"/>
                <a:gd name="T45" fmla="*/ 521 h 606"/>
                <a:gd name="T46" fmla="*/ 54 w 607"/>
                <a:gd name="T47" fmla="*/ 480 h 606"/>
                <a:gd name="T48" fmla="*/ 26 w 607"/>
                <a:gd name="T49" fmla="*/ 432 h 606"/>
                <a:gd name="T50" fmla="*/ 9 w 607"/>
                <a:gd name="T51" fmla="*/ 381 h 606"/>
                <a:gd name="T52" fmla="*/ 0 w 607"/>
                <a:gd name="T53" fmla="*/ 331 h 606"/>
                <a:gd name="T54" fmla="*/ 0 w 607"/>
                <a:gd name="T55" fmla="*/ 279 h 606"/>
                <a:gd name="T56" fmla="*/ 7 w 607"/>
                <a:gd name="T57" fmla="*/ 227 h 606"/>
                <a:gd name="T58" fmla="*/ 24 w 607"/>
                <a:gd name="T59" fmla="*/ 179 h 606"/>
                <a:gd name="T60" fmla="*/ 50 w 607"/>
                <a:gd name="T61" fmla="*/ 132 h 606"/>
                <a:gd name="T62" fmla="*/ 84 w 607"/>
                <a:gd name="T63" fmla="*/ 91 h 606"/>
                <a:gd name="T64" fmla="*/ 126 w 607"/>
                <a:gd name="T65" fmla="*/ 56 h 606"/>
                <a:gd name="T66" fmla="*/ 173 w 607"/>
                <a:gd name="T67" fmla="*/ 28 h 606"/>
                <a:gd name="T68" fmla="*/ 223 w 607"/>
                <a:gd name="T69" fmla="*/ 10 h 606"/>
                <a:gd name="T70" fmla="*/ 275 w 607"/>
                <a:gd name="T71" fmla="*/ 0 h 606"/>
                <a:gd name="T72" fmla="*/ 328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328" y="0"/>
                  </a:moveTo>
                  <a:lnTo>
                    <a:pt x="378" y="10"/>
                  </a:lnTo>
                  <a:lnTo>
                    <a:pt x="428" y="26"/>
                  </a:lnTo>
                  <a:lnTo>
                    <a:pt x="473" y="50"/>
                  </a:lnTo>
                  <a:lnTo>
                    <a:pt x="516" y="86"/>
                  </a:lnTo>
                  <a:lnTo>
                    <a:pt x="551" y="127"/>
                  </a:lnTo>
                  <a:lnTo>
                    <a:pt x="579" y="173"/>
                  </a:lnTo>
                  <a:lnTo>
                    <a:pt x="598" y="223"/>
                  </a:lnTo>
                  <a:lnTo>
                    <a:pt x="607" y="275"/>
                  </a:lnTo>
                  <a:lnTo>
                    <a:pt x="607" y="328"/>
                  </a:lnTo>
                  <a:lnTo>
                    <a:pt x="598" y="380"/>
                  </a:lnTo>
                  <a:lnTo>
                    <a:pt x="581" y="428"/>
                  </a:lnTo>
                  <a:lnTo>
                    <a:pt x="555" y="474"/>
                  </a:lnTo>
                  <a:lnTo>
                    <a:pt x="521" y="515"/>
                  </a:lnTo>
                  <a:lnTo>
                    <a:pt x="478" y="551"/>
                  </a:lnTo>
                  <a:lnTo>
                    <a:pt x="432" y="579"/>
                  </a:lnTo>
                  <a:lnTo>
                    <a:pt x="382" y="597"/>
                  </a:lnTo>
                  <a:lnTo>
                    <a:pt x="329" y="606"/>
                  </a:lnTo>
                  <a:lnTo>
                    <a:pt x="277" y="606"/>
                  </a:lnTo>
                  <a:lnTo>
                    <a:pt x="227" y="597"/>
                  </a:lnTo>
                  <a:lnTo>
                    <a:pt x="177" y="580"/>
                  </a:lnTo>
                  <a:lnTo>
                    <a:pt x="132" y="554"/>
                  </a:lnTo>
                  <a:lnTo>
                    <a:pt x="91" y="521"/>
                  </a:lnTo>
                  <a:lnTo>
                    <a:pt x="54" y="480"/>
                  </a:lnTo>
                  <a:lnTo>
                    <a:pt x="26" y="432"/>
                  </a:lnTo>
                  <a:lnTo>
                    <a:pt x="9" y="381"/>
                  </a:lnTo>
                  <a:lnTo>
                    <a:pt x="0" y="331"/>
                  </a:lnTo>
                  <a:lnTo>
                    <a:pt x="0" y="279"/>
                  </a:lnTo>
                  <a:lnTo>
                    <a:pt x="7" y="227"/>
                  </a:lnTo>
                  <a:lnTo>
                    <a:pt x="24" y="179"/>
                  </a:lnTo>
                  <a:lnTo>
                    <a:pt x="50" y="132"/>
                  </a:lnTo>
                  <a:lnTo>
                    <a:pt x="84" y="91"/>
                  </a:lnTo>
                  <a:lnTo>
                    <a:pt x="126" y="56"/>
                  </a:lnTo>
                  <a:lnTo>
                    <a:pt x="173" y="28"/>
                  </a:lnTo>
                  <a:lnTo>
                    <a:pt x="223" y="10"/>
                  </a:lnTo>
                  <a:lnTo>
                    <a:pt x="275" y="0"/>
                  </a:lnTo>
                  <a:lnTo>
                    <a:pt x="328" y="0"/>
                  </a:lnTo>
                  <a:close/>
                </a:path>
              </a:pathLst>
            </a:custGeom>
            <a:solidFill>
              <a:schemeClr val="accent1"/>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03</a:t>
              </a:r>
            </a:p>
          </p:txBody>
        </p:sp>
        <p:sp>
          <p:nvSpPr>
            <p:cNvPr id="42" name="Freeform 41"/>
            <p:cNvSpPr>
              <a:spLocks/>
            </p:cNvSpPr>
            <p:nvPr/>
          </p:nvSpPr>
          <p:spPr bwMode="auto">
            <a:xfrm>
              <a:off x="5372099" y="1300164"/>
              <a:ext cx="592138" cy="590550"/>
            </a:xfrm>
            <a:custGeom>
              <a:avLst/>
              <a:gdLst>
                <a:gd name="T0" fmla="*/ 369 w 747"/>
                <a:gd name="T1" fmla="*/ 0 h 746"/>
                <a:gd name="T2" fmla="*/ 427 w 747"/>
                <a:gd name="T3" fmla="*/ 4 h 746"/>
                <a:gd name="T4" fmla="*/ 483 w 747"/>
                <a:gd name="T5" fmla="*/ 15 h 746"/>
                <a:gd name="T6" fmla="*/ 539 w 747"/>
                <a:gd name="T7" fmla="*/ 37 h 746"/>
                <a:gd name="T8" fmla="*/ 591 w 747"/>
                <a:gd name="T9" fmla="*/ 69 h 746"/>
                <a:gd name="T10" fmla="*/ 637 w 747"/>
                <a:gd name="T11" fmla="*/ 108 h 746"/>
                <a:gd name="T12" fmla="*/ 676 w 747"/>
                <a:gd name="T13" fmla="*/ 153 h 746"/>
                <a:gd name="T14" fmla="*/ 706 w 747"/>
                <a:gd name="T15" fmla="*/ 203 h 746"/>
                <a:gd name="T16" fmla="*/ 728 w 747"/>
                <a:gd name="T17" fmla="*/ 255 h 746"/>
                <a:gd name="T18" fmla="*/ 742 w 747"/>
                <a:gd name="T19" fmla="*/ 311 h 746"/>
                <a:gd name="T20" fmla="*/ 747 w 747"/>
                <a:gd name="T21" fmla="*/ 368 h 746"/>
                <a:gd name="T22" fmla="*/ 743 w 747"/>
                <a:gd name="T23" fmla="*/ 426 h 746"/>
                <a:gd name="T24" fmla="*/ 730 w 747"/>
                <a:gd name="T25" fmla="*/ 482 h 746"/>
                <a:gd name="T26" fmla="*/ 710 w 747"/>
                <a:gd name="T27" fmla="*/ 538 h 746"/>
                <a:gd name="T28" fmla="*/ 678 w 747"/>
                <a:gd name="T29" fmla="*/ 590 h 746"/>
                <a:gd name="T30" fmla="*/ 639 w 747"/>
                <a:gd name="T31" fmla="*/ 636 h 746"/>
                <a:gd name="T32" fmla="*/ 594 w 747"/>
                <a:gd name="T33" fmla="*/ 673 h 746"/>
                <a:gd name="T34" fmla="*/ 544 w 747"/>
                <a:gd name="T35" fmla="*/ 705 h 746"/>
                <a:gd name="T36" fmla="*/ 492 w 747"/>
                <a:gd name="T37" fmla="*/ 727 h 746"/>
                <a:gd name="T38" fmla="*/ 436 w 747"/>
                <a:gd name="T39" fmla="*/ 740 h 746"/>
                <a:gd name="T40" fmla="*/ 378 w 747"/>
                <a:gd name="T41" fmla="*/ 746 h 746"/>
                <a:gd name="T42" fmla="*/ 321 w 747"/>
                <a:gd name="T43" fmla="*/ 742 h 746"/>
                <a:gd name="T44" fmla="*/ 265 w 747"/>
                <a:gd name="T45" fmla="*/ 729 h 746"/>
                <a:gd name="T46" fmla="*/ 209 w 747"/>
                <a:gd name="T47" fmla="*/ 709 h 746"/>
                <a:gd name="T48" fmla="*/ 157 w 747"/>
                <a:gd name="T49" fmla="*/ 677 h 746"/>
                <a:gd name="T50" fmla="*/ 110 w 747"/>
                <a:gd name="T51" fmla="*/ 638 h 746"/>
                <a:gd name="T52" fmla="*/ 71 w 747"/>
                <a:gd name="T53" fmla="*/ 593 h 746"/>
                <a:gd name="T54" fmla="*/ 41 w 747"/>
                <a:gd name="T55" fmla="*/ 543 h 746"/>
                <a:gd name="T56" fmla="*/ 19 w 747"/>
                <a:gd name="T57" fmla="*/ 489 h 746"/>
                <a:gd name="T58" fmla="*/ 6 w 747"/>
                <a:gd name="T59" fmla="*/ 435 h 746"/>
                <a:gd name="T60" fmla="*/ 0 w 747"/>
                <a:gd name="T61" fmla="*/ 378 h 746"/>
                <a:gd name="T62" fmla="*/ 4 w 747"/>
                <a:gd name="T63" fmla="*/ 320 h 746"/>
                <a:gd name="T64" fmla="*/ 17 w 747"/>
                <a:gd name="T65" fmla="*/ 262 h 746"/>
                <a:gd name="T66" fmla="*/ 38 w 747"/>
                <a:gd name="T67" fmla="*/ 208 h 746"/>
                <a:gd name="T68" fmla="*/ 69 w 747"/>
                <a:gd name="T69" fmla="*/ 156 h 746"/>
                <a:gd name="T70" fmla="*/ 108 w 747"/>
                <a:gd name="T71" fmla="*/ 110 h 746"/>
                <a:gd name="T72" fmla="*/ 153 w 747"/>
                <a:gd name="T73" fmla="*/ 71 h 746"/>
                <a:gd name="T74" fmla="*/ 203 w 747"/>
                <a:gd name="T75" fmla="*/ 41 h 746"/>
                <a:gd name="T76" fmla="*/ 255 w 747"/>
                <a:gd name="T77" fmla="*/ 19 h 746"/>
                <a:gd name="T78" fmla="*/ 311 w 747"/>
                <a:gd name="T79" fmla="*/ 4 h 746"/>
                <a:gd name="T80" fmla="*/ 369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69" y="0"/>
                  </a:moveTo>
                  <a:lnTo>
                    <a:pt x="427" y="4"/>
                  </a:lnTo>
                  <a:lnTo>
                    <a:pt x="483" y="15"/>
                  </a:lnTo>
                  <a:lnTo>
                    <a:pt x="539" y="37"/>
                  </a:lnTo>
                  <a:lnTo>
                    <a:pt x="591" y="69"/>
                  </a:lnTo>
                  <a:lnTo>
                    <a:pt x="637" y="108"/>
                  </a:lnTo>
                  <a:lnTo>
                    <a:pt x="676" y="153"/>
                  </a:lnTo>
                  <a:lnTo>
                    <a:pt x="706" y="203"/>
                  </a:lnTo>
                  <a:lnTo>
                    <a:pt x="728" y="255"/>
                  </a:lnTo>
                  <a:lnTo>
                    <a:pt x="742" y="311"/>
                  </a:lnTo>
                  <a:lnTo>
                    <a:pt x="747" y="368"/>
                  </a:lnTo>
                  <a:lnTo>
                    <a:pt x="743" y="426"/>
                  </a:lnTo>
                  <a:lnTo>
                    <a:pt x="730" y="482"/>
                  </a:lnTo>
                  <a:lnTo>
                    <a:pt x="710" y="538"/>
                  </a:lnTo>
                  <a:lnTo>
                    <a:pt x="678" y="590"/>
                  </a:lnTo>
                  <a:lnTo>
                    <a:pt x="639" y="636"/>
                  </a:lnTo>
                  <a:lnTo>
                    <a:pt x="594" y="673"/>
                  </a:lnTo>
                  <a:lnTo>
                    <a:pt x="544" y="705"/>
                  </a:lnTo>
                  <a:lnTo>
                    <a:pt x="492" y="727"/>
                  </a:lnTo>
                  <a:lnTo>
                    <a:pt x="436" y="740"/>
                  </a:lnTo>
                  <a:lnTo>
                    <a:pt x="378" y="746"/>
                  </a:lnTo>
                  <a:lnTo>
                    <a:pt x="321" y="742"/>
                  </a:lnTo>
                  <a:lnTo>
                    <a:pt x="265" y="729"/>
                  </a:lnTo>
                  <a:lnTo>
                    <a:pt x="209" y="709"/>
                  </a:lnTo>
                  <a:lnTo>
                    <a:pt x="157" y="677"/>
                  </a:lnTo>
                  <a:lnTo>
                    <a:pt x="110" y="638"/>
                  </a:lnTo>
                  <a:lnTo>
                    <a:pt x="71" y="593"/>
                  </a:lnTo>
                  <a:lnTo>
                    <a:pt x="41" y="543"/>
                  </a:lnTo>
                  <a:lnTo>
                    <a:pt x="19" y="489"/>
                  </a:lnTo>
                  <a:lnTo>
                    <a:pt x="6" y="435"/>
                  </a:lnTo>
                  <a:lnTo>
                    <a:pt x="0" y="378"/>
                  </a:lnTo>
                  <a:lnTo>
                    <a:pt x="4" y="320"/>
                  </a:lnTo>
                  <a:lnTo>
                    <a:pt x="17" y="262"/>
                  </a:lnTo>
                  <a:lnTo>
                    <a:pt x="38" y="208"/>
                  </a:lnTo>
                  <a:lnTo>
                    <a:pt x="69" y="156"/>
                  </a:lnTo>
                  <a:lnTo>
                    <a:pt x="108" y="110"/>
                  </a:lnTo>
                  <a:lnTo>
                    <a:pt x="153" y="71"/>
                  </a:lnTo>
                  <a:lnTo>
                    <a:pt x="203" y="41"/>
                  </a:lnTo>
                  <a:lnTo>
                    <a:pt x="255" y="19"/>
                  </a:lnTo>
                  <a:lnTo>
                    <a:pt x="311" y="4"/>
                  </a:lnTo>
                  <a:lnTo>
                    <a:pt x="369" y="0"/>
                  </a:lnTo>
                  <a:close/>
                </a:path>
              </a:pathLst>
            </a:custGeom>
            <a:solidFill>
              <a:schemeClr val="bg2">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3" name="Freeform 42"/>
            <p:cNvSpPr>
              <a:spLocks/>
            </p:cNvSpPr>
            <p:nvPr/>
          </p:nvSpPr>
          <p:spPr bwMode="auto">
            <a:xfrm>
              <a:off x="5426075" y="1354139"/>
              <a:ext cx="482600" cy="481013"/>
            </a:xfrm>
            <a:custGeom>
              <a:avLst/>
              <a:gdLst>
                <a:gd name="T0" fmla="*/ 280 w 607"/>
                <a:gd name="T1" fmla="*/ 0 h 606"/>
                <a:gd name="T2" fmla="*/ 332 w 607"/>
                <a:gd name="T3" fmla="*/ 0 h 606"/>
                <a:gd name="T4" fmla="*/ 384 w 607"/>
                <a:gd name="T5" fmla="*/ 9 h 606"/>
                <a:gd name="T6" fmla="*/ 434 w 607"/>
                <a:gd name="T7" fmla="*/ 28 h 606"/>
                <a:gd name="T8" fmla="*/ 481 w 607"/>
                <a:gd name="T9" fmla="*/ 56 h 606"/>
                <a:gd name="T10" fmla="*/ 524 w 607"/>
                <a:gd name="T11" fmla="*/ 91 h 606"/>
                <a:gd name="T12" fmla="*/ 557 w 607"/>
                <a:gd name="T13" fmla="*/ 134 h 606"/>
                <a:gd name="T14" fmla="*/ 583 w 607"/>
                <a:gd name="T15" fmla="*/ 178 h 606"/>
                <a:gd name="T16" fmla="*/ 600 w 607"/>
                <a:gd name="T17" fmla="*/ 229 h 606"/>
                <a:gd name="T18" fmla="*/ 607 w 607"/>
                <a:gd name="T19" fmla="*/ 279 h 606"/>
                <a:gd name="T20" fmla="*/ 607 w 607"/>
                <a:gd name="T21" fmla="*/ 331 h 606"/>
                <a:gd name="T22" fmla="*/ 598 w 607"/>
                <a:gd name="T23" fmla="*/ 383 h 606"/>
                <a:gd name="T24" fmla="*/ 581 w 607"/>
                <a:gd name="T25" fmla="*/ 433 h 606"/>
                <a:gd name="T26" fmla="*/ 553 w 607"/>
                <a:gd name="T27" fmla="*/ 480 h 606"/>
                <a:gd name="T28" fmla="*/ 516 w 607"/>
                <a:gd name="T29" fmla="*/ 522 h 606"/>
                <a:gd name="T30" fmla="*/ 475 w 607"/>
                <a:gd name="T31" fmla="*/ 556 h 606"/>
                <a:gd name="T32" fmla="*/ 430 w 607"/>
                <a:gd name="T33" fmla="*/ 580 h 606"/>
                <a:gd name="T34" fmla="*/ 380 w 607"/>
                <a:gd name="T35" fmla="*/ 599 h 606"/>
                <a:gd name="T36" fmla="*/ 330 w 607"/>
                <a:gd name="T37" fmla="*/ 606 h 606"/>
                <a:gd name="T38" fmla="*/ 278 w 607"/>
                <a:gd name="T39" fmla="*/ 606 h 606"/>
                <a:gd name="T40" fmla="*/ 226 w 607"/>
                <a:gd name="T41" fmla="*/ 597 h 606"/>
                <a:gd name="T42" fmla="*/ 175 w 607"/>
                <a:gd name="T43" fmla="*/ 578 h 606"/>
                <a:gd name="T44" fmla="*/ 129 w 607"/>
                <a:gd name="T45" fmla="*/ 552 h 606"/>
                <a:gd name="T46" fmla="*/ 86 w 607"/>
                <a:gd name="T47" fmla="*/ 515 h 606"/>
                <a:gd name="T48" fmla="*/ 52 w 607"/>
                <a:gd name="T49" fmla="*/ 474 h 606"/>
                <a:gd name="T50" fmla="*/ 26 w 607"/>
                <a:gd name="T51" fmla="*/ 428 h 606"/>
                <a:gd name="T52" fmla="*/ 10 w 607"/>
                <a:gd name="T53" fmla="*/ 379 h 606"/>
                <a:gd name="T54" fmla="*/ 0 w 607"/>
                <a:gd name="T55" fmla="*/ 329 h 606"/>
                <a:gd name="T56" fmla="*/ 2 w 607"/>
                <a:gd name="T57" fmla="*/ 277 h 606"/>
                <a:gd name="T58" fmla="*/ 10 w 607"/>
                <a:gd name="T59" fmla="*/ 225 h 606"/>
                <a:gd name="T60" fmla="*/ 28 w 607"/>
                <a:gd name="T61" fmla="*/ 175 h 606"/>
                <a:gd name="T62" fmla="*/ 56 w 607"/>
                <a:gd name="T63" fmla="*/ 126 h 606"/>
                <a:gd name="T64" fmla="*/ 91 w 607"/>
                <a:gd name="T65" fmla="*/ 85 h 606"/>
                <a:gd name="T66" fmla="*/ 134 w 607"/>
                <a:gd name="T67" fmla="*/ 52 h 606"/>
                <a:gd name="T68" fmla="*/ 179 w 607"/>
                <a:gd name="T69" fmla="*/ 26 h 606"/>
                <a:gd name="T70" fmla="*/ 229 w 607"/>
                <a:gd name="T71" fmla="*/ 9 h 606"/>
                <a:gd name="T72" fmla="*/ 280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280" y="0"/>
                  </a:moveTo>
                  <a:lnTo>
                    <a:pt x="332" y="0"/>
                  </a:lnTo>
                  <a:lnTo>
                    <a:pt x="384" y="9"/>
                  </a:lnTo>
                  <a:lnTo>
                    <a:pt x="434" y="28"/>
                  </a:lnTo>
                  <a:lnTo>
                    <a:pt x="481" y="56"/>
                  </a:lnTo>
                  <a:lnTo>
                    <a:pt x="524" y="91"/>
                  </a:lnTo>
                  <a:lnTo>
                    <a:pt x="557" y="134"/>
                  </a:lnTo>
                  <a:lnTo>
                    <a:pt x="583" y="178"/>
                  </a:lnTo>
                  <a:lnTo>
                    <a:pt x="600" y="229"/>
                  </a:lnTo>
                  <a:lnTo>
                    <a:pt x="607" y="279"/>
                  </a:lnTo>
                  <a:lnTo>
                    <a:pt x="607" y="331"/>
                  </a:lnTo>
                  <a:lnTo>
                    <a:pt x="598" y="383"/>
                  </a:lnTo>
                  <a:lnTo>
                    <a:pt x="581" y="433"/>
                  </a:lnTo>
                  <a:lnTo>
                    <a:pt x="553" y="480"/>
                  </a:lnTo>
                  <a:lnTo>
                    <a:pt x="516" y="522"/>
                  </a:lnTo>
                  <a:lnTo>
                    <a:pt x="475" y="556"/>
                  </a:lnTo>
                  <a:lnTo>
                    <a:pt x="430" y="580"/>
                  </a:lnTo>
                  <a:lnTo>
                    <a:pt x="380" y="599"/>
                  </a:lnTo>
                  <a:lnTo>
                    <a:pt x="330" y="606"/>
                  </a:lnTo>
                  <a:lnTo>
                    <a:pt x="278" y="606"/>
                  </a:lnTo>
                  <a:lnTo>
                    <a:pt x="226" y="597"/>
                  </a:lnTo>
                  <a:lnTo>
                    <a:pt x="175" y="578"/>
                  </a:lnTo>
                  <a:lnTo>
                    <a:pt x="129" y="552"/>
                  </a:lnTo>
                  <a:lnTo>
                    <a:pt x="86" y="515"/>
                  </a:lnTo>
                  <a:lnTo>
                    <a:pt x="52" y="474"/>
                  </a:lnTo>
                  <a:lnTo>
                    <a:pt x="26" y="428"/>
                  </a:lnTo>
                  <a:lnTo>
                    <a:pt x="10" y="379"/>
                  </a:lnTo>
                  <a:lnTo>
                    <a:pt x="0" y="329"/>
                  </a:lnTo>
                  <a:lnTo>
                    <a:pt x="2" y="277"/>
                  </a:lnTo>
                  <a:lnTo>
                    <a:pt x="10" y="225"/>
                  </a:lnTo>
                  <a:lnTo>
                    <a:pt x="28" y="175"/>
                  </a:lnTo>
                  <a:lnTo>
                    <a:pt x="56" y="126"/>
                  </a:lnTo>
                  <a:lnTo>
                    <a:pt x="91" y="85"/>
                  </a:lnTo>
                  <a:lnTo>
                    <a:pt x="134" y="52"/>
                  </a:lnTo>
                  <a:lnTo>
                    <a:pt x="179" y="26"/>
                  </a:lnTo>
                  <a:lnTo>
                    <a:pt x="229" y="9"/>
                  </a:lnTo>
                  <a:lnTo>
                    <a:pt x="280" y="0"/>
                  </a:lnTo>
                  <a:close/>
                </a:path>
              </a:pathLst>
            </a:custGeom>
            <a:solidFill>
              <a:schemeClr val="bg2"/>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01</a:t>
              </a:r>
            </a:p>
          </p:txBody>
        </p:sp>
        <p:sp>
          <p:nvSpPr>
            <p:cNvPr id="44" name="Freeform 43"/>
            <p:cNvSpPr>
              <a:spLocks/>
            </p:cNvSpPr>
            <p:nvPr/>
          </p:nvSpPr>
          <p:spPr bwMode="auto">
            <a:xfrm>
              <a:off x="6229350" y="1909764"/>
              <a:ext cx="592138" cy="590550"/>
            </a:xfrm>
            <a:custGeom>
              <a:avLst/>
              <a:gdLst>
                <a:gd name="T0" fmla="*/ 369 w 747"/>
                <a:gd name="T1" fmla="*/ 0 h 746"/>
                <a:gd name="T2" fmla="*/ 427 w 747"/>
                <a:gd name="T3" fmla="*/ 4 h 746"/>
                <a:gd name="T4" fmla="*/ 483 w 747"/>
                <a:gd name="T5" fmla="*/ 15 h 746"/>
                <a:gd name="T6" fmla="*/ 539 w 747"/>
                <a:gd name="T7" fmla="*/ 37 h 746"/>
                <a:gd name="T8" fmla="*/ 591 w 747"/>
                <a:gd name="T9" fmla="*/ 69 h 746"/>
                <a:gd name="T10" fmla="*/ 637 w 747"/>
                <a:gd name="T11" fmla="*/ 108 h 746"/>
                <a:gd name="T12" fmla="*/ 677 w 747"/>
                <a:gd name="T13" fmla="*/ 153 h 746"/>
                <a:gd name="T14" fmla="*/ 706 w 747"/>
                <a:gd name="T15" fmla="*/ 203 h 746"/>
                <a:gd name="T16" fmla="*/ 729 w 747"/>
                <a:gd name="T17" fmla="*/ 255 h 746"/>
                <a:gd name="T18" fmla="*/ 742 w 747"/>
                <a:gd name="T19" fmla="*/ 311 h 746"/>
                <a:gd name="T20" fmla="*/ 747 w 747"/>
                <a:gd name="T21" fmla="*/ 368 h 746"/>
                <a:gd name="T22" fmla="*/ 744 w 747"/>
                <a:gd name="T23" fmla="*/ 426 h 746"/>
                <a:gd name="T24" fmla="*/ 731 w 747"/>
                <a:gd name="T25" fmla="*/ 482 h 746"/>
                <a:gd name="T26" fmla="*/ 710 w 747"/>
                <a:gd name="T27" fmla="*/ 537 h 746"/>
                <a:gd name="T28" fmla="*/ 678 w 747"/>
                <a:gd name="T29" fmla="*/ 590 h 746"/>
                <a:gd name="T30" fmla="*/ 639 w 747"/>
                <a:gd name="T31" fmla="*/ 636 h 746"/>
                <a:gd name="T32" fmla="*/ 595 w 747"/>
                <a:gd name="T33" fmla="*/ 675 h 746"/>
                <a:gd name="T34" fmla="*/ 544 w 747"/>
                <a:gd name="T35" fmla="*/ 705 h 746"/>
                <a:gd name="T36" fmla="*/ 492 w 747"/>
                <a:gd name="T37" fmla="*/ 727 h 746"/>
                <a:gd name="T38" fmla="*/ 436 w 747"/>
                <a:gd name="T39" fmla="*/ 740 h 746"/>
                <a:gd name="T40" fmla="*/ 379 w 747"/>
                <a:gd name="T41" fmla="*/ 746 h 746"/>
                <a:gd name="T42" fmla="*/ 321 w 747"/>
                <a:gd name="T43" fmla="*/ 742 h 746"/>
                <a:gd name="T44" fmla="*/ 265 w 747"/>
                <a:gd name="T45" fmla="*/ 729 h 746"/>
                <a:gd name="T46" fmla="*/ 209 w 747"/>
                <a:gd name="T47" fmla="*/ 709 h 746"/>
                <a:gd name="T48" fmla="*/ 157 w 747"/>
                <a:gd name="T49" fmla="*/ 677 h 746"/>
                <a:gd name="T50" fmla="*/ 110 w 747"/>
                <a:gd name="T51" fmla="*/ 638 h 746"/>
                <a:gd name="T52" fmla="*/ 71 w 747"/>
                <a:gd name="T53" fmla="*/ 593 h 746"/>
                <a:gd name="T54" fmla="*/ 41 w 747"/>
                <a:gd name="T55" fmla="*/ 543 h 746"/>
                <a:gd name="T56" fmla="*/ 19 w 747"/>
                <a:gd name="T57" fmla="*/ 491 h 746"/>
                <a:gd name="T58" fmla="*/ 6 w 747"/>
                <a:gd name="T59" fmla="*/ 435 h 746"/>
                <a:gd name="T60" fmla="*/ 0 w 747"/>
                <a:gd name="T61" fmla="*/ 378 h 746"/>
                <a:gd name="T62" fmla="*/ 4 w 747"/>
                <a:gd name="T63" fmla="*/ 320 h 746"/>
                <a:gd name="T64" fmla="*/ 15 w 747"/>
                <a:gd name="T65" fmla="*/ 264 h 746"/>
                <a:gd name="T66" fmla="*/ 38 w 747"/>
                <a:gd name="T67" fmla="*/ 208 h 746"/>
                <a:gd name="T68" fmla="*/ 69 w 747"/>
                <a:gd name="T69" fmla="*/ 156 h 746"/>
                <a:gd name="T70" fmla="*/ 108 w 747"/>
                <a:gd name="T71" fmla="*/ 110 h 746"/>
                <a:gd name="T72" fmla="*/ 153 w 747"/>
                <a:gd name="T73" fmla="*/ 71 h 746"/>
                <a:gd name="T74" fmla="*/ 203 w 747"/>
                <a:gd name="T75" fmla="*/ 41 h 746"/>
                <a:gd name="T76" fmla="*/ 256 w 747"/>
                <a:gd name="T77" fmla="*/ 19 h 746"/>
                <a:gd name="T78" fmla="*/ 311 w 747"/>
                <a:gd name="T79" fmla="*/ 4 h 746"/>
                <a:gd name="T80" fmla="*/ 369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69" y="0"/>
                  </a:moveTo>
                  <a:lnTo>
                    <a:pt x="427" y="4"/>
                  </a:lnTo>
                  <a:lnTo>
                    <a:pt x="483" y="15"/>
                  </a:lnTo>
                  <a:lnTo>
                    <a:pt x="539" y="37"/>
                  </a:lnTo>
                  <a:lnTo>
                    <a:pt x="591" y="69"/>
                  </a:lnTo>
                  <a:lnTo>
                    <a:pt x="637" y="108"/>
                  </a:lnTo>
                  <a:lnTo>
                    <a:pt x="677" y="153"/>
                  </a:lnTo>
                  <a:lnTo>
                    <a:pt x="706" y="203"/>
                  </a:lnTo>
                  <a:lnTo>
                    <a:pt x="729" y="255"/>
                  </a:lnTo>
                  <a:lnTo>
                    <a:pt x="742" y="311"/>
                  </a:lnTo>
                  <a:lnTo>
                    <a:pt x="747" y="368"/>
                  </a:lnTo>
                  <a:lnTo>
                    <a:pt x="744" y="426"/>
                  </a:lnTo>
                  <a:lnTo>
                    <a:pt x="731" y="482"/>
                  </a:lnTo>
                  <a:lnTo>
                    <a:pt x="710" y="537"/>
                  </a:lnTo>
                  <a:lnTo>
                    <a:pt x="678" y="590"/>
                  </a:lnTo>
                  <a:lnTo>
                    <a:pt x="639" y="636"/>
                  </a:lnTo>
                  <a:lnTo>
                    <a:pt x="595" y="675"/>
                  </a:lnTo>
                  <a:lnTo>
                    <a:pt x="544" y="705"/>
                  </a:lnTo>
                  <a:lnTo>
                    <a:pt x="492" y="727"/>
                  </a:lnTo>
                  <a:lnTo>
                    <a:pt x="436" y="740"/>
                  </a:lnTo>
                  <a:lnTo>
                    <a:pt x="379" y="746"/>
                  </a:lnTo>
                  <a:lnTo>
                    <a:pt x="321" y="742"/>
                  </a:lnTo>
                  <a:lnTo>
                    <a:pt x="265" y="729"/>
                  </a:lnTo>
                  <a:lnTo>
                    <a:pt x="209" y="709"/>
                  </a:lnTo>
                  <a:lnTo>
                    <a:pt x="157" y="677"/>
                  </a:lnTo>
                  <a:lnTo>
                    <a:pt x="110" y="638"/>
                  </a:lnTo>
                  <a:lnTo>
                    <a:pt x="71" y="593"/>
                  </a:lnTo>
                  <a:lnTo>
                    <a:pt x="41" y="543"/>
                  </a:lnTo>
                  <a:lnTo>
                    <a:pt x="19" y="491"/>
                  </a:lnTo>
                  <a:lnTo>
                    <a:pt x="6" y="435"/>
                  </a:lnTo>
                  <a:lnTo>
                    <a:pt x="0" y="378"/>
                  </a:lnTo>
                  <a:lnTo>
                    <a:pt x="4" y="320"/>
                  </a:lnTo>
                  <a:lnTo>
                    <a:pt x="15" y="264"/>
                  </a:lnTo>
                  <a:lnTo>
                    <a:pt x="38" y="208"/>
                  </a:lnTo>
                  <a:lnTo>
                    <a:pt x="69" y="156"/>
                  </a:lnTo>
                  <a:lnTo>
                    <a:pt x="108" y="110"/>
                  </a:lnTo>
                  <a:lnTo>
                    <a:pt x="153" y="71"/>
                  </a:lnTo>
                  <a:lnTo>
                    <a:pt x="203" y="41"/>
                  </a:lnTo>
                  <a:lnTo>
                    <a:pt x="256" y="19"/>
                  </a:lnTo>
                  <a:lnTo>
                    <a:pt x="311" y="4"/>
                  </a:lnTo>
                  <a:lnTo>
                    <a:pt x="369" y="0"/>
                  </a:lnTo>
                  <a:close/>
                </a:path>
              </a:pathLst>
            </a:custGeom>
            <a:solidFill>
              <a:schemeClr val="tx2">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5" name="Freeform 44"/>
            <p:cNvSpPr>
              <a:spLocks/>
            </p:cNvSpPr>
            <p:nvPr/>
          </p:nvSpPr>
          <p:spPr bwMode="auto">
            <a:xfrm>
              <a:off x="6283326" y="1963740"/>
              <a:ext cx="482600" cy="481013"/>
            </a:xfrm>
            <a:custGeom>
              <a:avLst/>
              <a:gdLst>
                <a:gd name="T0" fmla="*/ 280 w 608"/>
                <a:gd name="T1" fmla="*/ 0 h 606"/>
                <a:gd name="T2" fmla="*/ 332 w 608"/>
                <a:gd name="T3" fmla="*/ 0 h 606"/>
                <a:gd name="T4" fmla="*/ 384 w 608"/>
                <a:gd name="T5" fmla="*/ 9 h 606"/>
                <a:gd name="T6" fmla="*/ 434 w 608"/>
                <a:gd name="T7" fmla="*/ 28 h 606"/>
                <a:gd name="T8" fmla="*/ 481 w 608"/>
                <a:gd name="T9" fmla="*/ 56 h 606"/>
                <a:gd name="T10" fmla="*/ 524 w 608"/>
                <a:gd name="T11" fmla="*/ 91 h 606"/>
                <a:gd name="T12" fmla="*/ 557 w 608"/>
                <a:gd name="T13" fmla="*/ 134 h 606"/>
                <a:gd name="T14" fmla="*/ 583 w 608"/>
                <a:gd name="T15" fmla="*/ 178 h 606"/>
                <a:gd name="T16" fmla="*/ 600 w 608"/>
                <a:gd name="T17" fmla="*/ 229 h 606"/>
                <a:gd name="T18" fmla="*/ 608 w 608"/>
                <a:gd name="T19" fmla="*/ 279 h 606"/>
                <a:gd name="T20" fmla="*/ 608 w 608"/>
                <a:gd name="T21" fmla="*/ 331 h 606"/>
                <a:gd name="T22" fmla="*/ 598 w 608"/>
                <a:gd name="T23" fmla="*/ 383 h 606"/>
                <a:gd name="T24" fmla="*/ 581 w 608"/>
                <a:gd name="T25" fmla="*/ 433 h 606"/>
                <a:gd name="T26" fmla="*/ 553 w 608"/>
                <a:gd name="T27" fmla="*/ 480 h 606"/>
                <a:gd name="T28" fmla="*/ 516 w 608"/>
                <a:gd name="T29" fmla="*/ 522 h 606"/>
                <a:gd name="T30" fmla="*/ 475 w 608"/>
                <a:gd name="T31" fmla="*/ 556 h 606"/>
                <a:gd name="T32" fmla="*/ 431 w 608"/>
                <a:gd name="T33" fmla="*/ 582 h 606"/>
                <a:gd name="T34" fmla="*/ 380 w 608"/>
                <a:gd name="T35" fmla="*/ 599 h 606"/>
                <a:gd name="T36" fmla="*/ 330 w 608"/>
                <a:gd name="T37" fmla="*/ 606 h 606"/>
                <a:gd name="T38" fmla="*/ 278 w 608"/>
                <a:gd name="T39" fmla="*/ 606 h 606"/>
                <a:gd name="T40" fmla="*/ 226 w 608"/>
                <a:gd name="T41" fmla="*/ 597 h 606"/>
                <a:gd name="T42" fmla="*/ 175 w 608"/>
                <a:gd name="T43" fmla="*/ 578 h 606"/>
                <a:gd name="T44" fmla="*/ 129 w 608"/>
                <a:gd name="T45" fmla="*/ 552 h 606"/>
                <a:gd name="T46" fmla="*/ 86 w 608"/>
                <a:gd name="T47" fmla="*/ 515 h 606"/>
                <a:gd name="T48" fmla="*/ 53 w 608"/>
                <a:gd name="T49" fmla="*/ 474 h 606"/>
                <a:gd name="T50" fmla="*/ 26 w 608"/>
                <a:gd name="T51" fmla="*/ 428 h 606"/>
                <a:gd name="T52" fmla="*/ 10 w 608"/>
                <a:gd name="T53" fmla="*/ 379 h 606"/>
                <a:gd name="T54" fmla="*/ 0 w 608"/>
                <a:gd name="T55" fmla="*/ 329 h 606"/>
                <a:gd name="T56" fmla="*/ 0 w 608"/>
                <a:gd name="T57" fmla="*/ 277 h 606"/>
                <a:gd name="T58" fmla="*/ 10 w 608"/>
                <a:gd name="T59" fmla="*/ 225 h 606"/>
                <a:gd name="T60" fmla="*/ 28 w 608"/>
                <a:gd name="T61" fmla="*/ 175 h 606"/>
                <a:gd name="T62" fmla="*/ 56 w 608"/>
                <a:gd name="T63" fmla="*/ 126 h 606"/>
                <a:gd name="T64" fmla="*/ 92 w 608"/>
                <a:gd name="T65" fmla="*/ 85 h 606"/>
                <a:gd name="T66" fmla="*/ 134 w 608"/>
                <a:gd name="T67" fmla="*/ 52 h 606"/>
                <a:gd name="T68" fmla="*/ 179 w 608"/>
                <a:gd name="T69" fmla="*/ 26 h 606"/>
                <a:gd name="T70" fmla="*/ 229 w 608"/>
                <a:gd name="T71" fmla="*/ 9 h 606"/>
                <a:gd name="T72" fmla="*/ 280 w 608"/>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606">
                  <a:moveTo>
                    <a:pt x="280" y="0"/>
                  </a:moveTo>
                  <a:lnTo>
                    <a:pt x="332" y="0"/>
                  </a:lnTo>
                  <a:lnTo>
                    <a:pt x="384" y="9"/>
                  </a:lnTo>
                  <a:lnTo>
                    <a:pt x="434" y="28"/>
                  </a:lnTo>
                  <a:lnTo>
                    <a:pt x="481" y="56"/>
                  </a:lnTo>
                  <a:lnTo>
                    <a:pt x="524" y="91"/>
                  </a:lnTo>
                  <a:lnTo>
                    <a:pt x="557" y="134"/>
                  </a:lnTo>
                  <a:lnTo>
                    <a:pt x="583" y="178"/>
                  </a:lnTo>
                  <a:lnTo>
                    <a:pt x="600" y="229"/>
                  </a:lnTo>
                  <a:lnTo>
                    <a:pt x="608" y="279"/>
                  </a:lnTo>
                  <a:lnTo>
                    <a:pt x="608" y="331"/>
                  </a:lnTo>
                  <a:lnTo>
                    <a:pt x="598" y="383"/>
                  </a:lnTo>
                  <a:lnTo>
                    <a:pt x="581" y="433"/>
                  </a:lnTo>
                  <a:lnTo>
                    <a:pt x="553" y="480"/>
                  </a:lnTo>
                  <a:lnTo>
                    <a:pt x="516" y="522"/>
                  </a:lnTo>
                  <a:lnTo>
                    <a:pt x="475" y="556"/>
                  </a:lnTo>
                  <a:lnTo>
                    <a:pt x="431" y="582"/>
                  </a:lnTo>
                  <a:lnTo>
                    <a:pt x="380" y="599"/>
                  </a:lnTo>
                  <a:lnTo>
                    <a:pt x="330" y="606"/>
                  </a:lnTo>
                  <a:lnTo>
                    <a:pt x="278" y="606"/>
                  </a:lnTo>
                  <a:lnTo>
                    <a:pt x="226" y="597"/>
                  </a:lnTo>
                  <a:lnTo>
                    <a:pt x="175" y="578"/>
                  </a:lnTo>
                  <a:lnTo>
                    <a:pt x="129" y="552"/>
                  </a:lnTo>
                  <a:lnTo>
                    <a:pt x="86" y="515"/>
                  </a:lnTo>
                  <a:lnTo>
                    <a:pt x="53" y="474"/>
                  </a:lnTo>
                  <a:lnTo>
                    <a:pt x="26" y="428"/>
                  </a:lnTo>
                  <a:lnTo>
                    <a:pt x="10" y="379"/>
                  </a:lnTo>
                  <a:lnTo>
                    <a:pt x="0" y="329"/>
                  </a:lnTo>
                  <a:lnTo>
                    <a:pt x="0" y="277"/>
                  </a:lnTo>
                  <a:lnTo>
                    <a:pt x="10" y="225"/>
                  </a:lnTo>
                  <a:lnTo>
                    <a:pt x="28" y="175"/>
                  </a:lnTo>
                  <a:lnTo>
                    <a:pt x="56" y="126"/>
                  </a:lnTo>
                  <a:lnTo>
                    <a:pt x="92" y="85"/>
                  </a:lnTo>
                  <a:lnTo>
                    <a:pt x="134" y="52"/>
                  </a:lnTo>
                  <a:lnTo>
                    <a:pt x="179" y="26"/>
                  </a:lnTo>
                  <a:lnTo>
                    <a:pt x="229" y="9"/>
                  </a:lnTo>
                  <a:lnTo>
                    <a:pt x="280" y="0"/>
                  </a:lnTo>
                  <a:close/>
                </a:path>
              </a:pathLst>
            </a:custGeom>
            <a:solidFill>
              <a:schemeClr val="tx2"/>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02</a:t>
              </a:r>
            </a:p>
          </p:txBody>
        </p:sp>
        <p:sp>
          <p:nvSpPr>
            <p:cNvPr id="46" name="Freeform 45"/>
            <p:cNvSpPr>
              <a:spLocks/>
            </p:cNvSpPr>
            <p:nvPr/>
          </p:nvSpPr>
          <p:spPr bwMode="auto">
            <a:xfrm>
              <a:off x="6221412" y="3130553"/>
              <a:ext cx="592138" cy="592138"/>
            </a:xfrm>
            <a:custGeom>
              <a:avLst/>
              <a:gdLst>
                <a:gd name="T0" fmla="*/ 369 w 747"/>
                <a:gd name="T1" fmla="*/ 0 h 745"/>
                <a:gd name="T2" fmla="*/ 427 w 747"/>
                <a:gd name="T3" fmla="*/ 3 h 745"/>
                <a:gd name="T4" fmla="*/ 483 w 747"/>
                <a:gd name="T5" fmla="*/ 16 h 745"/>
                <a:gd name="T6" fmla="*/ 538 w 747"/>
                <a:gd name="T7" fmla="*/ 37 h 745"/>
                <a:gd name="T8" fmla="*/ 591 w 747"/>
                <a:gd name="T9" fmla="*/ 68 h 745"/>
                <a:gd name="T10" fmla="*/ 637 w 747"/>
                <a:gd name="T11" fmla="*/ 108 h 745"/>
                <a:gd name="T12" fmla="*/ 676 w 747"/>
                <a:gd name="T13" fmla="*/ 152 h 745"/>
                <a:gd name="T14" fmla="*/ 706 w 747"/>
                <a:gd name="T15" fmla="*/ 202 h 745"/>
                <a:gd name="T16" fmla="*/ 728 w 747"/>
                <a:gd name="T17" fmla="*/ 254 h 745"/>
                <a:gd name="T18" fmla="*/ 741 w 747"/>
                <a:gd name="T19" fmla="*/ 310 h 745"/>
                <a:gd name="T20" fmla="*/ 747 w 747"/>
                <a:gd name="T21" fmla="*/ 368 h 745"/>
                <a:gd name="T22" fmla="*/ 743 w 747"/>
                <a:gd name="T23" fmla="*/ 425 h 745"/>
                <a:gd name="T24" fmla="*/ 730 w 747"/>
                <a:gd name="T25" fmla="*/ 481 h 745"/>
                <a:gd name="T26" fmla="*/ 710 w 747"/>
                <a:gd name="T27" fmla="*/ 537 h 745"/>
                <a:gd name="T28" fmla="*/ 678 w 747"/>
                <a:gd name="T29" fmla="*/ 589 h 745"/>
                <a:gd name="T30" fmla="*/ 639 w 747"/>
                <a:gd name="T31" fmla="*/ 636 h 745"/>
                <a:gd name="T32" fmla="*/ 594 w 747"/>
                <a:gd name="T33" fmla="*/ 675 h 745"/>
                <a:gd name="T34" fmla="*/ 544 w 747"/>
                <a:gd name="T35" fmla="*/ 704 h 745"/>
                <a:gd name="T36" fmla="*/ 492 w 747"/>
                <a:gd name="T37" fmla="*/ 727 h 745"/>
                <a:gd name="T38" fmla="*/ 436 w 747"/>
                <a:gd name="T39" fmla="*/ 742 h 745"/>
                <a:gd name="T40" fmla="*/ 378 w 747"/>
                <a:gd name="T41" fmla="*/ 745 h 745"/>
                <a:gd name="T42" fmla="*/ 320 w 747"/>
                <a:gd name="T43" fmla="*/ 742 h 745"/>
                <a:gd name="T44" fmla="*/ 265 w 747"/>
                <a:gd name="T45" fmla="*/ 730 h 745"/>
                <a:gd name="T46" fmla="*/ 209 w 747"/>
                <a:gd name="T47" fmla="*/ 708 h 745"/>
                <a:gd name="T48" fmla="*/ 157 w 747"/>
                <a:gd name="T49" fmla="*/ 676 h 745"/>
                <a:gd name="T50" fmla="*/ 110 w 747"/>
                <a:gd name="T51" fmla="*/ 637 h 745"/>
                <a:gd name="T52" fmla="*/ 71 w 747"/>
                <a:gd name="T53" fmla="*/ 593 h 745"/>
                <a:gd name="T54" fmla="*/ 41 w 747"/>
                <a:gd name="T55" fmla="*/ 543 h 745"/>
                <a:gd name="T56" fmla="*/ 19 w 747"/>
                <a:gd name="T57" fmla="*/ 491 h 745"/>
                <a:gd name="T58" fmla="*/ 6 w 747"/>
                <a:gd name="T59" fmla="*/ 435 h 745"/>
                <a:gd name="T60" fmla="*/ 0 w 747"/>
                <a:gd name="T61" fmla="*/ 377 h 745"/>
                <a:gd name="T62" fmla="*/ 4 w 747"/>
                <a:gd name="T63" fmla="*/ 319 h 745"/>
                <a:gd name="T64" fmla="*/ 17 w 747"/>
                <a:gd name="T65" fmla="*/ 264 h 745"/>
                <a:gd name="T66" fmla="*/ 37 w 747"/>
                <a:gd name="T67" fmla="*/ 208 h 745"/>
                <a:gd name="T68" fmla="*/ 69 w 747"/>
                <a:gd name="T69" fmla="*/ 156 h 745"/>
                <a:gd name="T70" fmla="*/ 108 w 747"/>
                <a:gd name="T71" fmla="*/ 109 h 745"/>
                <a:gd name="T72" fmla="*/ 153 w 747"/>
                <a:gd name="T73" fmla="*/ 70 h 745"/>
                <a:gd name="T74" fmla="*/ 203 w 747"/>
                <a:gd name="T75" fmla="*/ 41 h 745"/>
                <a:gd name="T76" fmla="*/ 255 w 747"/>
                <a:gd name="T77" fmla="*/ 18 h 745"/>
                <a:gd name="T78" fmla="*/ 311 w 747"/>
                <a:gd name="T79" fmla="*/ 5 h 745"/>
                <a:gd name="T80" fmla="*/ 369 w 747"/>
                <a:gd name="T81"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5">
                  <a:moveTo>
                    <a:pt x="369" y="0"/>
                  </a:moveTo>
                  <a:lnTo>
                    <a:pt x="427" y="3"/>
                  </a:lnTo>
                  <a:lnTo>
                    <a:pt x="483" y="16"/>
                  </a:lnTo>
                  <a:lnTo>
                    <a:pt x="538" y="37"/>
                  </a:lnTo>
                  <a:lnTo>
                    <a:pt x="591" y="68"/>
                  </a:lnTo>
                  <a:lnTo>
                    <a:pt x="637" y="108"/>
                  </a:lnTo>
                  <a:lnTo>
                    <a:pt x="676" y="152"/>
                  </a:lnTo>
                  <a:lnTo>
                    <a:pt x="706" y="202"/>
                  </a:lnTo>
                  <a:lnTo>
                    <a:pt x="728" y="254"/>
                  </a:lnTo>
                  <a:lnTo>
                    <a:pt x="741" y="310"/>
                  </a:lnTo>
                  <a:lnTo>
                    <a:pt x="747" y="368"/>
                  </a:lnTo>
                  <a:lnTo>
                    <a:pt x="743" y="425"/>
                  </a:lnTo>
                  <a:lnTo>
                    <a:pt x="730" y="481"/>
                  </a:lnTo>
                  <a:lnTo>
                    <a:pt x="710" y="537"/>
                  </a:lnTo>
                  <a:lnTo>
                    <a:pt x="678" y="589"/>
                  </a:lnTo>
                  <a:lnTo>
                    <a:pt x="639" y="636"/>
                  </a:lnTo>
                  <a:lnTo>
                    <a:pt x="594" y="675"/>
                  </a:lnTo>
                  <a:lnTo>
                    <a:pt x="544" y="704"/>
                  </a:lnTo>
                  <a:lnTo>
                    <a:pt x="492" y="727"/>
                  </a:lnTo>
                  <a:lnTo>
                    <a:pt x="436" y="742"/>
                  </a:lnTo>
                  <a:lnTo>
                    <a:pt x="378" y="745"/>
                  </a:lnTo>
                  <a:lnTo>
                    <a:pt x="320" y="742"/>
                  </a:lnTo>
                  <a:lnTo>
                    <a:pt x="265" y="730"/>
                  </a:lnTo>
                  <a:lnTo>
                    <a:pt x="209" y="708"/>
                  </a:lnTo>
                  <a:lnTo>
                    <a:pt x="157" y="676"/>
                  </a:lnTo>
                  <a:lnTo>
                    <a:pt x="110" y="637"/>
                  </a:lnTo>
                  <a:lnTo>
                    <a:pt x="71" y="593"/>
                  </a:lnTo>
                  <a:lnTo>
                    <a:pt x="41" y="543"/>
                  </a:lnTo>
                  <a:lnTo>
                    <a:pt x="19" y="491"/>
                  </a:lnTo>
                  <a:lnTo>
                    <a:pt x="6" y="435"/>
                  </a:lnTo>
                  <a:lnTo>
                    <a:pt x="0" y="377"/>
                  </a:lnTo>
                  <a:lnTo>
                    <a:pt x="4" y="319"/>
                  </a:lnTo>
                  <a:lnTo>
                    <a:pt x="17" y="264"/>
                  </a:lnTo>
                  <a:lnTo>
                    <a:pt x="37" y="208"/>
                  </a:lnTo>
                  <a:lnTo>
                    <a:pt x="69" y="156"/>
                  </a:lnTo>
                  <a:lnTo>
                    <a:pt x="108" y="109"/>
                  </a:lnTo>
                  <a:lnTo>
                    <a:pt x="153" y="70"/>
                  </a:lnTo>
                  <a:lnTo>
                    <a:pt x="203" y="41"/>
                  </a:lnTo>
                  <a:lnTo>
                    <a:pt x="255" y="18"/>
                  </a:lnTo>
                  <a:lnTo>
                    <a:pt x="311" y="5"/>
                  </a:lnTo>
                  <a:lnTo>
                    <a:pt x="369" y="0"/>
                  </a:lnTo>
                  <a:close/>
                </a:path>
              </a:pathLst>
            </a:custGeom>
            <a:solidFill>
              <a:schemeClr val="accent2">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7" name="Freeform 46"/>
            <p:cNvSpPr>
              <a:spLocks/>
            </p:cNvSpPr>
            <p:nvPr/>
          </p:nvSpPr>
          <p:spPr bwMode="auto">
            <a:xfrm>
              <a:off x="6276975" y="3187702"/>
              <a:ext cx="482600" cy="481013"/>
            </a:xfrm>
            <a:custGeom>
              <a:avLst/>
              <a:gdLst>
                <a:gd name="T0" fmla="*/ 277 w 607"/>
                <a:gd name="T1" fmla="*/ 0 h 606"/>
                <a:gd name="T2" fmla="*/ 330 w 607"/>
                <a:gd name="T3" fmla="*/ 0 h 606"/>
                <a:gd name="T4" fmla="*/ 382 w 607"/>
                <a:gd name="T5" fmla="*/ 10 h 606"/>
                <a:gd name="T6" fmla="*/ 432 w 607"/>
                <a:gd name="T7" fmla="*/ 26 h 606"/>
                <a:gd name="T8" fmla="*/ 479 w 607"/>
                <a:gd name="T9" fmla="*/ 54 h 606"/>
                <a:gd name="T10" fmla="*/ 521 w 607"/>
                <a:gd name="T11" fmla="*/ 91 h 606"/>
                <a:gd name="T12" fmla="*/ 555 w 607"/>
                <a:gd name="T13" fmla="*/ 132 h 606"/>
                <a:gd name="T14" fmla="*/ 581 w 607"/>
                <a:gd name="T15" fmla="*/ 177 h 606"/>
                <a:gd name="T16" fmla="*/ 598 w 607"/>
                <a:gd name="T17" fmla="*/ 227 h 606"/>
                <a:gd name="T18" fmla="*/ 607 w 607"/>
                <a:gd name="T19" fmla="*/ 277 h 606"/>
                <a:gd name="T20" fmla="*/ 605 w 607"/>
                <a:gd name="T21" fmla="*/ 329 h 606"/>
                <a:gd name="T22" fmla="*/ 598 w 607"/>
                <a:gd name="T23" fmla="*/ 381 h 606"/>
                <a:gd name="T24" fmla="*/ 579 w 607"/>
                <a:gd name="T25" fmla="*/ 432 h 606"/>
                <a:gd name="T26" fmla="*/ 551 w 607"/>
                <a:gd name="T27" fmla="*/ 478 h 606"/>
                <a:gd name="T28" fmla="*/ 516 w 607"/>
                <a:gd name="T29" fmla="*/ 521 h 606"/>
                <a:gd name="T30" fmla="*/ 473 w 607"/>
                <a:gd name="T31" fmla="*/ 554 h 606"/>
                <a:gd name="T32" fmla="*/ 428 w 607"/>
                <a:gd name="T33" fmla="*/ 580 h 606"/>
                <a:gd name="T34" fmla="*/ 378 w 607"/>
                <a:gd name="T35" fmla="*/ 597 h 606"/>
                <a:gd name="T36" fmla="*/ 328 w 607"/>
                <a:gd name="T37" fmla="*/ 606 h 606"/>
                <a:gd name="T38" fmla="*/ 276 w 607"/>
                <a:gd name="T39" fmla="*/ 606 h 606"/>
                <a:gd name="T40" fmla="*/ 223 w 607"/>
                <a:gd name="T41" fmla="*/ 597 h 606"/>
                <a:gd name="T42" fmla="*/ 173 w 607"/>
                <a:gd name="T43" fmla="*/ 579 h 606"/>
                <a:gd name="T44" fmla="*/ 127 w 607"/>
                <a:gd name="T45" fmla="*/ 551 h 606"/>
                <a:gd name="T46" fmla="*/ 84 w 607"/>
                <a:gd name="T47" fmla="*/ 515 h 606"/>
                <a:gd name="T48" fmla="*/ 50 w 607"/>
                <a:gd name="T49" fmla="*/ 473 h 606"/>
                <a:gd name="T50" fmla="*/ 24 w 607"/>
                <a:gd name="T51" fmla="*/ 428 h 606"/>
                <a:gd name="T52" fmla="*/ 7 w 607"/>
                <a:gd name="T53" fmla="*/ 378 h 606"/>
                <a:gd name="T54" fmla="*/ 0 w 607"/>
                <a:gd name="T55" fmla="*/ 328 h 606"/>
                <a:gd name="T56" fmla="*/ 0 w 607"/>
                <a:gd name="T57" fmla="*/ 276 h 606"/>
                <a:gd name="T58" fmla="*/ 9 w 607"/>
                <a:gd name="T59" fmla="*/ 223 h 606"/>
                <a:gd name="T60" fmla="*/ 26 w 607"/>
                <a:gd name="T61" fmla="*/ 173 h 606"/>
                <a:gd name="T62" fmla="*/ 54 w 607"/>
                <a:gd name="T63" fmla="*/ 127 h 606"/>
                <a:gd name="T64" fmla="*/ 91 w 607"/>
                <a:gd name="T65" fmla="*/ 84 h 606"/>
                <a:gd name="T66" fmla="*/ 132 w 607"/>
                <a:gd name="T67" fmla="*/ 51 h 606"/>
                <a:gd name="T68" fmla="*/ 177 w 607"/>
                <a:gd name="T69" fmla="*/ 24 h 606"/>
                <a:gd name="T70" fmla="*/ 227 w 607"/>
                <a:gd name="T71" fmla="*/ 8 h 606"/>
                <a:gd name="T72" fmla="*/ 277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277" y="0"/>
                  </a:moveTo>
                  <a:lnTo>
                    <a:pt x="330" y="0"/>
                  </a:lnTo>
                  <a:lnTo>
                    <a:pt x="382" y="10"/>
                  </a:lnTo>
                  <a:lnTo>
                    <a:pt x="432" y="26"/>
                  </a:lnTo>
                  <a:lnTo>
                    <a:pt x="479" y="54"/>
                  </a:lnTo>
                  <a:lnTo>
                    <a:pt x="521" y="91"/>
                  </a:lnTo>
                  <a:lnTo>
                    <a:pt x="555" y="132"/>
                  </a:lnTo>
                  <a:lnTo>
                    <a:pt x="581" y="177"/>
                  </a:lnTo>
                  <a:lnTo>
                    <a:pt x="598" y="227"/>
                  </a:lnTo>
                  <a:lnTo>
                    <a:pt x="607" y="277"/>
                  </a:lnTo>
                  <a:lnTo>
                    <a:pt x="605" y="329"/>
                  </a:lnTo>
                  <a:lnTo>
                    <a:pt x="598" y="381"/>
                  </a:lnTo>
                  <a:lnTo>
                    <a:pt x="579" y="432"/>
                  </a:lnTo>
                  <a:lnTo>
                    <a:pt x="551" y="478"/>
                  </a:lnTo>
                  <a:lnTo>
                    <a:pt x="516" y="521"/>
                  </a:lnTo>
                  <a:lnTo>
                    <a:pt x="473" y="554"/>
                  </a:lnTo>
                  <a:lnTo>
                    <a:pt x="428" y="580"/>
                  </a:lnTo>
                  <a:lnTo>
                    <a:pt x="378" y="597"/>
                  </a:lnTo>
                  <a:lnTo>
                    <a:pt x="328" y="606"/>
                  </a:lnTo>
                  <a:lnTo>
                    <a:pt x="276" y="606"/>
                  </a:lnTo>
                  <a:lnTo>
                    <a:pt x="223" y="597"/>
                  </a:lnTo>
                  <a:lnTo>
                    <a:pt x="173" y="579"/>
                  </a:lnTo>
                  <a:lnTo>
                    <a:pt x="127" y="551"/>
                  </a:lnTo>
                  <a:lnTo>
                    <a:pt x="84" y="515"/>
                  </a:lnTo>
                  <a:lnTo>
                    <a:pt x="50" y="473"/>
                  </a:lnTo>
                  <a:lnTo>
                    <a:pt x="24" y="428"/>
                  </a:lnTo>
                  <a:lnTo>
                    <a:pt x="7" y="378"/>
                  </a:lnTo>
                  <a:lnTo>
                    <a:pt x="0" y="328"/>
                  </a:lnTo>
                  <a:lnTo>
                    <a:pt x="0" y="276"/>
                  </a:lnTo>
                  <a:lnTo>
                    <a:pt x="9" y="223"/>
                  </a:lnTo>
                  <a:lnTo>
                    <a:pt x="26" y="173"/>
                  </a:lnTo>
                  <a:lnTo>
                    <a:pt x="54" y="127"/>
                  </a:lnTo>
                  <a:lnTo>
                    <a:pt x="91" y="84"/>
                  </a:lnTo>
                  <a:lnTo>
                    <a:pt x="132" y="51"/>
                  </a:lnTo>
                  <a:lnTo>
                    <a:pt x="177" y="24"/>
                  </a:lnTo>
                  <a:lnTo>
                    <a:pt x="227" y="8"/>
                  </a:lnTo>
                  <a:lnTo>
                    <a:pt x="277" y="0"/>
                  </a:lnTo>
                  <a:close/>
                </a:path>
              </a:pathLst>
            </a:custGeom>
            <a:solidFill>
              <a:schemeClr val="accent2"/>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04</a:t>
              </a:r>
            </a:p>
          </p:txBody>
        </p:sp>
        <p:sp>
          <p:nvSpPr>
            <p:cNvPr id="48" name="Freeform 47"/>
            <p:cNvSpPr>
              <a:spLocks/>
            </p:cNvSpPr>
            <p:nvPr/>
          </p:nvSpPr>
          <p:spPr bwMode="auto">
            <a:xfrm>
              <a:off x="5364164" y="3744914"/>
              <a:ext cx="592138" cy="593725"/>
            </a:xfrm>
            <a:custGeom>
              <a:avLst/>
              <a:gdLst>
                <a:gd name="T0" fmla="*/ 378 w 747"/>
                <a:gd name="T1" fmla="*/ 0 h 748"/>
                <a:gd name="T2" fmla="*/ 436 w 747"/>
                <a:gd name="T3" fmla="*/ 6 h 748"/>
                <a:gd name="T4" fmla="*/ 492 w 747"/>
                <a:gd name="T5" fmla="*/ 21 h 748"/>
                <a:gd name="T6" fmla="*/ 544 w 747"/>
                <a:gd name="T7" fmla="*/ 43 h 748"/>
                <a:gd name="T8" fmla="*/ 594 w 747"/>
                <a:gd name="T9" fmla="*/ 73 h 748"/>
                <a:gd name="T10" fmla="*/ 639 w 747"/>
                <a:gd name="T11" fmla="*/ 112 h 748"/>
                <a:gd name="T12" fmla="*/ 678 w 747"/>
                <a:gd name="T13" fmla="*/ 158 h 748"/>
                <a:gd name="T14" fmla="*/ 710 w 747"/>
                <a:gd name="T15" fmla="*/ 210 h 748"/>
                <a:gd name="T16" fmla="*/ 732 w 747"/>
                <a:gd name="T17" fmla="*/ 264 h 748"/>
                <a:gd name="T18" fmla="*/ 743 w 747"/>
                <a:gd name="T19" fmla="*/ 322 h 748"/>
                <a:gd name="T20" fmla="*/ 747 w 747"/>
                <a:gd name="T21" fmla="*/ 379 h 748"/>
                <a:gd name="T22" fmla="*/ 743 w 747"/>
                <a:gd name="T23" fmla="*/ 435 h 748"/>
                <a:gd name="T24" fmla="*/ 728 w 747"/>
                <a:gd name="T25" fmla="*/ 491 h 748"/>
                <a:gd name="T26" fmla="*/ 706 w 747"/>
                <a:gd name="T27" fmla="*/ 545 h 748"/>
                <a:gd name="T28" fmla="*/ 676 w 747"/>
                <a:gd name="T29" fmla="*/ 595 h 748"/>
                <a:gd name="T30" fmla="*/ 637 w 747"/>
                <a:gd name="T31" fmla="*/ 640 h 748"/>
                <a:gd name="T32" fmla="*/ 590 w 747"/>
                <a:gd name="T33" fmla="*/ 679 h 748"/>
                <a:gd name="T34" fmla="*/ 538 w 747"/>
                <a:gd name="T35" fmla="*/ 709 h 748"/>
                <a:gd name="T36" fmla="*/ 482 w 747"/>
                <a:gd name="T37" fmla="*/ 731 h 748"/>
                <a:gd name="T38" fmla="*/ 426 w 747"/>
                <a:gd name="T39" fmla="*/ 744 h 748"/>
                <a:gd name="T40" fmla="*/ 369 w 747"/>
                <a:gd name="T41" fmla="*/ 748 h 748"/>
                <a:gd name="T42" fmla="*/ 311 w 747"/>
                <a:gd name="T43" fmla="*/ 742 h 748"/>
                <a:gd name="T44" fmla="*/ 255 w 747"/>
                <a:gd name="T45" fmla="*/ 729 h 748"/>
                <a:gd name="T46" fmla="*/ 203 w 747"/>
                <a:gd name="T47" fmla="*/ 707 h 748"/>
                <a:gd name="T48" fmla="*/ 153 w 747"/>
                <a:gd name="T49" fmla="*/ 675 h 748"/>
                <a:gd name="T50" fmla="*/ 108 w 747"/>
                <a:gd name="T51" fmla="*/ 638 h 748"/>
                <a:gd name="T52" fmla="*/ 69 w 747"/>
                <a:gd name="T53" fmla="*/ 591 h 748"/>
                <a:gd name="T54" fmla="*/ 37 w 747"/>
                <a:gd name="T55" fmla="*/ 539 h 748"/>
                <a:gd name="T56" fmla="*/ 17 w 747"/>
                <a:gd name="T57" fmla="*/ 484 h 748"/>
                <a:gd name="T58" fmla="*/ 4 w 747"/>
                <a:gd name="T59" fmla="*/ 426 h 748"/>
                <a:gd name="T60" fmla="*/ 0 w 747"/>
                <a:gd name="T61" fmla="*/ 370 h 748"/>
                <a:gd name="T62" fmla="*/ 6 w 747"/>
                <a:gd name="T63" fmla="*/ 313 h 748"/>
                <a:gd name="T64" fmla="*/ 19 w 747"/>
                <a:gd name="T65" fmla="*/ 257 h 748"/>
                <a:gd name="T66" fmla="*/ 41 w 747"/>
                <a:gd name="T67" fmla="*/ 203 h 748"/>
                <a:gd name="T68" fmla="*/ 71 w 747"/>
                <a:gd name="T69" fmla="*/ 155 h 748"/>
                <a:gd name="T70" fmla="*/ 110 w 747"/>
                <a:gd name="T71" fmla="*/ 110 h 748"/>
                <a:gd name="T72" fmla="*/ 156 w 747"/>
                <a:gd name="T73" fmla="*/ 71 h 748"/>
                <a:gd name="T74" fmla="*/ 209 w 747"/>
                <a:gd name="T75" fmla="*/ 39 h 748"/>
                <a:gd name="T76" fmla="*/ 264 w 747"/>
                <a:gd name="T77" fmla="*/ 17 h 748"/>
                <a:gd name="T78" fmla="*/ 320 w 747"/>
                <a:gd name="T79" fmla="*/ 4 h 748"/>
                <a:gd name="T80" fmla="*/ 378 w 747"/>
                <a:gd name="T81"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8">
                  <a:moveTo>
                    <a:pt x="378" y="0"/>
                  </a:moveTo>
                  <a:lnTo>
                    <a:pt x="436" y="6"/>
                  </a:lnTo>
                  <a:lnTo>
                    <a:pt x="492" y="21"/>
                  </a:lnTo>
                  <a:lnTo>
                    <a:pt x="544" y="43"/>
                  </a:lnTo>
                  <a:lnTo>
                    <a:pt x="594" y="73"/>
                  </a:lnTo>
                  <a:lnTo>
                    <a:pt x="639" y="112"/>
                  </a:lnTo>
                  <a:lnTo>
                    <a:pt x="678" y="158"/>
                  </a:lnTo>
                  <a:lnTo>
                    <a:pt x="710" y="210"/>
                  </a:lnTo>
                  <a:lnTo>
                    <a:pt x="732" y="264"/>
                  </a:lnTo>
                  <a:lnTo>
                    <a:pt x="743" y="322"/>
                  </a:lnTo>
                  <a:lnTo>
                    <a:pt x="747" y="379"/>
                  </a:lnTo>
                  <a:lnTo>
                    <a:pt x="743" y="435"/>
                  </a:lnTo>
                  <a:lnTo>
                    <a:pt x="728" y="491"/>
                  </a:lnTo>
                  <a:lnTo>
                    <a:pt x="706" y="545"/>
                  </a:lnTo>
                  <a:lnTo>
                    <a:pt x="676" y="595"/>
                  </a:lnTo>
                  <a:lnTo>
                    <a:pt x="637" y="640"/>
                  </a:lnTo>
                  <a:lnTo>
                    <a:pt x="590" y="679"/>
                  </a:lnTo>
                  <a:lnTo>
                    <a:pt x="538" y="709"/>
                  </a:lnTo>
                  <a:lnTo>
                    <a:pt x="482" y="731"/>
                  </a:lnTo>
                  <a:lnTo>
                    <a:pt x="426" y="744"/>
                  </a:lnTo>
                  <a:lnTo>
                    <a:pt x="369" y="748"/>
                  </a:lnTo>
                  <a:lnTo>
                    <a:pt x="311" y="742"/>
                  </a:lnTo>
                  <a:lnTo>
                    <a:pt x="255" y="729"/>
                  </a:lnTo>
                  <a:lnTo>
                    <a:pt x="203" y="707"/>
                  </a:lnTo>
                  <a:lnTo>
                    <a:pt x="153" y="675"/>
                  </a:lnTo>
                  <a:lnTo>
                    <a:pt x="108" y="638"/>
                  </a:lnTo>
                  <a:lnTo>
                    <a:pt x="69" y="591"/>
                  </a:lnTo>
                  <a:lnTo>
                    <a:pt x="37" y="539"/>
                  </a:lnTo>
                  <a:lnTo>
                    <a:pt x="17" y="484"/>
                  </a:lnTo>
                  <a:lnTo>
                    <a:pt x="4" y="426"/>
                  </a:lnTo>
                  <a:lnTo>
                    <a:pt x="0" y="370"/>
                  </a:lnTo>
                  <a:lnTo>
                    <a:pt x="6" y="313"/>
                  </a:lnTo>
                  <a:lnTo>
                    <a:pt x="19" y="257"/>
                  </a:lnTo>
                  <a:lnTo>
                    <a:pt x="41" y="203"/>
                  </a:lnTo>
                  <a:lnTo>
                    <a:pt x="71" y="155"/>
                  </a:lnTo>
                  <a:lnTo>
                    <a:pt x="110" y="110"/>
                  </a:lnTo>
                  <a:lnTo>
                    <a:pt x="156" y="71"/>
                  </a:lnTo>
                  <a:lnTo>
                    <a:pt x="209" y="39"/>
                  </a:lnTo>
                  <a:lnTo>
                    <a:pt x="264" y="17"/>
                  </a:lnTo>
                  <a:lnTo>
                    <a:pt x="320" y="4"/>
                  </a:lnTo>
                  <a:lnTo>
                    <a:pt x="378" y="0"/>
                  </a:lnTo>
                  <a:close/>
                </a:path>
              </a:pathLst>
            </a:custGeom>
            <a:solidFill>
              <a:schemeClr val="accent3">
                <a:lumMod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49" name="Freeform 48"/>
            <p:cNvSpPr>
              <a:spLocks/>
            </p:cNvSpPr>
            <p:nvPr/>
          </p:nvSpPr>
          <p:spPr bwMode="auto">
            <a:xfrm>
              <a:off x="5419727" y="3800476"/>
              <a:ext cx="482600" cy="481013"/>
            </a:xfrm>
            <a:custGeom>
              <a:avLst/>
              <a:gdLst>
                <a:gd name="T0" fmla="*/ 328 w 607"/>
                <a:gd name="T1" fmla="*/ 0 h 606"/>
                <a:gd name="T2" fmla="*/ 378 w 607"/>
                <a:gd name="T3" fmla="*/ 9 h 606"/>
                <a:gd name="T4" fmla="*/ 428 w 607"/>
                <a:gd name="T5" fmla="*/ 26 h 606"/>
                <a:gd name="T6" fmla="*/ 473 w 607"/>
                <a:gd name="T7" fmla="*/ 52 h 606"/>
                <a:gd name="T8" fmla="*/ 516 w 607"/>
                <a:gd name="T9" fmla="*/ 85 h 606"/>
                <a:gd name="T10" fmla="*/ 551 w 607"/>
                <a:gd name="T11" fmla="*/ 126 h 606"/>
                <a:gd name="T12" fmla="*/ 579 w 607"/>
                <a:gd name="T13" fmla="*/ 175 h 606"/>
                <a:gd name="T14" fmla="*/ 598 w 607"/>
                <a:gd name="T15" fmla="*/ 225 h 606"/>
                <a:gd name="T16" fmla="*/ 607 w 607"/>
                <a:gd name="T17" fmla="*/ 275 h 606"/>
                <a:gd name="T18" fmla="*/ 607 w 607"/>
                <a:gd name="T19" fmla="*/ 327 h 606"/>
                <a:gd name="T20" fmla="*/ 598 w 607"/>
                <a:gd name="T21" fmla="*/ 379 h 606"/>
                <a:gd name="T22" fmla="*/ 581 w 607"/>
                <a:gd name="T23" fmla="*/ 427 h 606"/>
                <a:gd name="T24" fmla="*/ 555 w 607"/>
                <a:gd name="T25" fmla="*/ 474 h 606"/>
                <a:gd name="T26" fmla="*/ 521 w 607"/>
                <a:gd name="T27" fmla="*/ 515 h 606"/>
                <a:gd name="T28" fmla="*/ 478 w 607"/>
                <a:gd name="T29" fmla="*/ 550 h 606"/>
                <a:gd name="T30" fmla="*/ 432 w 607"/>
                <a:gd name="T31" fmla="*/ 578 h 606"/>
                <a:gd name="T32" fmla="*/ 382 w 607"/>
                <a:gd name="T33" fmla="*/ 597 h 606"/>
                <a:gd name="T34" fmla="*/ 329 w 607"/>
                <a:gd name="T35" fmla="*/ 606 h 606"/>
                <a:gd name="T36" fmla="*/ 277 w 607"/>
                <a:gd name="T37" fmla="*/ 606 h 606"/>
                <a:gd name="T38" fmla="*/ 227 w 607"/>
                <a:gd name="T39" fmla="*/ 599 h 606"/>
                <a:gd name="T40" fmla="*/ 177 w 607"/>
                <a:gd name="T41" fmla="*/ 580 h 606"/>
                <a:gd name="T42" fmla="*/ 132 w 607"/>
                <a:gd name="T43" fmla="*/ 556 h 606"/>
                <a:gd name="T44" fmla="*/ 91 w 607"/>
                <a:gd name="T45" fmla="*/ 520 h 606"/>
                <a:gd name="T46" fmla="*/ 54 w 607"/>
                <a:gd name="T47" fmla="*/ 480 h 606"/>
                <a:gd name="T48" fmla="*/ 26 w 607"/>
                <a:gd name="T49" fmla="*/ 433 h 606"/>
                <a:gd name="T50" fmla="*/ 9 w 607"/>
                <a:gd name="T51" fmla="*/ 383 h 606"/>
                <a:gd name="T52" fmla="*/ 0 w 607"/>
                <a:gd name="T53" fmla="*/ 331 h 606"/>
                <a:gd name="T54" fmla="*/ 0 w 607"/>
                <a:gd name="T55" fmla="*/ 279 h 606"/>
                <a:gd name="T56" fmla="*/ 7 w 607"/>
                <a:gd name="T57" fmla="*/ 227 h 606"/>
                <a:gd name="T58" fmla="*/ 24 w 607"/>
                <a:gd name="T59" fmla="*/ 178 h 606"/>
                <a:gd name="T60" fmla="*/ 50 w 607"/>
                <a:gd name="T61" fmla="*/ 132 h 606"/>
                <a:gd name="T62" fmla="*/ 84 w 607"/>
                <a:gd name="T63" fmla="*/ 91 h 606"/>
                <a:gd name="T64" fmla="*/ 126 w 607"/>
                <a:gd name="T65" fmla="*/ 56 h 606"/>
                <a:gd name="T66" fmla="*/ 173 w 607"/>
                <a:gd name="T67" fmla="*/ 28 h 606"/>
                <a:gd name="T68" fmla="*/ 223 w 607"/>
                <a:gd name="T69" fmla="*/ 9 h 606"/>
                <a:gd name="T70" fmla="*/ 275 w 607"/>
                <a:gd name="T71" fmla="*/ 0 h 606"/>
                <a:gd name="T72" fmla="*/ 328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328" y="0"/>
                  </a:moveTo>
                  <a:lnTo>
                    <a:pt x="378" y="9"/>
                  </a:lnTo>
                  <a:lnTo>
                    <a:pt x="428" y="26"/>
                  </a:lnTo>
                  <a:lnTo>
                    <a:pt x="473" y="52"/>
                  </a:lnTo>
                  <a:lnTo>
                    <a:pt x="516" y="85"/>
                  </a:lnTo>
                  <a:lnTo>
                    <a:pt x="551" y="126"/>
                  </a:lnTo>
                  <a:lnTo>
                    <a:pt x="579" y="175"/>
                  </a:lnTo>
                  <a:lnTo>
                    <a:pt x="598" y="225"/>
                  </a:lnTo>
                  <a:lnTo>
                    <a:pt x="607" y="275"/>
                  </a:lnTo>
                  <a:lnTo>
                    <a:pt x="607" y="327"/>
                  </a:lnTo>
                  <a:lnTo>
                    <a:pt x="598" y="379"/>
                  </a:lnTo>
                  <a:lnTo>
                    <a:pt x="581" y="427"/>
                  </a:lnTo>
                  <a:lnTo>
                    <a:pt x="555" y="474"/>
                  </a:lnTo>
                  <a:lnTo>
                    <a:pt x="521" y="515"/>
                  </a:lnTo>
                  <a:lnTo>
                    <a:pt x="478" y="550"/>
                  </a:lnTo>
                  <a:lnTo>
                    <a:pt x="432" y="578"/>
                  </a:lnTo>
                  <a:lnTo>
                    <a:pt x="382" y="597"/>
                  </a:lnTo>
                  <a:lnTo>
                    <a:pt x="329" y="606"/>
                  </a:lnTo>
                  <a:lnTo>
                    <a:pt x="277" y="606"/>
                  </a:lnTo>
                  <a:lnTo>
                    <a:pt x="227" y="599"/>
                  </a:lnTo>
                  <a:lnTo>
                    <a:pt x="177" y="580"/>
                  </a:lnTo>
                  <a:lnTo>
                    <a:pt x="132" y="556"/>
                  </a:lnTo>
                  <a:lnTo>
                    <a:pt x="91" y="520"/>
                  </a:lnTo>
                  <a:lnTo>
                    <a:pt x="54" y="480"/>
                  </a:lnTo>
                  <a:lnTo>
                    <a:pt x="26" y="433"/>
                  </a:lnTo>
                  <a:lnTo>
                    <a:pt x="9" y="383"/>
                  </a:lnTo>
                  <a:lnTo>
                    <a:pt x="0" y="331"/>
                  </a:lnTo>
                  <a:lnTo>
                    <a:pt x="0" y="279"/>
                  </a:lnTo>
                  <a:lnTo>
                    <a:pt x="7" y="227"/>
                  </a:lnTo>
                  <a:lnTo>
                    <a:pt x="24" y="178"/>
                  </a:lnTo>
                  <a:lnTo>
                    <a:pt x="50" y="132"/>
                  </a:lnTo>
                  <a:lnTo>
                    <a:pt x="84" y="91"/>
                  </a:lnTo>
                  <a:lnTo>
                    <a:pt x="126" y="56"/>
                  </a:lnTo>
                  <a:lnTo>
                    <a:pt x="173" y="28"/>
                  </a:lnTo>
                  <a:lnTo>
                    <a:pt x="223" y="9"/>
                  </a:lnTo>
                  <a:lnTo>
                    <a:pt x="275" y="0"/>
                  </a:lnTo>
                  <a:lnTo>
                    <a:pt x="328" y="0"/>
                  </a:lnTo>
                  <a:close/>
                </a:path>
              </a:pathLst>
            </a:custGeom>
            <a:solidFill>
              <a:schemeClr val="accent3"/>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05</a:t>
              </a:r>
            </a:p>
          </p:txBody>
        </p:sp>
        <p:sp>
          <p:nvSpPr>
            <p:cNvPr id="50" name="Freeform 49"/>
            <p:cNvSpPr>
              <a:spLocks/>
            </p:cNvSpPr>
            <p:nvPr/>
          </p:nvSpPr>
          <p:spPr bwMode="auto">
            <a:xfrm>
              <a:off x="6221413" y="4352926"/>
              <a:ext cx="592138" cy="593725"/>
            </a:xfrm>
            <a:custGeom>
              <a:avLst/>
              <a:gdLst>
                <a:gd name="T0" fmla="*/ 369 w 747"/>
                <a:gd name="T1" fmla="*/ 0 h 748"/>
                <a:gd name="T2" fmla="*/ 427 w 747"/>
                <a:gd name="T3" fmla="*/ 4 h 748"/>
                <a:gd name="T4" fmla="*/ 483 w 747"/>
                <a:gd name="T5" fmla="*/ 17 h 748"/>
                <a:gd name="T6" fmla="*/ 538 w 747"/>
                <a:gd name="T7" fmla="*/ 39 h 748"/>
                <a:gd name="T8" fmla="*/ 591 w 747"/>
                <a:gd name="T9" fmla="*/ 69 h 748"/>
                <a:gd name="T10" fmla="*/ 637 w 747"/>
                <a:gd name="T11" fmla="*/ 108 h 748"/>
                <a:gd name="T12" fmla="*/ 676 w 747"/>
                <a:gd name="T13" fmla="*/ 155 h 748"/>
                <a:gd name="T14" fmla="*/ 706 w 747"/>
                <a:gd name="T15" fmla="*/ 203 h 748"/>
                <a:gd name="T16" fmla="*/ 728 w 747"/>
                <a:gd name="T17" fmla="*/ 257 h 748"/>
                <a:gd name="T18" fmla="*/ 741 w 747"/>
                <a:gd name="T19" fmla="*/ 313 h 748"/>
                <a:gd name="T20" fmla="*/ 747 w 747"/>
                <a:gd name="T21" fmla="*/ 368 h 748"/>
                <a:gd name="T22" fmla="*/ 743 w 747"/>
                <a:gd name="T23" fmla="*/ 426 h 748"/>
                <a:gd name="T24" fmla="*/ 730 w 747"/>
                <a:gd name="T25" fmla="*/ 484 h 748"/>
                <a:gd name="T26" fmla="*/ 710 w 747"/>
                <a:gd name="T27" fmla="*/ 538 h 748"/>
                <a:gd name="T28" fmla="*/ 678 w 747"/>
                <a:gd name="T29" fmla="*/ 590 h 748"/>
                <a:gd name="T30" fmla="*/ 639 w 747"/>
                <a:gd name="T31" fmla="*/ 636 h 748"/>
                <a:gd name="T32" fmla="*/ 594 w 747"/>
                <a:gd name="T33" fmla="*/ 675 h 748"/>
                <a:gd name="T34" fmla="*/ 544 w 747"/>
                <a:gd name="T35" fmla="*/ 705 h 748"/>
                <a:gd name="T36" fmla="*/ 492 w 747"/>
                <a:gd name="T37" fmla="*/ 727 h 748"/>
                <a:gd name="T38" fmla="*/ 436 w 747"/>
                <a:gd name="T39" fmla="*/ 742 h 748"/>
                <a:gd name="T40" fmla="*/ 378 w 747"/>
                <a:gd name="T41" fmla="*/ 748 h 748"/>
                <a:gd name="T42" fmla="*/ 320 w 747"/>
                <a:gd name="T43" fmla="*/ 744 h 748"/>
                <a:gd name="T44" fmla="*/ 265 w 747"/>
                <a:gd name="T45" fmla="*/ 731 h 748"/>
                <a:gd name="T46" fmla="*/ 209 w 747"/>
                <a:gd name="T47" fmla="*/ 709 h 748"/>
                <a:gd name="T48" fmla="*/ 157 w 747"/>
                <a:gd name="T49" fmla="*/ 677 h 748"/>
                <a:gd name="T50" fmla="*/ 110 w 747"/>
                <a:gd name="T51" fmla="*/ 638 h 748"/>
                <a:gd name="T52" fmla="*/ 71 w 747"/>
                <a:gd name="T53" fmla="*/ 593 h 748"/>
                <a:gd name="T54" fmla="*/ 41 w 747"/>
                <a:gd name="T55" fmla="*/ 545 h 748"/>
                <a:gd name="T56" fmla="*/ 19 w 747"/>
                <a:gd name="T57" fmla="*/ 491 h 748"/>
                <a:gd name="T58" fmla="*/ 6 w 747"/>
                <a:gd name="T59" fmla="*/ 435 h 748"/>
                <a:gd name="T60" fmla="*/ 0 w 747"/>
                <a:gd name="T61" fmla="*/ 378 h 748"/>
                <a:gd name="T62" fmla="*/ 4 w 747"/>
                <a:gd name="T63" fmla="*/ 322 h 748"/>
                <a:gd name="T64" fmla="*/ 17 w 747"/>
                <a:gd name="T65" fmla="*/ 264 h 748"/>
                <a:gd name="T66" fmla="*/ 37 w 747"/>
                <a:gd name="T67" fmla="*/ 208 h 748"/>
                <a:gd name="T68" fmla="*/ 69 w 747"/>
                <a:gd name="T69" fmla="*/ 156 h 748"/>
                <a:gd name="T70" fmla="*/ 108 w 747"/>
                <a:gd name="T71" fmla="*/ 110 h 748"/>
                <a:gd name="T72" fmla="*/ 153 w 747"/>
                <a:gd name="T73" fmla="*/ 73 h 748"/>
                <a:gd name="T74" fmla="*/ 203 w 747"/>
                <a:gd name="T75" fmla="*/ 41 h 748"/>
                <a:gd name="T76" fmla="*/ 255 w 747"/>
                <a:gd name="T77" fmla="*/ 19 h 748"/>
                <a:gd name="T78" fmla="*/ 311 w 747"/>
                <a:gd name="T79" fmla="*/ 6 h 748"/>
                <a:gd name="T80" fmla="*/ 369 w 747"/>
                <a:gd name="T81"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8">
                  <a:moveTo>
                    <a:pt x="369" y="0"/>
                  </a:moveTo>
                  <a:lnTo>
                    <a:pt x="427" y="4"/>
                  </a:lnTo>
                  <a:lnTo>
                    <a:pt x="483" y="17"/>
                  </a:lnTo>
                  <a:lnTo>
                    <a:pt x="538" y="39"/>
                  </a:lnTo>
                  <a:lnTo>
                    <a:pt x="591" y="69"/>
                  </a:lnTo>
                  <a:lnTo>
                    <a:pt x="637" y="108"/>
                  </a:lnTo>
                  <a:lnTo>
                    <a:pt x="676" y="155"/>
                  </a:lnTo>
                  <a:lnTo>
                    <a:pt x="706" y="203"/>
                  </a:lnTo>
                  <a:lnTo>
                    <a:pt x="728" y="257"/>
                  </a:lnTo>
                  <a:lnTo>
                    <a:pt x="741" y="313"/>
                  </a:lnTo>
                  <a:lnTo>
                    <a:pt x="747" y="368"/>
                  </a:lnTo>
                  <a:lnTo>
                    <a:pt x="743" y="426"/>
                  </a:lnTo>
                  <a:lnTo>
                    <a:pt x="730" y="484"/>
                  </a:lnTo>
                  <a:lnTo>
                    <a:pt x="710" y="538"/>
                  </a:lnTo>
                  <a:lnTo>
                    <a:pt x="678" y="590"/>
                  </a:lnTo>
                  <a:lnTo>
                    <a:pt x="639" y="636"/>
                  </a:lnTo>
                  <a:lnTo>
                    <a:pt x="594" y="675"/>
                  </a:lnTo>
                  <a:lnTo>
                    <a:pt x="544" y="705"/>
                  </a:lnTo>
                  <a:lnTo>
                    <a:pt x="492" y="727"/>
                  </a:lnTo>
                  <a:lnTo>
                    <a:pt x="436" y="742"/>
                  </a:lnTo>
                  <a:lnTo>
                    <a:pt x="378" y="748"/>
                  </a:lnTo>
                  <a:lnTo>
                    <a:pt x="320" y="744"/>
                  </a:lnTo>
                  <a:lnTo>
                    <a:pt x="265" y="731"/>
                  </a:lnTo>
                  <a:lnTo>
                    <a:pt x="209" y="709"/>
                  </a:lnTo>
                  <a:lnTo>
                    <a:pt x="157" y="677"/>
                  </a:lnTo>
                  <a:lnTo>
                    <a:pt x="110" y="638"/>
                  </a:lnTo>
                  <a:lnTo>
                    <a:pt x="71" y="593"/>
                  </a:lnTo>
                  <a:lnTo>
                    <a:pt x="41" y="545"/>
                  </a:lnTo>
                  <a:lnTo>
                    <a:pt x="19" y="491"/>
                  </a:lnTo>
                  <a:lnTo>
                    <a:pt x="6" y="435"/>
                  </a:lnTo>
                  <a:lnTo>
                    <a:pt x="0" y="378"/>
                  </a:lnTo>
                  <a:lnTo>
                    <a:pt x="4" y="322"/>
                  </a:lnTo>
                  <a:lnTo>
                    <a:pt x="17" y="264"/>
                  </a:lnTo>
                  <a:lnTo>
                    <a:pt x="37" y="208"/>
                  </a:lnTo>
                  <a:lnTo>
                    <a:pt x="69" y="156"/>
                  </a:lnTo>
                  <a:lnTo>
                    <a:pt x="108" y="110"/>
                  </a:lnTo>
                  <a:lnTo>
                    <a:pt x="153" y="73"/>
                  </a:lnTo>
                  <a:lnTo>
                    <a:pt x="203" y="41"/>
                  </a:lnTo>
                  <a:lnTo>
                    <a:pt x="255" y="19"/>
                  </a:lnTo>
                  <a:lnTo>
                    <a:pt x="311" y="6"/>
                  </a:lnTo>
                  <a:lnTo>
                    <a:pt x="369" y="0"/>
                  </a:lnTo>
                  <a:close/>
                </a:path>
              </a:pathLst>
            </a:custGeom>
            <a:solidFill>
              <a:schemeClr val="accent4">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51" name="Freeform 50"/>
            <p:cNvSpPr>
              <a:spLocks/>
            </p:cNvSpPr>
            <p:nvPr/>
          </p:nvSpPr>
          <p:spPr bwMode="auto">
            <a:xfrm>
              <a:off x="6276976" y="4408489"/>
              <a:ext cx="482600" cy="482600"/>
            </a:xfrm>
            <a:custGeom>
              <a:avLst/>
              <a:gdLst>
                <a:gd name="T0" fmla="*/ 277 w 607"/>
                <a:gd name="T1" fmla="*/ 0 h 606"/>
                <a:gd name="T2" fmla="*/ 330 w 607"/>
                <a:gd name="T3" fmla="*/ 0 h 606"/>
                <a:gd name="T4" fmla="*/ 382 w 607"/>
                <a:gd name="T5" fmla="*/ 9 h 606"/>
                <a:gd name="T6" fmla="*/ 432 w 607"/>
                <a:gd name="T7" fmla="*/ 28 h 606"/>
                <a:gd name="T8" fmla="*/ 479 w 607"/>
                <a:gd name="T9" fmla="*/ 56 h 606"/>
                <a:gd name="T10" fmla="*/ 521 w 607"/>
                <a:gd name="T11" fmla="*/ 91 h 606"/>
                <a:gd name="T12" fmla="*/ 555 w 607"/>
                <a:gd name="T13" fmla="*/ 132 h 606"/>
                <a:gd name="T14" fmla="*/ 581 w 607"/>
                <a:gd name="T15" fmla="*/ 178 h 606"/>
                <a:gd name="T16" fmla="*/ 598 w 607"/>
                <a:gd name="T17" fmla="*/ 227 h 606"/>
                <a:gd name="T18" fmla="*/ 607 w 607"/>
                <a:gd name="T19" fmla="*/ 279 h 606"/>
                <a:gd name="T20" fmla="*/ 605 w 607"/>
                <a:gd name="T21" fmla="*/ 331 h 606"/>
                <a:gd name="T22" fmla="*/ 598 w 607"/>
                <a:gd name="T23" fmla="*/ 381 h 606"/>
                <a:gd name="T24" fmla="*/ 579 w 607"/>
                <a:gd name="T25" fmla="*/ 431 h 606"/>
                <a:gd name="T26" fmla="*/ 551 w 607"/>
                <a:gd name="T27" fmla="*/ 480 h 606"/>
                <a:gd name="T28" fmla="*/ 516 w 607"/>
                <a:gd name="T29" fmla="*/ 521 h 606"/>
                <a:gd name="T30" fmla="*/ 473 w 607"/>
                <a:gd name="T31" fmla="*/ 554 h 606"/>
                <a:gd name="T32" fmla="*/ 428 w 607"/>
                <a:gd name="T33" fmla="*/ 580 h 606"/>
                <a:gd name="T34" fmla="*/ 378 w 607"/>
                <a:gd name="T35" fmla="*/ 597 h 606"/>
                <a:gd name="T36" fmla="*/ 328 w 607"/>
                <a:gd name="T37" fmla="*/ 606 h 606"/>
                <a:gd name="T38" fmla="*/ 276 w 607"/>
                <a:gd name="T39" fmla="*/ 606 h 606"/>
                <a:gd name="T40" fmla="*/ 223 w 607"/>
                <a:gd name="T41" fmla="*/ 597 h 606"/>
                <a:gd name="T42" fmla="*/ 173 w 607"/>
                <a:gd name="T43" fmla="*/ 578 h 606"/>
                <a:gd name="T44" fmla="*/ 127 w 607"/>
                <a:gd name="T45" fmla="*/ 550 h 606"/>
                <a:gd name="T46" fmla="*/ 84 w 607"/>
                <a:gd name="T47" fmla="*/ 515 h 606"/>
                <a:gd name="T48" fmla="*/ 50 w 607"/>
                <a:gd name="T49" fmla="*/ 474 h 606"/>
                <a:gd name="T50" fmla="*/ 24 w 607"/>
                <a:gd name="T51" fmla="*/ 428 h 606"/>
                <a:gd name="T52" fmla="*/ 7 w 607"/>
                <a:gd name="T53" fmla="*/ 379 h 606"/>
                <a:gd name="T54" fmla="*/ 0 w 607"/>
                <a:gd name="T55" fmla="*/ 327 h 606"/>
                <a:gd name="T56" fmla="*/ 0 w 607"/>
                <a:gd name="T57" fmla="*/ 275 h 606"/>
                <a:gd name="T58" fmla="*/ 9 w 607"/>
                <a:gd name="T59" fmla="*/ 223 h 606"/>
                <a:gd name="T60" fmla="*/ 26 w 607"/>
                <a:gd name="T61" fmla="*/ 173 h 606"/>
                <a:gd name="T62" fmla="*/ 54 w 607"/>
                <a:gd name="T63" fmla="*/ 126 h 606"/>
                <a:gd name="T64" fmla="*/ 91 w 607"/>
                <a:gd name="T65" fmla="*/ 85 h 606"/>
                <a:gd name="T66" fmla="*/ 132 w 607"/>
                <a:gd name="T67" fmla="*/ 50 h 606"/>
                <a:gd name="T68" fmla="*/ 177 w 607"/>
                <a:gd name="T69" fmla="*/ 26 h 606"/>
                <a:gd name="T70" fmla="*/ 227 w 607"/>
                <a:gd name="T71" fmla="*/ 7 h 606"/>
                <a:gd name="T72" fmla="*/ 277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277" y="0"/>
                  </a:moveTo>
                  <a:lnTo>
                    <a:pt x="330" y="0"/>
                  </a:lnTo>
                  <a:lnTo>
                    <a:pt x="382" y="9"/>
                  </a:lnTo>
                  <a:lnTo>
                    <a:pt x="432" y="28"/>
                  </a:lnTo>
                  <a:lnTo>
                    <a:pt x="479" y="56"/>
                  </a:lnTo>
                  <a:lnTo>
                    <a:pt x="521" y="91"/>
                  </a:lnTo>
                  <a:lnTo>
                    <a:pt x="555" y="132"/>
                  </a:lnTo>
                  <a:lnTo>
                    <a:pt x="581" y="178"/>
                  </a:lnTo>
                  <a:lnTo>
                    <a:pt x="598" y="227"/>
                  </a:lnTo>
                  <a:lnTo>
                    <a:pt x="607" y="279"/>
                  </a:lnTo>
                  <a:lnTo>
                    <a:pt x="605" y="331"/>
                  </a:lnTo>
                  <a:lnTo>
                    <a:pt x="598" y="381"/>
                  </a:lnTo>
                  <a:lnTo>
                    <a:pt x="579" y="431"/>
                  </a:lnTo>
                  <a:lnTo>
                    <a:pt x="551" y="480"/>
                  </a:lnTo>
                  <a:lnTo>
                    <a:pt x="516" y="521"/>
                  </a:lnTo>
                  <a:lnTo>
                    <a:pt x="473" y="554"/>
                  </a:lnTo>
                  <a:lnTo>
                    <a:pt x="428" y="580"/>
                  </a:lnTo>
                  <a:lnTo>
                    <a:pt x="378" y="597"/>
                  </a:lnTo>
                  <a:lnTo>
                    <a:pt x="328" y="606"/>
                  </a:lnTo>
                  <a:lnTo>
                    <a:pt x="276" y="606"/>
                  </a:lnTo>
                  <a:lnTo>
                    <a:pt x="223" y="597"/>
                  </a:lnTo>
                  <a:lnTo>
                    <a:pt x="173" y="578"/>
                  </a:lnTo>
                  <a:lnTo>
                    <a:pt x="127" y="550"/>
                  </a:lnTo>
                  <a:lnTo>
                    <a:pt x="84" y="515"/>
                  </a:lnTo>
                  <a:lnTo>
                    <a:pt x="50" y="474"/>
                  </a:lnTo>
                  <a:lnTo>
                    <a:pt x="24" y="428"/>
                  </a:lnTo>
                  <a:lnTo>
                    <a:pt x="7" y="379"/>
                  </a:lnTo>
                  <a:lnTo>
                    <a:pt x="0" y="327"/>
                  </a:lnTo>
                  <a:lnTo>
                    <a:pt x="0" y="275"/>
                  </a:lnTo>
                  <a:lnTo>
                    <a:pt x="9" y="223"/>
                  </a:lnTo>
                  <a:lnTo>
                    <a:pt x="26" y="173"/>
                  </a:lnTo>
                  <a:lnTo>
                    <a:pt x="54" y="126"/>
                  </a:lnTo>
                  <a:lnTo>
                    <a:pt x="91" y="85"/>
                  </a:lnTo>
                  <a:lnTo>
                    <a:pt x="132" y="50"/>
                  </a:lnTo>
                  <a:lnTo>
                    <a:pt x="177" y="26"/>
                  </a:lnTo>
                  <a:lnTo>
                    <a:pt x="227" y="7"/>
                  </a:lnTo>
                  <a:lnTo>
                    <a:pt x="277" y="0"/>
                  </a:lnTo>
                  <a:close/>
                </a:path>
              </a:pathLst>
            </a:custGeom>
            <a:solidFill>
              <a:schemeClr val="accent4"/>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06</a:t>
              </a:r>
            </a:p>
          </p:txBody>
        </p:sp>
        <p:sp>
          <p:nvSpPr>
            <p:cNvPr id="52" name="Freeform 51"/>
            <p:cNvSpPr>
              <a:spLocks/>
            </p:cNvSpPr>
            <p:nvPr/>
          </p:nvSpPr>
          <p:spPr bwMode="auto">
            <a:xfrm>
              <a:off x="6221415" y="5568953"/>
              <a:ext cx="592138" cy="592138"/>
            </a:xfrm>
            <a:custGeom>
              <a:avLst/>
              <a:gdLst>
                <a:gd name="T0" fmla="*/ 369 w 747"/>
                <a:gd name="T1" fmla="*/ 0 h 746"/>
                <a:gd name="T2" fmla="*/ 427 w 747"/>
                <a:gd name="T3" fmla="*/ 4 h 746"/>
                <a:gd name="T4" fmla="*/ 483 w 747"/>
                <a:gd name="T5" fmla="*/ 15 h 746"/>
                <a:gd name="T6" fmla="*/ 538 w 747"/>
                <a:gd name="T7" fmla="*/ 38 h 746"/>
                <a:gd name="T8" fmla="*/ 591 w 747"/>
                <a:gd name="T9" fmla="*/ 69 h 746"/>
                <a:gd name="T10" fmla="*/ 637 w 747"/>
                <a:gd name="T11" fmla="*/ 108 h 746"/>
                <a:gd name="T12" fmla="*/ 676 w 747"/>
                <a:gd name="T13" fmla="*/ 153 h 746"/>
                <a:gd name="T14" fmla="*/ 706 w 747"/>
                <a:gd name="T15" fmla="*/ 203 h 746"/>
                <a:gd name="T16" fmla="*/ 728 w 747"/>
                <a:gd name="T17" fmla="*/ 255 h 746"/>
                <a:gd name="T18" fmla="*/ 741 w 747"/>
                <a:gd name="T19" fmla="*/ 311 h 746"/>
                <a:gd name="T20" fmla="*/ 747 w 747"/>
                <a:gd name="T21" fmla="*/ 369 h 746"/>
                <a:gd name="T22" fmla="*/ 743 w 747"/>
                <a:gd name="T23" fmla="*/ 426 h 746"/>
                <a:gd name="T24" fmla="*/ 730 w 747"/>
                <a:gd name="T25" fmla="*/ 482 h 746"/>
                <a:gd name="T26" fmla="*/ 710 w 747"/>
                <a:gd name="T27" fmla="*/ 538 h 746"/>
                <a:gd name="T28" fmla="*/ 678 w 747"/>
                <a:gd name="T29" fmla="*/ 590 h 746"/>
                <a:gd name="T30" fmla="*/ 639 w 747"/>
                <a:gd name="T31" fmla="*/ 636 h 746"/>
                <a:gd name="T32" fmla="*/ 594 w 747"/>
                <a:gd name="T33" fmla="*/ 673 h 746"/>
                <a:gd name="T34" fmla="*/ 544 w 747"/>
                <a:gd name="T35" fmla="*/ 705 h 746"/>
                <a:gd name="T36" fmla="*/ 492 w 747"/>
                <a:gd name="T37" fmla="*/ 727 h 746"/>
                <a:gd name="T38" fmla="*/ 436 w 747"/>
                <a:gd name="T39" fmla="*/ 740 h 746"/>
                <a:gd name="T40" fmla="*/ 378 w 747"/>
                <a:gd name="T41" fmla="*/ 746 h 746"/>
                <a:gd name="T42" fmla="*/ 320 w 747"/>
                <a:gd name="T43" fmla="*/ 742 h 746"/>
                <a:gd name="T44" fmla="*/ 265 w 747"/>
                <a:gd name="T45" fmla="*/ 729 h 746"/>
                <a:gd name="T46" fmla="*/ 209 w 747"/>
                <a:gd name="T47" fmla="*/ 709 h 746"/>
                <a:gd name="T48" fmla="*/ 157 w 747"/>
                <a:gd name="T49" fmla="*/ 677 h 746"/>
                <a:gd name="T50" fmla="*/ 110 w 747"/>
                <a:gd name="T51" fmla="*/ 638 h 746"/>
                <a:gd name="T52" fmla="*/ 71 w 747"/>
                <a:gd name="T53" fmla="*/ 594 h 746"/>
                <a:gd name="T54" fmla="*/ 41 w 747"/>
                <a:gd name="T55" fmla="*/ 543 h 746"/>
                <a:gd name="T56" fmla="*/ 19 w 747"/>
                <a:gd name="T57" fmla="*/ 489 h 746"/>
                <a:gd name="T58" fmla="*/ 6 w 747"/>
                <a:gd name="T59" fmla="*/ 435 h 746"/>
                <a:gd name="T60" fmla="*/ 0 w 747"/>
                <a:gd name="T61" fmla="*/ 378 h 746"/>
                <a:gd name="T62" fmla="*/ 4 w 747"/>
                <a:gd name="T63" fmla="*/ 320 h 746"/>
                <a:gd name="T64" fmla="*/ 17 w 747"/>
                <a:gd name="T65" fmla="*/ 263 h 746"/>
                <a:gd name="T66" fmla="*/ 37 w 747"/>
                <a:gd name="T67" fmla="*/ 209 h 746"/>
                <a:gd name="T68" fmla="*/ 69 w 747"/>
                <a:gd name="T69" fmla="*/ 157 h 746"/>
                <a:gd name="T70" fmla="*/ 108 w 747"/>
                <a:gd name="T71" fmla="*/ 110 h 746"/>
                <a:gd name="T72" fmla="*/ 153 w 747"/>
                <a:gd name="T73" fmla="*/ 71 h 746"/>
                <a:gd name="T74" fmla="*/ 203 w 747"/>
                <a:gd name="T75" fmla="*/ 41 h 746"/>
                <a:gd name="T76" fmla="*/ 255 w 747"/>
                <a:gd name="T77" fmla="*/ 19 h 746"/>
                <a:gd name="T78" fmla="*/ 311 w 747"/>
                <a:gd name="T79" fmla="*/ 4 h 746"/>
                <a:gd name="T80" fmla="*/ 369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69" y="0"/>
                  </a:moveTo>
                  <a:lnTo>
                    <a:pt x="427" y="4"/>
                  </a:lnTo>
                  <a:lnTo>
                    <a:pt x="483" y="15"/>
                  </a:lnTo>
                  <a:lnTo>
                    <a:pt x="538" y="38"/>
                  </a:lnTo>
                  <a:lnTo>
                    <a:pt x="591" y="69"/>
                  </a:lnTo>
                  <a:lnTo>
                    <a:pt x="637" y="108"/>
                  </a:lnTo>
                  <a:lnTo>
                    <a:pt x="676" y="153"/>
                  </a:lnTo>
                  <a:lnTo>
                    <a:pt x="706" y="203"/>
                  </a:lnTo>
                  <a:lnTo>
                    <a:pt x="728" y="255"/>
                  </a:lnTo>
                  <a:lnTo>
                    <a:pt x="741" y="311"/>
                  </a:lnTo>
                  <a:lnTo>
                    <a:pt x="747" y="369"/>
                  </a:lnTo>
                  <a:lnTo>
                    <a:pt x="743" y="426"/>
                  </a:lnTo>
                  <a:lnTo>
                    <a:pt x="730" y="482"/>
                  </a:lnTo>
                  <a:lnTo>
                    <a:pt x="710" y="538"/>
                  </a:lnTo>
                  <a:lnTo>
                    <a:pt x="678" y="590"/>
                  </a:lnTo>
                  <a:lnTo>
                    <a:pt x="639" y="636"/>
                  </a:lnTo>
                  <a:lnTo>
                    <a:pt x="594" y="673"/>
                  </a:lnTo>
                  <a:lnTo>
                    <a:pt x="544" y="705"/>
                  </a:lnTo>
                  <a:lnTo>
                    <a:pt x="492" y="727"/>
                  </a:lnTo>
                  <a:lnTo>
                    <a:pt x="436" y="740"/>
                  </a:lnTo>
                  <a:lnTo>
                    <a:pt x="378" y="746"/>
                  </a:lnTo>
                  <a:lnTo>
                    <a:pt x="320" y="742"/>
                  </a:lnTo>
                  <a:lnTo>
                    <a:pt x="265" y="729"/>
                  </a:lnTo>
                  <a:lnTo>
                    <a:pt x="209" y="709"/>
                  </a:lnTo>
                  <a:lnTo>
                    <a:pt x="157" y="677"/>
                  </a:lnTo>
                  <a:lnTo>
                    <a:pt x="110" y="638"/>
                  </a:lnTo>
                  <a:lnTo>
                    <a:pt x="71" y="594"/>
                  </a:lnTo>
                  <a:lnTo>
                    <a:pt x="41" y="543"/>
                  </a:lnTo>
                  <a:lnTo>
                    <a:pt x="19" y="489"/>
                  </a:lnTo>
                  <a:lnTo>
                    <a:pt x="6" y="435"/>
                  </a:lnTo>
                  <a:lnTo>
                    <a:pt x="0" y="378"/>
                  </a:lnTo>
                  <a:lnTo>
                    <a:pt x="4" y="320"/>
                  </a:lnTo>
                  <a:lnTo>
                    <a:pt x="17" y="263"/>
                  </a:lnTo>
                  <a:lnTo>
                    <a:pt x="37" y="209"/>
                  </a:lnTo>
                  <a:lnTo>
                    <a:pt x="69" y="157"/>
                  </a:lnTo>
                  <a:lnTo>
                    <a:pt x="108" y="110"/>
                  </a:lnTo>
                  <a:lnTo>
                    <a:pt x="153" y="71"/>
                  </a:lnTo>
                  <a:lnTo>
                    <a:pt x="203" y="41"/>
                  </a:lnTo>
                  <a:lnTo>
                    <a:pt x="255" y="19"/>
                  </a:lnTo>
                  <a:lnTo>
                    <a:pt x="311" y="4"/>
                  </a:lnTo>
                  <a:lnTo>
                    <a:pt x="369" y="0"/>
                  </a:lnTo>
                  <a:close/>
                </a:path>
              </a:pathLst>
            </a:custGeom>
            <a:solidFill>
              <a:schemeClr val="accent6">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53" name="Freeform 52"/>
            <p:cNvSpPr>
              <a:spLocks/>
            </p:cNvSpPr>
            <p:nvPr/>
          </p:nvSpPr>
          <p:spPr bwMode="auto">
            <a:xfrm>
              <a:off x="6276979" y="5624516"/>
              <a:ext cx="482600" cy="481014"/>
            </a:xfrm>
            <a:custGeom>
              <a:avLst/>
              <a:gdLst>
                <a:gd name="T0" fmla="*/ 277 w 607"/>
                <a:gd name="T1" fmla="*/ 0 h 606"/>
                <a:gd name="T2" fmla="*/ 330 w 607"/>
                <a:gd name="T3" fmla="*/ 0 h 606"/>
                <a:gd name="T4" fmla="*/ 382 w 607"/>
                <a:gd name="T5" fmla="*/ 9 h 606"/>
                <a:gd name="T6" fmla="*/ 432 w 607"/>
                <a:gd name="T7" fmla="*/ 28 h 606"/>
                <a:gd name="T8" fmla="*/ 479 w 607"/>
                <a:gd name="T9" fmla="*/ 56 h 606"/>
                <a:gd name="T10" fmla="*/ 521 w 607"/>
                <a:gd name="T11" fmla="*/ 91 h 606"/>
                <a:gd name="T12" fmla="*/ 555 w 607"/>
                <a:gd name="T13" fmla="*/ 134 h 606"/>
                <a:gd name="T14" fmla="*/ 581 w 607"/>
                <a:gd name="T15" fmla="*/ 179 h 606"/>
                <a:gd name="T16" fmla="*/ 598 w 607"/>
                <a:gd name="T17" fmla="*/ 229 h 606"/>
                <a:gd name="T18" fmla="*/ 607 w 607"/>
                <a:gd name="T19" fmla="*/ 279 h 606"/>
                <a:gd name="T20" fmla="*/ 605 w 607"/>
                <a:gd name="T21" fmla="*/ 331 h 606"/>
                <a:gd name="T22" fmla="*/ 598 w 607"/>
                <a:gd name="T23" fmla="*/ 383 h 606"/>
                <a:gd name="T24" fmla="*/ 579 w 607"/>
                <a:gd name="T25" fmla="*/ 433 h 606"/>
                <a:gd name="T26" fmla="*/ 551 w 607"/>
                <a:gd name="T27" fmla="*/ 480 h 606"/>
                <a:gd name="T28" fmla="*/ 516 w 607"/>
                <a:gd name="T29" fmla="*/ 523 h 606"/>
                <a:gd name="T30" fmla="*/ 473 w 607"/>
                <a:gd name="T31" fmla="*/ 556 h 606"/>
                <a:gd name="T32" fmla="*/ 428 w 607"/>
                <a:gd name="T33" fmla="*/ 580 h 606"/>
                <a:gd name="T34" fmla="*/ 378 w 607"/>
                <a:gd name="T35" fmla="*/ 599 h 606"/>
                <a:gd name="T36" fmla="*/ 328 w 607"/>
                <a:gd name="T37" fmla="*/ 606 h 606"/>
                <a:gd name="T38" fmla="*/ 276 w 607"/>
                <a:gd name="T39" fmla="*/ 606 h 606"/>
                <a:gd name="T40" fmla="*/ 223 w 607"/>
                <a:gd name="T41" fmla="*/ 597 h 606"/>
                <a:gd name="T42" fmla="*/ 173 w 607"/>
                <a:gd name="T43" fmla="*/ 578 h 606"/>
                <a:gd name="T44" fmla="*/ 127 w 607"/>
                <a:gd name="T45" fmla="*/ 552 h 606"/>
                <a:gd name="T46" fmla="*/ 84 w 607"/>
                <a:gd name="T47" fmla="*/ 515 h 606"/>
                <a:gd name="T48" fmla="*/ 50 w 607"/>
                <a:gd name="T49" fmla="*/ 474 h 606"/>
                <a:gd name="T50" fmla="*/ 24 w 607"/>
                <a:gd name="T51" fmla="*/ 428 h 606"/>
                <a:gd name="T52" fmla="*/ 7 w 607"/>
                <a:gd name="T53" fmla="*/ 379 h 606"/>
                <a:gd name="T54" fmla="*/ 0 w 607"/>
                <a:gd name="T55" fmla="*/ 329 h 606"/>
                <a:gd name="T56" fmla="*/ 0 w 607"/>
                <a:gd name="T57" fmla="*/ 277 h 606"/>
                <a:gd name="T58" fmla="*/ 9 w 607"/>
                <a:gd name="T59" fmla="*/ 225 h 606"/>
                <a:gd name="T60" fmla="*/ 26 w 607"/>
                <a:gd name="T61" fmla="*/ 175 h 606"/>
                <a:gd name="T62" fmla="*/ 54 w 607"/>
                <a:gd name="T63" fmla="*/ 127 h 606"/>
                <a:gd name="T64" fmla="*/ 91 w 607"/>
                <a:gd name="T65" fmla="*/ 86 h 606"/>
                <a:gd name="T66" fmla="*/ 132 w 607"/>
                <a:gd name="T67" fmla="*/ 52 h 606"/>
                <a:gd name="T68" fmla="*/ 177 w 607"/>
                <a:gd name="T69" fmla="*/ 26 h 606"/>
                <a:gd name="T70" fmla="*/ 227 w 607"/>
                <a:gd name="T71" fmla="*/ 9 h 606"/>
                <a:gd name="T72" fmla="*/ 277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277" y="0"/>
                  </a:moveTo>
                  <a:lnTo>
                    <a:pt x="330" y="0"/>
                  </a:lnTo>
                  <a:lnTo>
                    <a:pt x="382" y="9"/>
                  </a:lnTo>
                  <a:lnTo>
                    <a:pt x="432" y="28"/>
                  </a:lnTo>
                  <a:lnTo>
                    <a:pt x="479" y="56"/>
                  </a:lnTo>
                  <a:lnTo>
                    <a:pt x="521" y="91"/>
                  </a:lnTo>
                  <a:lnTo>
                    <a:pt x="555" y="134"/>
                  </a:lnTo>
                  <a:lnTo>
                    <a:pt x="581" y="179"/>
                  </a:lnTo>
                  <a:lnTo>
                    <a:pt x="598" y="229"/>
                  </a:lnTo>
                  <a:lnTo>
                    <a:pt x="607" y="279"/>
                  </a:lnTo>
                  <a:lnTo>
                    <a:pt x="605" y="331"/>
                  </a:lnTo>
                  <a:lnTo>
                    <a:pt x="598" y="383"/>
                  </a:lnTo>
                  <a:lnTo>
                    <a:pt x="579" y="433"/>
                  </a:lnTo>
                  <a:lnTo>
                    <a:pt x="551" y="480"/>
                  </a:lnTo>
                  <a:lnTo>
                    <a:pt x="516" y="523"/>
                  </a:lnTo>
                  <a:lnTo>
                    <a:pt x="473" y="556"/>
                  </a:lnTo>
                  <a:lnTo>
                    <a:pt x="428" y="580"/>
                  </a:lnTo>
                  <a:lnTo>
                    <a:pt x="378" y="599"/>
                  </a:lnTo>
                  <a:lnTo>
                    <a:pt x="328" y="606"/>
                  </a:lnTo>
                  <a:lnTo>
                    <a:pt x="276" y="606"/>
                  </a:lnTo>
                  <a:lnTo>
                    <a:pt x="223" y="597"/>
                  </a:lnTo>
                  <a:lnTo>
                    <a:pt x="173" y="578"/>
                  </a:lnTo>
                  <a:lnTo>
                    <a:pt x="127" y="552"/>
                  </a:lnTo>
                  <a:lnTo>
                    <a:pt x="84" y="515"/>
                  </a:lnTo>
                  <a:lnTo>
                    <a:pt x="50" y="474"/>
                  </a:lnTo>
                  <a:lnTo>
                    <a:pt x="24" y="428"/>
                  </a:lnTo>
                  <a:lnTo>
                    <a:pt x="7" y="379"/>
                  </a:lnTo>
                  <a:lnTo>
                    <a:pt x="0" y="329"/>
                  </a:lnTo>
                  <a:lnTo>
                    <a:pt x="0" y="277"/>
                  </a:lnTo>
                  <a:lnTo>
                    <a:pt x="9" y="225"/>
                  </a:lnTo>
                  <a:lnTo>
                    <a:pt x="26" y="175"/>
                  </a:lnTo>
                  <a:lnTo>
                    <a:pt x="54" y="127"/>
                  </a:lnTo>
                  <a:lnTo>
                    <a:pt x="91" y="86"/>
                  </a:lnTo>
                  <a:lnTo>
                    <a:pt x="132" y="52"/>
                  </a:lnTo>
                  <a:lnTo>
                    <a:pt x="177" y="26"/>
                  </a:lnTo>
                  <a:lnTo>
                    <a:pt x="227" y="9"/>
                  </a:lnTo>
                  <a:lnTo>
                    <a:pt x="277" y="0"/>
                  </a:lnTo>
                  <a:close/>
                </a:path>
              </a:pathLst>
            </a:custGeom>
            <a:solidFill>
              <a:schemeClr val="accent6"/>
            </a:solidFill>
            <a:ln w="0">
              <a:noFill/>
              <a:prstDash val="solid"/>
              <a:round/>
              <a:headEnd/>
              <a:tailEnd/>
            </a:ln>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08</a:t>
              </a:r>
            </a:p>
          </p:txBody>
        </p:sp>
        <p:sp>
          <p:nvSpPr>
            <p:cNvPr id="54" name="Freeform 53"/>
            <p:cNvSpPr>
              <a:spLocks/>
            </p:cNvSpPr>
            <p:nvPr/>
          </p:nvSpPr>
          <p:spPr bwMode="auto">
            <a:xfrm>
              <a:off x="5364167" y="4960942"/>
              <a:ext cx="592138" cy="592138"/>
            </a:xfrm>
            <a:custGeom>
              <a:avLst/>
              <a:gdLst>
                <a:gd name="T0" fmla="*/ 378 w 747"/>
                <a:gd name="T1" fmla="*/ 0 h 746"/>
                <a:gd name="T2" fmla="*/ 436 w 747"/>
                <a:gd name="T3" fmla="*/ 6 h 746"/>
                <a:gd name="T4" fmla="*/ 492 w 747"/>
                <a:gd name="T5" fmla="*/ 19 h 746"/>
                <a:gd name="T6" fmla="*/ 544 w 747"/>
                <a:gd name="T7" fmla="*/ 41 h 746"/>
                <a:gd name="T8" fmla="*/ 594 w 747"/>
                <a:gd name="T9" fmla="*/ 71 h 746"/>
                <a:gd name="T10" fmla="*/ 639 w 747"/>
                <a:gd name="T11" fmla="*/ 110 h 746"/>
                <a:gd name="T12" fmla="*/ 678 w 747"/>
                <a:gd name="T13" fmla="*/ 157 h 746"/>
                <a:gd name="T14" fmla="*/ 710 w 747"/>
                <a:gd name="T15" fmla="*/ 209 h 746"/>
                <a:gd name="T16" fmla="*/ 732 w 747"/>
                <a:gd name="T17" fmla="*/ 264 h 746"/>
                <a:gd name="T18" fmla="*/ 743 w 747"/>
                <a:gd name="T19" fmla="*/ 320 h 746"/>
                <a:gd name="T20" fmla="*/ 747 w 747"/>
                <a:gd name="T21" fmla="*/ 378 h 746"/>
                <a:gd name="T22" fmla="*/ 743 w 747"/>
                <a:gd name="T23" fmla="*/ 435 h 746"/>
                <a:gd name="T24" fmla="*/ 728 w 747"/>
                <a:gd name="T25" fmla="*/ 491 h 746"/>
                <a:gd name="T26" fmla="*/ 706 w 747"/>
                <a:gd name="T27" fmla="*/ 543 h 746"/>
                <a:gd name="T28" fmla="*/ 676 w 747"/>
                <a:gd name="T29" fmla="*/ 593 h 746"/>
                <a:gd name="T30" fmla="*/ 637 w 747"/>
                <a:gd name="T31" fmla="*/ 638 h 746"/>
                <a:gd name="T32" fmla="*/ 590 w 747"/>
                <a:gd name="T33" fmla="*/ 677 h 746"/>
                <a:gd name="T34" fmla="*/ 538 w 747"/>
                <a:gd name="T35" fmla="*/ 709 h 746"/>
                <a:gd name="T36" fmla="*/ 482 w 747"/>
                <a:gd name="T37" fmla="*/ 731 h 746"/>
                <a:gd name="T38" fmla="*/ 426 w 747"/>
                <a:gd name="T39" fmla="*/ 742 h 746"/>
                <a:gd name="T40" fmla="*/ 369 w 747"/>
                <a:gd name="T41" fmla="*/ 746 h 746"/>
                <a:gd name="T42" fmla="*/ 311 w 747"/>
                <a:gd name="T43" fmla="*/ 742 h 746"/>
                <a:gd name="T44" fmla="*/ 255 w 747"/>
                <a:gd name="T45" fmla="*/ 727 h 746"/>
                <a:gd name="T46" fmla="*/ 203 w 747"/>
                <a:gd name="T47" fmla="*/ 705 h 746"/>
                <a:gd name="T48" fmla="*/ 153 w 747"/>
                <a:gd name="T49" fmla="*/ 675 h 746"/>
                <a:gd name="T50" fmla="*/ 108 w 747"/>
                <a:gd name="T51" fmla="*/ 636 h 746"/>
                <a:gd name="T52" fmla="*/ 69 w 747"/>
                <a:gd name="T53" fmla="*/ 590 h 746"/>
                <a:gd name="T54" fmla="*/ 37 w 747"/>
                <a:gd name="T55" fmla="*/ 538 h 746"/>
                <a:gd name="T56" fmla="*/ 17 w 747"/>
                <a:gd name="T57" fmla="*/ 482 h 746"/>
                <a:gd name="T58" fmla="*/ 4 w 747"/>
                <a:gd name="T59" fmla="*/ 426 h 746"/>
                <a:gd name="T60" fmla="*/ 0 w 747"/>
                <a:gd name="T61" fmla="*/ 368 h 746"/>
                <a:gd name="T62" fmla="*/ 6 w 747"/>
                <a:gd name="T63" fmla="*/ 311 h 746"/>
                <a:gd name="T64" fmla="*/ 19 w 747"/>
                <a:gd name="T65" fmla="*/ 255 h 746"/>
                <a:gd name="T66" fmla="*/ 41 w 747"/>
                <a:gd name="T67" fmla="*/ 203 h 746"/>
                <a:gd name="T68" fmla="*/ 71 w 747"/>
                <a:gd name="T69" fmla="*/ 153 h 746"/>
                <a:gd name="T70" fmla="*/ 110 w 747"/>
                <a:gd name="T71" fmla="*/ 108 h 746"/>
                <a:gd name="T72" fmla="*/ 156 w 747"/>
                <a:gd name="T73" fmla="*/ 69 h 746"/>
                <a:gd name="T74" fmla="*/ 209 w 747"/>
                <a:gd name="T75" fmla="*/ 38 h 746"/>
                <a:gd name="T76" fmla="*/ 264 w 747"/>
                <a:gd name="T77" fmla="*/ 17 h 746"/>
                <a:gd name="T78" fmla="*/ 320 w 747"/>
                <a:gd name="T79" fmla="*/ 4 h 746"/>
                <a:gd name="T80" fmla="*/ 378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78" y="0"/>
                  </a:moveTo>
                  <a:lnTo>
                    <a:pt x="436" y="6"/>
                  </a:lnTo>
                  <a:lnTo>
                    <a:pt x="492" y="19"/>
                  </a:lnTo>
                  <a:lnTo>
                    <a:pt x="544" y="41"/>
                  </a:lnTo>
                  <a:lnTo>
                    <a:pt x="594" y="71"/>
                  </a:lnTo>
                  <a:lnTo>
                    <a:pt x="639" y="110"/>
                  </a:lnTo>
                  <a:lnTo>
                    <a:pt x="678" y="157"/>
                  </a:lnTo>
                  <a:lnTo>
                    <a:pt x="710" y="209"/>
                  </a:lnTo>
                  <a:lnTo>
                    <a:pt x="732" y="264"/>
                  </a:lnTo>
                  <a:lnTo>
                    <a:pt x="743" y="320"/>
                  </a:lnTo>
                  <a:lnTo>
                    <a:pt x="747" y="378"/>
                  </a:lnTo>
                  <a:lnTo>
                    <a:pt x="743" y="435"/>
                  </a:lnTo>
                  <a:lnTo>
                    <a:pt x="728" y="491"/>
                  </a:lnTo>
                  <a:lnTo>
                    <a:pt x="706" y="543"/>
                  </a:lnTo>
                  <a:lnTo>
                    <a:pt x="676" y="593"/>
                  </a:lnTo>
                  <a:lnTo>
                    <a:pt x="637" y="638"/>
                  </a:lnTo>
                  <a:lnTo>
                    <a:pt x="590" y="677"/>
                  </a:lnTo>
                  <a:lnTo>
                    <a:pt x="538" y="709"/>
                  </a:lnTo>
                  <a:lnTo>
                    <a:pt x="482" y="731"/>
                  </a:lnTo>
                  <a:lnTo>
                    <a:pt x="426" y="742"/>
                  </a:lnTo>
                  <a:lnTo>
                    <a:pt x="369" y="746"/>
                  </a:lnTo>
                  <a:lnTo>
                    <a:pt x="311" y="742"/>
                  </a:lnTo>
                  <a:lnTo>
                    <a:pt x="255" y="727"/>
                  </a:lnTo>
                  <a:lnTo>
                    <a:pt x="203" y="705"/>
                  </a:lnTo>
                  <a:lnTo>
                    <a:pt x="153" y="675"/>
                  </a:lnTo>
                  <a:lnTo>
                    <a:pt x="108" y="636"/>
                  </a:lnTo>
                  <a:lnTo>
                    <a:pt x="69" y="590"/>
                  </a:lnTo>
                  <a:lnTo>
                    <a:pt x="37" y="538"/>
                  </a:lnTo>
                  <a:lnTo>
                    <a:pt x="17" y="482"/>
                  </a:lnTo>
                  <a:lnTo>
                    <a:pt x="4" y="426"/>
                  </a:lnTo>
                  <a:lnTo>
                    <a:pt x="0" y="368"/>
                  </a:lnTo>
                  <a:lnTo>
                    <a:pt x="6" y="311"/>
                  </a:lnTo>
                  <a:lnTo>
                    <a:pt x="19" y="255"/>
                  </a:lnTo>
                  <a:lnTo>
                    <a:pt x="41" y="203"/>
                  </a:lnTo>
                  <a:lnTo>
                    <a:pt x="71" y="153"/>
                  </a:lnTo>
                  <a:lnTo>
                    <a:pt x="110" y="108"/>
                  </a:lnTo>
                  <a:lnTo>
                    <a:pt x="156" y="69"/>
                  </a:lnTo>
                  <a:lnTo>
                    <a:pt x="209" y="38"/>
                  </a:lnTo>
                  <a:lnTo>
                    <a:pt x="264" y="17"/>
                  </a:lnTo>
                  <a:lnTo>
                    <a:pt x="320" y="4"/>
                  </a:lnTo>
                  <a:lnTo>
                    <a:pt x="378" y="0"/>
                  </a:lnTo>
                  <a:close/>
                </a:path>
              </a:pathLst>
            </a:custGeom>
            <a:solidFill>
              <a:schemeClr val="accent5">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400" dirty="0">
                <a:solidFill>
                  <a:schemeClr val="tx1">
                    <a:lumMod val="75000"/>
                    <a:lumOff val="25000"/>
                  </a:schemeClr>
                </a:solidFill>
              </a:endParaRPr>
            </a:p>
          </p:txBody>
        </p:sp>
        <p:sp>
          <p:nvSpPr>
            <p:cNvPr id="55" name="Freeform 54"/>
            <p:cNvSpPr>
              <a:spLocks/>
            </p:cNvSpPr>
            <p:nvPr/>
          </p:nvSpPr>
          <p:spPr bwMode="auto">
            <a:xfrm>
              <a:off x="5419726" y="5016501"/>
              <a:ext cx="482600" cy="482600"/>
            </a:xfrm>
            <a:custGeom>
              <a:avLst/>
              <a:gdLst>
                <a:gd name="T0" fmla="*/ 328 w 607"/>
                <a:gd name="T1" fmla="*/ 0 h 606"/>
                <a:gd name="T2" fmla="*/ 378 w 607"/>
                <a:gd name="T3" fmla="*/ 7 h 606"/>
                <a:gd name="T4" fmla="*/ 428 w 607"/>
                <a:gd name="T5" fmla="*/ 24 h 606"/>
                <a:gd name="T6" fmla="*/ 473 w 607"/>
                <a:gd name="T7" fmla="*/ 50 h 606"/>
                <a:gd name="T8" fmla="*/ 516 w 607"/>
                <a:gd name="T9" fmla="*/ 84 h 606"/>
                <a:gd name="T10" fmla="*/ 551 w 607"/>
                <a:gd name="T11" fmla="*/ 126 h 606"/>
                <a:gd name="T12" fmla="*/ 579 w 607"/>
                <a:gd name="T13" fmla="*/ 173 h 606"/>
                <a:gd name="T14" fmla="*/ 598 w 607"/>
                <a:gd name="T15" fmla="*/ 223 h 606"/>
                <a:gd name="T16" fmla="*/ 607 w 607"/>
                <a:gd name="T17" fmla="*/ 275 h 606"/>
                <a:gd name="T18" fmla="*/ 607 w 607"/>
                <a:gd name="T19" fmla="*/ 327 h 606"/>
                <a:gd name="T20" fmla="*/ 598 w 607"/>
                <a:gd name="T21" fmla="*/ 377 h 606"/>
                <a:gd name="T22" fmla="*/ 581 w 607"/>
                <a:gd name="T23" fmla="*/ 428 h 606"/>
                <a:gd name="T24" fmla="*/ 555 w 607"/>
                <a:gd name="T25" fmla="*/ 472 h 606"/>
                <a:gd name="T26" fmla="*/ 521 w 607"/>
                <a:gd name="T27" fmla="*/ 515 h 606"/>
                <a:gd name="T28" fmla="*/ 478 w 607"/>
                <a:gd name="T29" fmla="*/ 550 h 606"/>
                <a:gd name="T30" fmla="*/ 432 w 607"/>
                <a:gd name="T31" fmla="*/ 578 h 606"/>
                <a:gd name="T32" fmla="*/ 382 w 607"/>
                <a:gd name="T33" fmla="*/ 597 h 606"/>
                <a:gd name="T34" fmla="*/ 329 w 607"/>
                <a:gd name="T35" fmla="*/ 606 h 606"/>
                <a:gd name="T36" fmla="*/ 277 w 607"/>
                <a:gd name="T37" fmla="*/ 606 h 606"/>
                <a:gd name="T38" fmla="*/ 227 w 607"/>
                <a:gd name="T39" fmla="*/ 597 h 606"/>
                <a:gd name="T40" fmla="*/ 177 w 607"/>
                <a:gd name="T41" fmla="*/ 580 h 606"/>
                <a:gd name="T42" fmla="*/ 132 w 607"/>
                <a:gd name="T43" fmla="*/ 554 h 606"/>
                <a:gd name="T44" fmla="*/ 91 w 607"/>
                <a:gd name="T45" fmla="*/ 521 h 606"/>
                <a:gd name="T46" fmla="*/ 54 w 607"/>
                <a:gd name="T47" fmla="*/ 478 h 606"/>
                <a:gd name="T48" fmla="*/ 26 w 607"/>
                <a:gd name="T49" fmla="*/ 431 h 606"/>
                <a:gd name="T50" fmla="*/ 9 w 607"/>
                <a:gd name="T51" fmla="*/ 381 h 606"/>
                <a:gd name="T52" fmla="*/ 0 w 607"/>
                <a:gd name="T53" fmla="*/ 329 h 606"/>
                <a:gd name="T54" fmla="*/ 0 w 607"/>
                <a:gd name="T55" fmla="*/ 277 h 606"/>
                <a:gd name="T56" fmla="*/ 7 w 607"/>
                <a:gd name="T57" fmla="*/ 227 h 606"/>
                <a:gd name="T58" fmla="*/ 24 w 607"/>
                <a:gd name="T59" fmla="*/ 177 h 606"/>
                <a:gd name="T60" fmla="*/ 50 w 607"/>
                <a:gd name="T61" fmla="*/ 132 h 606"/>
                <a:gd name="T62" fmla="*/ 84 w 607"/>
                <a:gd name="T63" fmla="*/ 91 h 606"/>
                <a:gd name="T64" fmla="*/ 126 w 607"/>
                <a:gd name="T65" fmla="*/ 54 h 606"/>
                <a:gd name="T66" fmla="*/ 173 w 607"/>
                <a:gd name="T67" fmla="*/ 26 h 606"/>
                <a:gd name="T68" fmla="*/ 223 w 607"/>
                <a:gd name="T69" fmla="*/ 9 h 606"/>
                <a:gd name="T70" fmla="*/ 275 w 607"/>
                <a:gd name="T71" fmla="*/ 0 h 606"/>
                <a:gd name="T72" fmla="*/ 328 w 607"/>
                <a:gd name="T73"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7" h="606">
                  <a:moveTo>
                    <a:pt x="328" y="0"/>
                  </a:moveTo>
                  <a:lnTo>
                    <a:pt x="378" y="7"/>
                  </a:lnTo>
                  <a:lnTo>
                    <a:pt x="428" y="24"/>
                  </a:lnTo>
                  <a:lnTo>
                    <a:pt x="473" y="50"/>
                  </a:lnTo>
                  <a:lnTo>
                    <a:pt x="516" y="84"/>
                  </a:lnTo>
                  <a:lnTo>
                    <a:pt x="551" y="126"/>
                  </a:lnTo>
                  <a:lnTo>
                    <a:pt x="579" y="173"/>
                  </a:lnTo>
                  <a:lnTo>
                    <a:pt x="598" y="223"/>
                  </a:lnTo>
                  <a:lnTo>
                    <a:pt x="607" y="275"/>
                  </a:lnTo>
                  <a:lnTo>
                    <a:pt x="607" y="327"/>
                  </a:lnTo>
                  <a:lnTo>
                    <a:pt x="598" y="377"/>
                  </a:lnTo>
                  <a:lnTo>
                    <a:pt x="581" y="428"/>
                  </a:lnTo>
                  <a:lnTo>
                    <a:pt x="555" y="472"/>
                  </a:lnTo>
                  <a:lnTo>
                    <a:pt x="521" y="515"/>
                  </a:lnTo>
                  <a:lnTo>
                    <a:pt x="478" y="550"/>
                  </a:lnTo>
                  <a:lnTo>
                    <a:pt x="432" y="578"/>
                  </a:lnTo>
                  <a:lnTo>
                    <a:pt x="382" y="597"/>
                  </a:lnTo>
                  <a:lnTo>
                    <a:pt x="329" y="606"/>
                  </a:lnTo>
                  <a:lnTo>
                    <a:pt x="277" y="606"/>
                  </a:lnTo>
                  <a:lnTo>
                    <a:pt x="227" y="597"/>
                  </a:lnTo>
                  <a:lnTo>
                    <a:pt x="177" y="580"/>
                  </a:lnTo>
                  <a:lnTo>
                    <a:pt x="132" y="554"/>
                  </a:lnTo>
                  <a:lnTo>
                    <a:pt x="91" y="521"/>
                  </a:lnTo>
                  <a:lnTo>
                    <a:pt x="54" y="478"/>
                  </a:lnTo>
                  <a:lnTo>
                    <a:pt x="26" y="431"/>
                  </a:lnTo>
                  <a:lnTo>
                    <a:pt x="9" y="381"/>
                  </a:lnTo>
                  <a:lnTo>
                    <a:pt x="0" y="329"/>
                  </a:lnTo>
                  <a:lnTo>
                    <a:pt x="0" y="277"/>
                  </a:lnTo>
                  <a:lnTo>
                    <a:pt x="7" y="227"/>
                  </a:lnTo>
                  <a:lnTo>
                    <a:pt x="24" y="177"/>
                  </a:lnTo>
                  <a:lnTo>
                    <a:pt x="50" y="132"/>
                  </a:lnTo>
                  <a:lnTo>
                    <a:pt x="84" y="91"/>
                  </a:lnTo>
                  <a:lnTo>
                    <a:pt x="126" y="54"/>
                  </a:lnTo>
                  <a:lnTo>
                    <a:pt x="173" y="26"/>
                  </a:lnTo>
                  <a:lnTo>
                    <a:pt x="223" y="9"/>
                  </a:lnTo>
                  <a:lnTo>
                    <a:pt x="275" y="0"/>
                  </a:lnTo>
                  <a:lnTo>
                    <a:pt x="328" y="0"/>
                  </a:lnTo>
                  <a:close/>
                </a:path>
              </a:pathLst>
            </a:custGeom>
            <a:solidFill>
              <a:schemeClr val="accent5"/>
            </a:solidFill>
            <a:ln w="0">
              <a:noFill/>
              <a:prstDash val="solid"/>
              <a:round/>
              <a:headEnd/>
              <a:tailEnd/>
            </a:ln>
            <a:effectLst/>
          </p:spPr>
          <p:txBody>
            <a:bodyPr vert="horz" wrap="square" lIns="121920" tIns="60960" rIns="121920" bIns="60960" numCol="1" anchor="ctr" anchorCtr="1" compatLnSpc="1">
              <a:prstTxWarp prst="textNoShape">
                <a:avLst/>
              </a:prstTxWarp>
            </a:bodyPr>
            <a:lstStyle/>
            <a:p>
              <a:pPr algn="ctr"/>
              <a:r>
                <a:rPr lang="en-US" sz="1067" b="1" dirty="0">
                  <a:solidFill>
                    <a:schemeClr val="bg1"/>
                  </a:solidFill>
                  <a:cs typeface="Arial" panose="020B0604020202020204" pitchFamily="34" charset="0"/>
                </a:rPr>
                <a:t>07</a:t>
              </a:r>
            </a:p>
          </p:txBody>
        </p:sp>
      </p:grpSp>
      <p:cxnSp>
        <p:nvCxnSpPr>
          <p:cNvPr id="56" name="Straight Connector 55"/>
          <p:cNvCxnSpPr/>
          <p:nvPr/>
        </p:nvCxnSpPr>
        <p:spPr>
          <a:xfrm>
            <a:off x="4370925" y="1391049"/>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400345" y="2507648"/>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415780" y="3649843"/>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05470" y="5322348"/>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74605" y="1820452"/>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598097" y="3032539"/>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98097" y="4147793"/>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429130" y="5841024"/>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Freeform 63"/>
          <p:cNvSpPr>
            <a:spLocks/>
          </p:cNvSpPr>
          <p:nvPr/>
        </p:nvSpPr>
        <p:spPr bwMode="auto">
          <a:xfrm>
            <a:off x="5857072" y="5704919"/>
            <a:ext cx="469077" cy="459183"/>
          </a:xfrm>
          <a:custGeom>
            <a:avLst/>
            <a:gdLst>
              <a:gd name="T0" fmla="*/ 369 w 747"/>
              <a:gd name="T1" fmla="*/ 0 h 746"/>
              <a:gd name="T2" fmla="*/ 427 w 747"/>
              <a:gd name="T3" fmla="*/ 4 h 746"/>
              <a:gd name="T4" fmla="*/ 483 w 747"/>
              <a:gd name="T5" fmla="*/ 15 h 746"/>
              <a:gd name="T6" fmla="*/ 538 w 747"/>
              <a:gd name="T7" fmla="*/ 38 h 746"/>
              <a:gd name="T8" fmla="*/ 591 w 747"/>
              <a:gd name="T9" fmla="*/ 69 h 746"/>
              <a:gd name="T10" fmla="*/ 637 w 747"/>
              <a:gd name="T11" fmla="*/ 108 h 746"/>
              <a:gd name="T12" fmla="*/ 676 w 747"/>
              <a:gd name="T13" fmla="*/ 153 h 746"/>
              <a:gd name="T14" fmla="*/ 706 w 747"/>
              <a:gd name="T15" fmla="*/ 203 h 746"/>
              <a:gd name="T16" fmla="*/ 728 w 747"/>
              <a:gd name="T17" fmla="*/ 255 h 746"/>
              <a:gd name="T18" fmla="*/ 741 w 747"/>
              <a:gd name="T19" fmla="*/ 311 h 746"/>
              <a:gd name="T20" fmla="*/ 747 w 747"/>
              <a:gd name="T21" fmla="*/ 369 h 746"/>
              <a:gd name="T22" fmla="*/ 743 w 747"/>
              <a:gd name="T23" fmla="*/ 426 h 746"/>
              <a:gd name="T24" fmla="*/ 730 w 747"/>
              <a:gd name="T25" fmla="*/ 482 h 746"/>
              <a:gd name="T26" fmla="*/ 710 w 747"/>
              <a:gd name="T27" fmla="*/ 538 h 746"/>
              <a:gd name="T28" fmla="*/ 678 w 747"/>
              <a:gd name="T29" fmla="*/ 590 h 746"/>
              <a:gd name="T30" fmla="*/ 639 w 747"/>
              <a:gd name="T31" fmla="*/ 636 h 746"/>
              <a:gd name="T32" fmla="*/ 594 w 747"/>
              <a:gd name="T33" fmla="*/ 673 h 746"/>
              <a:gd name="T34" fmla="*/ 544 w 747"/>
              <a:gd name="T35" fmla="*/ 705 h 746"/>
              <a:gd name="T36" fmla="*/ 492 w 747"/>
              <a:gd name="T37" fmla="*/ 727 h 746"/>
              <a:gd name="T38" fmla="*/ 436 w 747"/>
              <a:gd name="T39" fmla="*/ 740 h 746"/>
              <a:gd name="T40" fmla="*/ 378 w 747"/>
              <a:gd name="T41" fmla="*/ 746 h 746"/>
              <a:gd name="T42" fmla="*/ 320 w 747"/>
              <a:gd name="T43" fmla="*/ 742 h 746"/>
              <a:gd name="T44" fmla="*/ 265 w 747"/>
              <a:gd name="T45" fmla="*/ 729 h 746"/>
              <a:gd name="T46" fmla="*/ 209 w 747"/>
              <a:gd name="T47" fmla="*/ 709 h 746"/>
              <a:gd name="T48" fmla="*/ 157 w 747"/>
              <a:gd name="T49" fmla="*/ 677 h 746"/>
              <a:gd name="T50" fmla="*/ 110 w 747"/>
              <a:gd name="T51" fmla="*/ 638 h 746"/>
              <a:gd name="T52" fmla="*/ 71 w 747"/>
              <a:gd name="T53" fmla="*/ 594 h 746"/>
              <a:gd name="T54" fmla="*/ 41 w 747"/>
              <a:gd name="T55" fmla="*/ 543 h 746"/>
              <a:gd name="T56" fmla="*/ 19 w 747"/>
              <a:gd name="T57" fmla="*/ 489 h 746"/>
              <a:gd name="T58" fmla="*/ 6 w 747"/>
              <a:gd name="T59" fmla="*/ 435 h 746"/>
              <a:gd name="T60" fmla="*/ 0 w 747"/>
              <a:gd name="T61" fmla="*/ 378 h 746"/>
              <a:gd name="T62" fmla="*/ 4 w 747"/>
              <a:gd name="T63" fmla="*/ 320 h 746"/>
              <a:gd name="T64" fmla="*/ 17 w 747"/>
              <a:gd name="T65" fmla="*/ 263 h 746"/>
              <a:gd name="T66" fmla="*/ 37 w 747"/>
              <a:gd name="T67" fmla="*/ 209 h 746"/>
              <a:gd name="T68" fmla="*/ 69 w 747"/>
              <a:gd name="T69" fmla="*/ 157 h 746"/>
              <a:gd name="T70" fmla="*/ 108 w 747"/>
              <a:gd name="T71" fmla="*/ 110 h 746"/>
              <a:gd name="T72" fmla="*/ 153 w 747"/>
              <a:gd name="T73" fmla="*/ 71 h 746"/>
              <a:gd name="T74" fmla="*/ 203 w 747"/>
              <a:gd name="T75" fmla="*/ 41 h 746"/>
              <a:gd name="T76" fmla="*/ 255 w 747"/>
              <a:gd name="T77" fmla="*/ 19 h 746"/>
              <a:gd name="T78" fmla="*/ 311 w 747"/>
              <a:gd name="T79" fmla="*/ 4 h 746"/>
              <a:gd name="T80" fmla="*/ 369 w 747"/>
              <a:gd name="T8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7" h="746">
                <a:moveTo>
                  <a:pt x="369" y="0"/>
                </a:moveTo>
                <a:lnTo>
                  <a:pt x="427" y="4"/>
                </a:lnTo>
                <a:lnTo>
                  <a:pt x="483" y="15"/>
                </a:lnTo>
                <a:lnTo>
                  <a:pt x="538" y="38"/>
                </a:lnTo>
                <a:lnTo>
                  <a:pt x="591" y="69"/>
                </a:lnTo>
                <a:lnTo>
                  <a:pt x="637" y="108"/>
                </a:lnTo>
                <a:lnTo>
                  <a:pt x="676" y="153"/>
                </a:lnTo>
                <a:lnTo>
                  <a:pt x="706" y="203"/>
                </a:lnTo>
                <a:lnTo>
                  <a:pt x="728" y="255"/>
                </a:lnTo>
                <a:lnTo>
                  <a:pt x="741" y="311"/>
                </a:lnTo>
                <a:lnTo>
                  <a:pt x="747" y="369"/>
                </a:lnTo>
                <a:lnTo>
                  <a:pt x="743" y="426"/>
                </a:lnTo>
                <a:lnTo>
                  <a:pt x="730" y="482"/>
                </a:lnTo>
                <a:lnTo>
                  <a:pt x="710" y="538"/>
                </a:lnTo>
                <a:lnTo>
                  <a:pt x="678" y="590"/>
                </a:lnTo>
                <a:lnTo>
                  <a:pt x="639" y="636"/>
                </a:lnTo>
                <a:lnTo>
                  <a:pt x="594" y="673"/>
                </a:lnTo>
                <a:lnTo>
                  <a:pt x="544" y="705"/>
                </a:lnTo>
                <a:lnTo>
                  <a:pt x="492" y="727"/>
                </a:lnTo>
                <a:lnTo>
                  <a:pt x="436" y="740"/>
                </a:lnTo>
                <a:lnTo>
                  <a:pt x="378" y="746"/>
                </a:lnTo>
                <a:lnTo>
                  <a:pt x="320" y="742"/>
                </a:lnTo>
                <a:lnTo>
                  <a:pt x="265" y="729"/>
                </a:lnTo>
                <a:lnTo>
                  <a:pt x="209" y="709"/>
                </a:lnTo>
                <a:lnTo>
                  <a:pt x="157" y="677"/>
                </a:lnTo>
                <a:lnTo>
                  <a:pt x="110" y="638"/>
                </a:lnTo>
                <a:lnTo>
                  <a:pt x="71" y="594"/>
                </a:lnTo>
                <a:lnTo>
                  <a:pt x="41" y="543"/>
                </a:lnTo>
                <a:lnTo>
                  <a:pt x="19" y="489"/>
                </a:lnTo>
                <a:lnTo>
                  <a:pt x="6" y="435"/>
                </a:lnTo>
                <a:lnTo>
                  <a:pt x="0" y="378"/>
                </a:lnTo>
                <a:lnTo>
                  <a:pt x="4" y="320"/>
                </a:lnTo>
                <a:lnTo>
                  <a:pt x="17" y="263"/>
                </a:lnTo>
                <a:lnTo>
                  <a:pt x="37" y="209"/>
                </a:lnTo>
                <a:lnTo>
                  <a:pt x="69" y="157"/>
                </a:lnTo>
                <a:lnTo>
                  <a:pt x="108" y="110"/>
                </a:lnTo>
                <a:lnTo>
                  <a:pt x="153" y="71"/>
                </a:lnTo>
                <a:lnTo>
                  <a:pt x="203" y="41"/>
                </a:lnTo>
                <a:lnTo>
                  <a:pt x="255" y="19"/>
                </a:lnTo>
                <a:lnTo>
                  <a:pt x="311" y="4"/>
                </a:lnTo>
                <a:lnTo>
                  <a:pt x="369" y="0"/>
                </a:lnTo>
                <a:close/>
              </a:path>
            </a:pathLst>
          </a:custGeom>
          <a:solidFill>
            <a:schemeClr val="accent4">
              <a:lumMod val="60000"/>
              <a:lumOff val="40000"/>
            </a:schemeClr>
          </a:solidFill>
          <a:ln w="57150">
            <a:solidFill>
              <a:schemeClr val="accent4"/>
            </a:solidFill>
            <a:prstDash val="solid"/>
            <a:round/>
            <a:headEnd/>
            <a:tailEnd/>
          </a:ln>
        </p:spPr>
        <p:txBody>
          <a:bodyPr vert="horz" wrap="square" lIns="121920" tIns="60960" rIns="121920" bIns="60960" numCol="1" anchor="ctr" anchorCtr="0" compatLnSpc="1">
            <a:prstTxWarp prst="textNoShape">
              <a:avLst/>
            </a:prstTxWarp>
          </a:bodyPr>
          <a:lstStyle/>
          <a:p>
            <a:pPr algn="ctr"/>
            <a:r>
              <a:rPr lang="en-US" sz="1067" b="1" dirty="0">
                <a:solidFill>
                  <a:schemeClr val="bg1"/>
                </a:solidFill>
                <a:cs typeface="Arial" panose="020B0604020202020204" pitchFamily="34" charset="0"/>
              </a:rPr>
              <a:t>09</a:t>
            </a:r>
          </a:p>
        </p:txBody>
      </p:sp>
      <p:cxnSp>
        <p:nvCxnSpPr>
          <p:cNvPr id="65" name="Straight Connector 64"/>
          <p:cNvCxnSpPr/>
          <p:nvPr/>
        </p:nvCxnSpPr>
        <p:spPr>
          <a:xfrm>
            <a:off x="4415780" y="4719905"/>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8702133" y="4857111"/>
            <a:ext cx="3150353" cy="696883"/>
            <a:chOff x="8654780" y="1370574"/>
            <a:chExt cx="2631602" cy="829476"/>
          </a:xfrm>
        </p:grpSpPr>
        <p:sp>
          <p:nvSpPr>
            <p:cNvPr id="67" name="Rectangle 66"/>
            <p:cNvSpPr/>
            <p:nvPr/>
          </p:nvSpPr>
          <p:spPr>
            <a:xfrm>
              <a:off x="8654780" y="1797081"/>
              <a:ext cx="2631602" cy="402969"/>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kern="0" dirty="0">
                  <a:solidFill>
                    <a:schemeClr val="tx1">
                      <a:lumMod val="75000"/>
                      <a:lumOff val="25000"/>
                    </a:schemeClr>
                  </a:solidFill>
                  <a:cs typeface="Arial" pitchFamily="34" charset="0"/>
                </a:rPr>
                <a:t>Test, and test, and test some more</a:t>
              </a:r>
            </a:p>
          </p:txBody>
        </p:sp>
        <p:sp>
          <p:nvSpPr>
            <p:cNvPr id="68" name="TextBox 67"/>
            <p:cNvSpPr txBox="1"/>
            <p:nvPr/>
          </p:nvSpPr>
          <p:spPr>
            <a:xfrm>
              <a:off x="8688164" y="1370574"/>
              <a:ext cx="735939" cy="451892"/>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Testing</a:t>
              </a:r>
            </a:p>
          </p:txBody>
        </p:sp>
      </p:grpSp>
      <p:grpSp>
        <p:nvGrpSpPr>
          <p:cNvPr id="69" name="Group 68"/>
          <p:cNvGrpSpPr/>
          <p:nvPr/>
        </p:nvGrpSpPr>
        <p:grpSpPr>
          <a:xfrm>
            <a:off x="957190" y="5430924"/>
            <a:ext cx="2833476" cy="867869"/>
            <a:chOff x="9002419" y="1445113"/>
            <a:chExt cx="2595985" cy="1032995"/>
          </a:xfrm>
        </p:grpSpPr>
        <p:sp>
          <p:nvSpPr>
            <p:cNvPr id="70" name="Rectangle 69"/>
            <p:cNvSpPr/>
            <p:nvPr/>
          </p:nvSpPr>
          <p:spPr>
            <a:xfrm>
              <a:off x="9002419" y="1830762"/>
              <a:ext cx="2595985" cy="647346"/>
            </a:xfrm>
            <a:prstGeom prst="rect">
              <a:avLst/>
            </a:prstGeom>
          </p:spPr>
          <p:txBody>
            <a:bodyPr wrap="squar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467" kern="0" dirty="0">
                  <a:solidFill>
                    <a:schemeClr val="tx1">
                      <a:lumMod val="75000"/>
                      <a:lumOff val="25000"/>
                    </a:schemeClr>
                  </a:solidFill>
                  <a:cs typeface="Arial" pitchFamily="34" charset="0"/>
                </a:rPr>
                <a:t>Reduce all assets to its lowest possible size</a:t>
              </a:r>
            </a:p>
          </p:txBody>
        </p:sp>
        <p:sp>
          <p:nvSpPr>
            <p:cNvPr id="71" name="TextBox 70"/>
            <p:cNvSpPr txBox="1"/>
            <p:nvPr/>
          </p:nvSpPr>
          <p:spPr>
            <a:xfrm>
              <a:off x="10216194" y="1445113"/>
              <a:ext cx="1354561" cy="451892"/>
            </a:xfrm>
            <a:prstGeom prst="rect">
              <a:avLst/>
            </a:prstGeom>
            <a:noFill/>
          </p:spPr>
          <p:txBody>
            <a:bodyPr wrap="none" rtlCol="0">
              <a:spAutoFit/>
            </a:bodyPr>
            <a:lstStyle/>
            <a:p>
              <a:pPr algn="r"/>
              <a:r>
                <a:rPr lang="en-US" sz="1867" b="1" dirty="0">
                  <a:solidFill>
                    <a:schemeClr val="tx1">
                      <a:lumMod val="75000"/>
                      <a:lumOff val="25000"/>
                    </a:schemeClr>
                  </a:solidFill>
                  <a:cs typeface="Arial" panose="020B0604020202020204" pitchFamily="34" charset="0"/>
                </a:rPr>
                <a:t>Optimization</a:t>
              </a:r>
            </a:p>
          </p:txBody>
        </p:sp>
      </p:grpSp>
      <p:cxnSp>
        <p:nvCxnSpPr>
          <p:cNvPr id="72" name="Straight Connector 71"/>
          <p:cNvCxnSpPr/>
          <p:nvPr/>
        </p:nvCxnSpPr>
        <p:spPr>
          <a:xfrm>
            <a:off x="7620904" y="6202264"/>
            <a:ext cx="576745" cy="0"/>
          </a:xfrm>
          <a:prstGeom prst="line">
            <a:avLst/>
          </a:prstGeom>
          <a:ln>
            <a:solidFill>
              <a:schemeClr val="accent5">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8223F5E2-3329-4008-A503-9DF6A5F29EBA}"/>
              </a:ext>
            </a:extLst>
          </p:cNvPr>
          <p:cNvSpPr>
            <a:spLocks noGrp="1"/>
          </p:cNvSpPr>
          <p:nvPr>
            <p:ph type="title"/>
          </p:nvPr>
        </p:nvSpPr>
        <p:spPr/>
        <p:txBody>
          <a:bodyPr/>
          <a:lstStyle/>
          <a:p>
            <a:r>
              <a:rPr lang="en-US" dirty="0"/>
              <a:t>How We Work</a:t>
            </a:r>
            <a:endParaRPr lang="en-IN" dirty="0"/>
          </a:p>
        </p:txBody>
      </p:sp>
    </p:spTree>
    <p:extLst>
      <p:ext uri="{BB962C8B-B14F-4D97-AF65-F5344CB8AC3E}">
        <p14:creationId xmlns:p14="http://schemas.microsoft.com/office/powerpoint/2010/main" val="4261802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246517" y="1067551"/>
            <a:ext cx="1303867" cy="188257"/>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pPr defTabSz="914377">
              <a:lnSpc>
                <a:spcPts val="1333"/>
              </a:lnSpc>
              <a:defRPr/>
            </a:pPr>
            <a:r>
              <a:rPr lang="en-US" sz="1867">
                <a:solidFill>
                  <a:srgbClr val="00C071"/>
                </a:solidFill>
                <a:latin typeface="Calibri"/>
              </a:rPr>
              <a:t>OVERVIEW</a:t>
            </a:r>
          </a:p>
        </p:txBody>
      </p:sp>
      <p:sp>
        <p:nvSpPr>
          <p:cNvPr id="9" name="TextBox 8"/>
          <p:cNvSpPr txBox="1"/>
          <p:nvPr/>
        </p:nvSpPr>
        <p:spPr>
          <a:xfrm>
            <a:off x="6246516" y="5487243"/>
            <a:ext cx="2311355" cy="287323"/>
          </a:xfrm>
          <a:prstGeom prst="rect">
            <a:avLst/>
          </a:prstGeom>
          <a:noFill/>
        </p:spPr>
        <p:txBody>
          <a:bodyPr wrap="square" lIns="0" tIns="0" rIns="0" bIns="0" rtlCol="0">
            <a:spAutoFit/>
          </a:bodyPr>
          <a:lstStyle>
            <a:defPPr>
              <a:defRPr lang="en-US"/>
            </a:defPPr>
            <a:lvl1pPr>
              <a:lnSpc>
                <a:spcPts val="1000"/>
              </a:lnSpc>
              <a:defRPr sz="1100" b="1" spc="0">
                <a:solidFill>
                  <a:srgbClr val="00C071"/>
                </a:solidFill>
                <a:latin typeface="Helvetica Neue Condensed" charset="0"/>
                <a:ea typeface="Helvetica Neue Condensed" charset="0"/>
                <a:cs typeface="Helvetica Neue Condensed" charset="0"/>
              </a:defRPr>
            </a:lvl1pPr>
          </a:lstStyle>
          <a:p>
            <a:pPr defTabSz="914377">
              <a:lnSpc>
                <a:spcPct val="100000"/>
              </a:lnSpc>
              <a:defRPr/>
            </a:pPr>
            <a:r>
              <a:rPr lang="en-US" sz="1867">
                <a:latin typeface="Calibri"/>
              </a:rPr>
              <a:t>TECHNOLOGY STACK</a:t>
            </a:r>
          </a:p>
        </p:txBody>
      </p:sp>
      <p:sp>
        <p:nvSpPr>
          <p:cNvPr id="11" name="TextBox 10"/>
          <p:cNvSpPr txBox="1"/>
          <p:nvPr/>
        </p:nvSpPr>
        <p:spPr>
          <a:xfrm>
            <a:off x="6246516" y="2225774"/>
            <a:ext cx="5156744" cy="188257"/>
          </a:xfrm>
          <a:prstGeom prst="rect">
            <a:avLst/>
          </a:prstGeom>
          <a:noFill/>
        </p:spPr>
        <p:txBody>
          <a:bodyPr wrap="square" lIns="0" tIns="0" rIns="0" bIns="0" rtlCol="0">
            <a:spAutoFit/>
          </a:bodyPr>
          <a:lstStyle>
            <a:defPPr>
              <a:defRPr lang="en-US"/>
            </a:defPPr>
            <a:lvl1pPr>
              <a:lnSpc>
                <a:spcPts val="1000"/>
              </a:lnSpc>
              <a:defRPr sz="1100" b="1" spc="0">
                <a:solidFill>
                  <a:srgbClr val="00B8E4"/>
                </a:solidFill>
                <a:latin typeface="Helvetica Neue Condensed" charset="0"/>
                <a:ea typeface="Helvetica Neue Condensed" charset="0"/>
                <a:cs typeface="Helvetica Neue Condensed" charset="0"/>
              </a:defRPr>
            </a:lvl1pPr>
          </a:lstStyle>
          <a:p>
            <a:pPr defTabSz="914377">
              <a:lnSpc>
                <a:spcPts val="1333"/>
              </a:lnSpc>
              <a:defRPr/>
            </a:pPr>
            <a:r>
              <a:rPr lang="en-US" sz="1867" dirty="0">
                <a:latin typeface="Calibri"/>
              </a:rPr>
              <a:t>ideyaLabs CONTRIBUTION</a:t>
            </a:r>
          </a:p>
        </p:txBody>
      </p:sp>
      <p:sp>
        <p:nvSpPr>
          <p:cNvPr id="12" name="Title 1"/>
          <p:cNvSpPr txBox="1">
            <a:spLocks/>
          </p:cNvSpPr>
          <p:nvPr/>
        </p:nvSpPr>
        <p:spPr>
          <a:xfrm>
            <a:off x="652781" y="925825"/>
            <a:ext cx="4102099" cy="984885"/>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Rajdhani" charset="0"/>
                <a:ea typeface="Rajdhani" charset="0"/>
                <a:cs typeface="Rajdhani" charset="0"/>
              </a:defRPr>
            </a:lvl1pPr>
          </a:lstStyle>
          <a:p>
            <a:pPr lvl="0">
              <a:lnSpc>
                <a:spcPct val="100000"/>
              </a:lnSpc>
            </a:pPr>
            <a:r>
              <a:rPr lang="en-US" sz="3200" dirty="0">
                <a:ea typeface="Helvetica Neue Condensed" charset="0"/>
                <a:cs typeface="Helvetica Neue Condensed" charset="0"/>
              </a:rPr>
              <a:t>Digital Worker Tracking &amp; Reporting</a:t>
            </a:r>
            <a:endParaRPr lang="en-IN" sz="3200" dirty="0">
              <a:latin typeface="Calibri"/>
              <a:ea typeface="Helvetica Neue Condensed" charset="0"/>
              <a:cs typeface="Helvetica Neue Condensed" charset="0"/>
            </a:endParaRPr>
          </a:p>
        </p:txBody>
      </p:sp>
      <p:cxnSp>
        <p:nvCxnSpPr>
          <p:cNvPr id="14" name="Straight Connector 13"/>
          <p:cNvCxnSpPr/>
          <p:nvPr/>
        </p:nvCxnSpPr>
        <p:spPr>
          <a:xfrm flipH="1">
            <a:off x="652781" y="1905000"/>
            <a:ext cx="413563"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6246515" y="1270490"/>
            <a:ext cx="5843884" cy="728597"/>
          </a:xfrm>
          <a:prstGeom prst="rect">
            <a:avLst/>
          </a:prstGeom>
        </p:spPr>
        <p:txBody>
          <a:bodyPr vert="horz" wrap="square" lIns="0" tIns="0" rIns="0" bIns="0" rtlCol="0" anchor="t" anchorCtr="0">
            <a:spAutoFit/>
          </a:bodyPr>
          <a:lstStyle>
            <a:defPPr>
              <a:defRPr lang="en-US"/>
            </a:defPPr>
            <a:lvl1pPr defTabSz="822960">
              <a:lnSpc>
                <a:spcPts val="1400"/>
              </a:lnSpc>
              <a:spcBef>
                <a:spcPct val="0"/>
              </a:spcBef>
              <a:buNone/>
              <a:defRPr sz="1100" b="0">
                <a:solidFill>
                  <a:srgbClr val="727F87"/>
                </a:solidFill>
                <a:latin typeface="Helvetica Neue" charset="0"/>
                <a:ea typeface="Helvetica Neue" charset="0"/>
                <a:cs typeface="Helvetica Neue" charset="0"/>
              </a:defRPr>
            </a:lvl1pPr>
          </a:lstStyle>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ideyaLabs partnered with our client to provide solution for : </a:t>
            </a:r>
          </a:p>
          <a:p>
            <a:pPr marL="351358" indent="-351358" defTabSz="1219140">
              <a:lnSpc>
                <a:spcPct val="100000"/>
              </a:lnSpc>
              <a:spcBef>
                <a:spcPts val="0"/>
              </a:spcBef>
              <a:spcAft>
                <a:spcPts val="400"/>
              </a:spcAft>
              <a:buClr>
                <a:srgbClr val="049159"/>
              </a:buClr>
              <a:buSzPct val="80000"/>
              <a:buFont typeface="Calibri" panose="020F0502020204030204" pitchFamily="34" charset="0"/>
              <a:buChar char="―"/>
            </a:pPr>
            <a:r>
              <a:rPr lang="en-IN" sz="1467" dirty="0">
                <a:solidFill>
                  <a:srgbClr val="44464B"/>
                </a:solidFill>
                <a:latin typeface="Calibri"/>
                <a:ea typeface="+mn-ea"/>
                <a:cs typeface="+mn-cs"/>
              </a:rPr>
              <a:t>Oil &amp; Gas Industry clients where they have to manage Contractors and resources at Oil rigging locations</a:t>
            </a:r>
          </a:p>
        </p:txBody>
      </p:sp>
      <p:sp>
        <p:nvSpPr>
          <p:cNvPr id="21" name="Title 1"/>
          <p:cNvSpPr txBox="1">
            <a:spLocks/>
          </p:cNvSpPr>
          <p:nvPr/>
        </p:nvSpPr>
        <p:spPr>
          <a:xfrm>
            <a:off x="6246516" y="5821985"/>
            <a:ext cx="5437485" cy="903068"/>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285750" lvl="0" indent="-285750">
              <a:lnSpc>
                <a:spcPct val="100000"/>
              </a:lnSpc>
              <a:buFont typeface="Wingdings" pitchFamily="2" charset="2"/>
              <a:buChar char="Ø"/>
            </a:pPr>
            <a:r>
              <a:rPr lang="en-IN" sz="1467" dirty="0">
                <a:solidFill>
                  <a:srgbClr val="44464B"/>
                </a:solidFill>
                <a:latin typeface="Calibri"/>
              </a:rPr>
              <a:t>NET Core, .NET 4.6.2, SQL Azure, Identity Server, AngularJS 4, NVD3</a:t>
            </a:r>
          </a:p>
          <a:p>
            <a:pPr marL="285750" lvl="0" indent="-285750">
              <a:lnSpc>
                <a:spcPct val="100000"/>
              </a:lnSpc>
              <a:buFont typeface="Wingdings" pitchFamily="2" charset="2"/>
              <a:buChar char="Ø"/>
            </a:pPr>
            <a:endParaRPr lang="en-IN" sz="1467" dirty="0">
              <a:solidFill>
                <a:srgbClr val="44464B"/>
              </a:solidFill>
              <a:latin typeface="Calibri"/>
            </a:endParaRPr>
          </a:p>
          <a:p>
            <a:pPr marL="285750" lvl="0" indent="-285750">
              <a:lnSpc>
                <a:spcPct val="100000"/>
              </a:lnSpc>
              <a:buFont typeface="Wingdings" pitchFamily="2" charset="2"/>
              <a:buChar char="Ø"/>
            </a:pPr>
            <a:r>
              <a:rPr lang="en-IN" sz="1467" dirty="0">
                <a:solidFill>
                  <a:srgbClr val="44464B"/>
                </a:solidFill>
                <a:latin typeface="Calibri"/>
              </a:rPr>
              <a:t>Azure Resources –Service Fabric, OMS, Application Insights, Blob Storage, Azure SQL, Azure Websites</a:t>
            </a:r>
          </a:p>
        </p:txBody>
      </p:sp>
      <p:sp>
        <p:nvSpPr>
          <p:cNvPr id="22" name="Title 1"/>
          <p:cNvSpPr txBox="1">
            <a:spLocks/>
          </p:cNvSpPr>
          <p:nvPr/>
        </p:nvSpPr>
        <p:spPr>
          <a:xfrm>
            <a:off x="6246515" y="2525594"/>
            <a:ext cx="5628216" cy="2739917"/>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ideyaLabs architected the application to adopt pure Azure Service Fabric offerings</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ideyaLabs implemented API versioning and client specific API maps using API Management services of Azure</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All deployments triggered via Visual Studio Team Services build definition</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Feature Definition, Information Architecture, UI Design, Data Visualization</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Customized Dashboards created using data from OMS and Application Insights</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dirty="0">
                <a:solidFill>
                  <a:srgbClr val="44464B"/>
                </a:solidFill>
                <a:latin typeface="Calibri"/>
                <a:ea typeface="+mn-ea"/>
                <a:cs typeface="+mn-cs"/>
              </a:rPr>
              <a:t>Alerts were defined for watching Service health and maintain SLAs</a:t>
            </a:r>
          </a:p>
        </p:txBody>
      </p:sp>
      <p:grpSp>
        <p:nvGrpSpPr>
          <p:cNvPr id="16" name="Group 15">
            <a:extLst>
              <a:ext uri="{FF2B5EF4-FFF2-40B4-BE49-F238E27FC236}">
                <a16:creationId xmlns:a16="http://schemas.microsoft.com/office/drawing/2014/main" id="{B38A686A-858B-4519-BB9A-4CABF232E76D}"/>
              </a:ext>
            </a:extLst>
          </p:cNvPr>
          <p:cNvGrpSpPr/>
          <p:nvPr/>
        </p:nvGrpSpPr>
        <p:grpSpPr>
          <a:xfrm>
            <a:off x="5354299" y="882044"/>
            <a:ext cx="576000" cy="576000"/>
            <a:chOff x="4015724" y="661533"/>
            <a:chExt cx="432000" cy="432000"/>
          </a:xfrm>
        </p:grpSpPr>
        <p:sp>
          <p:nvSpPr>
            <p:cNvPr id="7" name="Rounded Rectangle 6"/>
            <p:cNvSpPr>
              <a:spLocks noChangeAspect="1"/>
            </p:cNvSpPr>
            <p:nvPr/>
          </p:nvSpPr>
          <p:spPr>
            <a:xfrm rot="2700000" flipV="1">
              <a:off x="4015724" y="661533"/>
              <a:ext cx="432000" cy="432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18" name="Picture 17"/>
            <p:cNvPicPr>
              <a:picLocks noChangeAspect="1"/>
            </p:cNvPicPr>
            <p:nvPr/>
          </p:nvPicPr>
          <p:blipFill>
            <a:blip r:embed="rId2"/>
            <a:stretch>
              <a:fillRect/>
            </a:stretch>
          </p:blipFill>
          <p:spPr>
            <a:xfrm>
              <a:off x="4132725" y="779789"/>
              <a:ext cx="197998" cy="198000"/>
            </a:xfrm>
            <a:prstGeom prst="rect">
              <a:avLst/>
            </a:prstGeom>
          </p:spPr>
        </p:pic>
      </p:grpSp>
      <p:grpSp>
        <p:nvGrpSpPr>
          <p:cNvPr id="2" name="Group 1">
            <a:extLst>
              <a:ext uri="{FF2B5EF4-FFF2-40B4-BE49-F238E27FC236}">
                <a16:creationId xmlns:a16="http://schemas.microsoft.com/office/drawing/2014/main" id="{57084DDC-C7A4-420E-85C2-137387566693}"/>
              </a:ext>
            </a:extLst>
          </p:cNvPr>
          <p:cNvGrpSpPr/>
          <p:nvPr/>
        </p:nvGrpSpPr>
        <p:grpSpPr>
          <a:xfrm>
            <a:off x="5341476" y="5469616"/>
            <a:ext cx="576000" cy="576000"/>
            <a:chOff x="4006107" y="3903209"/>
            <a:chExt cx="432000" cy="432000"/>
          </a:xfrm>
        </p:grpSpPr>
        <p:sp>
          <p:nvSpPr>
            <p:cNvPr id="24" name="Rounded Rectangle 6">
              <a:extLst>
                <a:ext uri="{FF2B5EF4-FFF2-40B4-BE49-F238E27FC236}">
                  <a16:creationId xmlns:a16="http://schemas.microsoft.com/office/drawing/2014/main" id="{217DF6DD-AE6E-402F-9293-EF5AC79ED1B4}"/>
                </a:ext>
              </a:extLst>
            </p:cNvPr>
            <p:cNvSpPr>
              <a:spLocks noChangeAspect="1"/>
            </p:cNvSpPr>
            <p:nvPr/>
          </p:nvSpPr>
          <p:spPr>
            <a:xfrm rot="2700000" flipV="1">
              <a:off x="4006107" y="3903209"/>
              <a:ext cx="432000" cy="432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02" y="3956503"/>
              <a:ext cx="210411" cy="325413"/>
            </a:xfrm>
            <a:prstGeom prst="rect">
              <a:avLst/>
            </a:prstGeom>
          </p:spPr>
        </p:pic>
      </p:grpSp>
      <p:grpSp>
        <p:nvGrpSpPr>
          <p:cNvPr id="13" name="Group 12">
            <a:extLst>
              <a:ext uri="{FF2B5EF4-FFF2-40B4-BE49-F238E27FC236}">
                <a16:creationId xmlns:a16="http://schemas.microsoft.com/office/drawing/2014/main" id="{0B5D2C9E-6280-43CE-A07C-E73F0C239C66}"/>
              </a:ext>
            </a:extLst>
          </p:cNvPr>
          <p:cNvGrpSpPr/>
          <p:nvPr/>
        </p:nvGrpSpPr>
        <p:grpSpPr>
          <a:xfrm>
            <a:off x="5354299" y="2008055"/>
            <a:ext cx="576000" cy="576000"/>
            <a:chOff x="4015724" y="1804533"/>
            <a:chExt cx="432000" cy="432000"/>
          </a:xfrm>
        </p:grpSpPr>
        <p:sp>
          <p:nvSpPr>
            <p:cNvPr id="6" name="Rounded Rectangle 5"/>
            <p:cNvSpPr>
              <a:spLocks noChangeAspect="1"/>
            </p:cNvSpPr>
            <p:nvPr/>
          </p:nvSpPr>
          <p:spPr>
            <a:xfrm rot="2700000" flipV="1">
              <a:off x="4015724" y="1804533"/>
              <a:ext cx="432000" cy="432000"/>
            </a:xfrm>
            <a:prstGeom prst="roundRect">
              <a:avLst>
                <a:gd name="adj" fmla="val 25806"/>
              </a:avLst>
            </a:prstGeom>
            <a:solidFill>
              <a:srgbClr val="00B8E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25" name="Picture 24"/>
            <p:cNvPicPr>
              <a:picLocks noChangeAspect="1"/>
            </p:cNvPicPr>
            <p:nvPr/>
          </p:nvPicPr>
          <p:blipFill>
            <a:blip r:embed="rId4">
              <a:lum bright="100000" contrast="100000"/>
            </a:blip>
            <a:stretch>
              <a:fillRect/>
            </a:stretch>
          </p:blipFill>
          <p:spPr>
            <a:xfrm>
              <a:off x="4132901" y="1903939"/>
              <a:ext cx="197646" cy="232712"/>
            </a:xfrm>
            <a:prstGeom prst="rect">
              <a:avLst/>
            </a:prstGeom>
          </p:spPr>
        </p:pic>
      </p:grpSp>
      <p:grpSp>
        <p:nvGrpSpPr>
          <p:cNvPr id="23" name="Group 22">
            <a:extLst>
              <a:ext uri="{FF2B5EF4-FFF2-40B4-BE49-F238E27FC236}">
                <a16:creationId xmlns:a16="http://schemas.microsoft.com/office/drawing/2014/main" id="{88C7874B-01C8-4F7D-90E5-72CCD7A90A0F}"/>
              </a:ext>
            </a:extLst>
          </p:cNvPr>
          <p:cNvGrpSpPr/>
          <p:nvPr/>
        </p:nvGrpSpPr>
        <p:grpSpPr>
          <a:xfrm>
            <a:off x="233767" y="2200484"/>
            <a:ext cx="4940128" cy="3232368"/>
            <a:chOff x="1813369" y="1526934"/>
            <a:chExt cx="4306421" cy="2647886"/>
          </a:xfrm>
        </p:grpSpPr>
        <p:pic>
          <p:nvPicPr>
            <p:cNvPr id="28" name="Picture 27">
              <a:extLst>
                <a:ext uri="{FF2B5EF4-FFF2-40B4-BE49-F238E27FC236}">
                  <a16:creationId xmlns:a16="http://schemas.microsoft.com/office/drawing/2014/main" id="{268B977B-0513-4CC4-ABF6-8F3733675B22}"/>
                </a:ext>
              </a:extLst>
            </p:cNvPr>
            <p:cNvPicPr>
              <a:picLocks noChangeAspect="1"/>
            </p:cNvPicPr>
            <p:nvPr/>
          </p:nvPicPr>
          <p:blipFill rotWithShape="1">
            <a:blip r:embed="rId5">
              <a:extLst>
                <a:ext uri="{28A0092B-C50C-407E-A947-70E740481C1C}">
                  <a14:useLocalDpi xmlns:a14="http://schemas.microsoft.com/office/drawing/2010/main" val="0"/>
                </a:ext>
              </a:extLst>
            </a:blip>
            <a:srcRect b="22922"/>
            <a:stretch/>
          </p:blipFill>
          <p:spPr>
            <a:xfrm>
              <a:off x="1813369" y="1526934"/>
              <a:ext cx="4306421" cy="2647886"/>
            </a:xfrm>
            <a:prstGeom prst="rect">
              <a:avLst/>
            </a:prstGeom>
            <a:ln>
              <a:solidFill>
                <a:schemeClr val="bg2">
                  <a:lumMod val="60000"/>
                  <a:lumOff val="40000"/>
                </a:schemeClr>
              </a:solidFill>
            </a:ln>
          </p:spPr>
        </p:pic>
        <p:sp>
          <p:nvSpPr>
            <p:cNvPr id="29" name="Rectangle 28">
              <a:extLst>
                <a:ext uri="{FF2B5EF4-FFF2-40B4-BE49-F238E27FC236}">
                  <a16:creationId xmlns:a16="http://schemas.microsoft.com/office/drawing/2014/main" id="{8B721D53-4928-4237-82E9-60269216CC29}"/>
                </a:ext>
              </a:extLst>
            </p:cNvPr>
            <p:cNvSpPr/>
            <p:nvPr/>
          </p:nvSpPr>
          <p:spPr>
            <a:xfrm>
              <a:off x="2477105" y="1567543"/>
              <a:ext cx="512838" cy="120952"/>
            </a:xfrm>
            <a:prstGeom prst="rect">
              <a:avLst/>
            </a:prstGeom>
            <a:solidFill>
              <a:srgbClr val="F5F8F7"/>
            </a:solidFill>
            <a:ln>
              <a:solidFill>
                <a:srgbClr val="F5F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70CD4477-19FD-497A-8E21-38C636EA057A}"/>
                </a:ext>
              </a:extLst>
            </p:cNvPr>
            <p:cNvSpPr/>
            <p:nvPr/>
          </p:nvSpPr>
          <p:spPr>
            <a:xfrm>
              <a:off x="5180340" y="1949712"/>
              <a:ext cx="419415" cy="177590"/>
            </a:xfrm>
            <a:prstGeom prst="rect">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664636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246517" y="1067551"/>
            <a:ext cx="1303867" cy="188257"/>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pPr defTabSz="914377">
              <a:lnSpc>
                <a:spcPts val="1333"/>
              </a:lnSpc>
              <a:defRPr/>
            </a:pPr>
            <a:r>
              <a:rPr lang="en-US" sz="1867">
                <a:solidFill>
                  <a:srgbClr val="00C071"/>
                </a:solidFill>
                <a:latin typeface="Calibri"/>
              </a:rPr>
              <a:t>OVERVIEW</a:t>
            </a:r>
          </a:p>
        </p:txBody>
      </p:sp>
      <p:sp>
        <p:nvSpPr>
          <p:cNvPr id="9" name="TextBox 8"/>
          <p:cNvSpPr txBox="1"/>
          <p:nvPr/>
        </p:nvSpPr>
        <p:spPr>
          <a:xfrm>
            <a:off x="6246516" y="5487243"/>
            <a:ext cx="2311355" cy="287323"/>
          </a:xfrm>
          <a:prstGeom prst="rect">
            <a:avLst/>
          </a:prstGeom>
          <a:noFill/>
        </p:spPr>
        <p:txBody>
          <a:bodyPr wrap="square" lIns="0" tIns="0" rIns="0" bIns="0" rtlCol="0">
            <a:spAutoFit/>
          </a:bodyPr>
          <a:lstStyle>
            <a:defPPr>
              <a:defRPr lang="en-US"/>
            </a:defPPr>
            <a:lvl1pPr>
              <a:lnSpc>
                <a:spcPts val="1000"/>
              </a:lnSpc>
              <a:defRPr sz="1100" b="1" spc="0">
                <a:solidFill>
                  <a:srgbClr val="00C071"/>
                </a:solidFill>
                <a:latin typeface="Helvetica Neue Condensed" charset="0"/>
                <a:ea typeface="Helvetica Neue Condensed" charset="0"/>
                <a:cs typeface="Helvetica Neue Condensed" charset="0"/>
              </a:defRPr>
            </a:lvl1pPr>
          </a:lstStyle>
          <a:p>
            <a:pPr defTabSz="914377">
              <a:lnSpc>
                <a:spcPct val="100000"/>
              </a:lnSpc>
              <a:defRPr/>
            </a:pPr>
            <a:r>
              <a:rPr lang="en-US" sz="1867">
                <a:latin typeface="Calibri"/>
              </a:rPr>
              <a:t>TECHNOLOGY STACK</a:t>
            </a:r>
          </a:p>
        </p:txBody>
      </p:sp>
      <p:sp>
        <p:nvSpPr>
          <p:cNvPr id="11" name="TextBox 10"/>
          <p:cNvSpPr txBox="1"/>
          <p:nvPr/>
        </p:nvSpPr>
        <p:spPr>
          <a:xfrm>
            <a:off x="6246516" y="2622014"/>
            <a:ext cx="5156744" cy="188257"/>
          </a:xfrm>
          <a:prstGeom prst="rect">
            <a:avLst/>
          </a:prstGeom>
          <a:noFill/>
        </p:spPr>
        <p:txBody>
          <a:bodyPr wrap="square" lIns="0" tIns="0" rIns="0" bIns="0" rtlCol="0">
            <a:spAutoFit/>
          </a:bodyPr>
          <a:lstStyle>
            <a:defPPr>
              <a:defRPr lang="en-US"/>
            </a:defPPr>
            <a:lvl1pPr>
              <a:lnSpc>
                <a:spcPts val="1000"/>
              </a:lnSpc>
              <a:defRPr sz="1100" b="1" spc="0">
                <a:solidFill>
                  <a:srgbClr val="00B8E4"/>
                </a:solidFill>
                <a:latin typeface="Helvetica Neue Condensed" charset="0"/>
                <a:ea typeface="Helvetica Neue Condensed" charset="0"/>
                <a:cs typeface="Helvetica Neue Condensed" charset="0"/>
              </a:defRPr>
            </a:lvl1pPr>
          </a:lstStyle>
          <a:p>
            <a:pPr defTabSz="914377">
              <a:lnSpc>
                <a:spcPts val="1333"/>
              </a:lnSpc>
              <a:defRPr/>
            </a:pPr>
            <a:r>
              <a:rPr lang="en-US" sz="1867" dirty="0">
                <a:latin typeface="Calibri"/>
              </a:rPr>
              <a:t>ideyaLabs CONTRIBUTION</a:t>
            </a:r>
          </a:p>
        </p:txBody>
      </p:sp>
      <p:sp>
        <p:nvSpPr>
          <p:cNvPr id="12" name="Title 1"/>
          <p:cNvSpPr txBox="1">
            <a:spLocks/>
          </p:cNvSpPr>
          <p:nvPr/>
        </p:nvSpPr>
        <p:spPr>
          <a:xfrm>
            <a:off x="652781" y="925826"/>
            <a:ext cx="4102099" cy="984885"/>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Rajdhani" charset="0"/>
                <a:ea typeface="Rajdhani" charset="0"/>
                <a:cs typeface="Rajdhani" charset="0"/>
              </a:defRPr>
            </a:lvl1pPr>
          </a:lstStyle>
          <a:p>
            <a:pPr lvl="0">
              <a:lnSpc>
                <a:spcPct val="100000"/>
              </a:lnSpc>
            </a:pPr>
            <a:r>
              <a:rPr lang="en-US" sz="3200" dirty="0">
                <a:ea typeface="Helvetica Neue Condensed" charset="0"/>
                <a:cs typeface="Helvetica Neue Condensed" charset="0"/>
              </a:rPr>
              <a:t>Network Security Application</a:t>
            </a:r>
            <a:endParaRPr lang="en-IN" sz="3200" dirty="0">
              <a:latin typeface="Calibri"/>
              <a:ea typeface="Helvetica Neue Condensed" charset="0"/>
              <a:cs typeface="Helvetica Neue Condensed" charset="0"/>
            </a:endParaRPr>
          </a:p>
        </p:txBody>
      </p:sp>
      <p:cxnSp>
        <p:nvCxnSpPr>
          <p:cNvPr id="14" name="Straight Connector 13"/>
          <p:cNvCxnSpPr/>
          <p:nvPr/>
        </p:nvCxnSpPr>
        <p:spPr>
          <a:xfrm flipH="1">
            <a:off x="652781" y="1905000"/>
            <a:ext cx="413563"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6246515" y="1270490"/>
            <a:ext cx="5843884" cy="903068"/>
          </a:xfrm>
          <a:prstGeom prst="rect">
            <a:avLst/>
          </a:prstGeom>
        </p:spPr>
        <p:txBody>
          <a:bodyPr vert="horz" wrap="square" lIns="0" tIns="0" rIns="0" bIns="0" rtlCol="0" anchor="t" anchorCtr="0">
            <a:spAutoFit/>
          </a:bodyPr>
          <a:lstStyle>
            <a:defPPr>
              <a:defRPr lang="en-US"/>
            </a:defPPr>
            <a:lvl1pPr defTabSz="822960">
              <a:lnSpc>
                <a:spcPts val="1400"/>
              </a:lnSpc>
              <a:spcBef>
                <a:spcPct val="0"/>
              </a:spcBef>
              <a:buNone/>
              <a:defRPr sz="1100" b="0">
                <a:solidFill>
                  <a:srgbClr val="727F87"/>
                </a:solidFill>
                <a:latin typeface="Helvetica Neue" charset="0"/>
                <a:ea typeface="Helvetica Neue" charset="0"/>
                <a:cs typeface="Helvetica Neue" charset="0"/>
              </a:defRPr>
            </a:lvl1pPr>
          </a:lstStyle>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The client is a startup specializing in AI based network security with an innovative product that can detect unknown threats in a matter of seconds as against existing products that take minutes, sometimes hours to do the same</a:t>
            </a:r>
          </a:p>
        </p:txBody>
      </p:sp>
      <p:sp>
        <p:nvSpPr>
          <p:cNvPr id="21" name="Title 1"/>
          <p:cNvSpPr txBox="1">
            <a:spLocks/>
          </p:cNvSpPr>
          <p:nvPr/>
        </p:nvSpPr>
        <p:spPr>
          <a:xfrm>
            <a:off x="6246516" y="5821986"/>
            <a:ext cx="5437485" cy="225767"/>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lvl="0">
              <a:lnSpc>
                <a:spcPct val="100000"/>
              </a:lnSpc>
            </a:pPr>
            <a:r>
              <a:rPr lang="en-IN" sz="1467" dirty="0">
                <a:solidFill>
                  <a:srgbClr val="44464B"/>
                </a:solidFill>
                <a:latin typeface="Calibri"/>
              </a:rPr>
              <a:t>HTML5, CSS3, D3, ReactJS</a:t>
            </a:r>
          </a:p>
        </p:txBody>
      </p:sp>
      <p:sp>
        <p:nvSpPr>
          <p:cNvPr id="22" name="Title 1"/>
          <p:cNvSpPr txBox="1">
            <a:spLocks/>
          </p:cNvSpPr>
          <p:nvPr/>
        </p:nvSpPr>
        <p:spPr>
          <a:xfrm>
            <a:off x="6246515" y="2921834"/>
            <a:ext cx="5628216" cy="2062616"/>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Wireframes and UI design were developed, created and fine tuned</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An Invision prototype was built and demonstrated to client</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React based UI for dashboard being updated in real time</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Provision for both shared and dedicated deployments leveraging Terraform and Ansible</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Scalable Infrastructure and Storage</a:t>
            </a:r>
          </a:p>
          <a:p>
            <a:pPr marL="311135" indent="-311135" defTabSz="1219140">
              <a:lnSpc>
                <a:spcPct val="100000"/>
              </a:lnSpc>
              <a:spcBef>
                <a:spcPts val="0"/>
              </a:spcBef>
              <a:spcAft>
                <a:spcPts val="400"/>
              </a:spcAft>
              <a:buClr>
                <a:srgbClr val="049159"/>
              </a:buClr>
              <a:buSzPct val="80000"/>
              <a:buFont typeface="Wingdings 3" panose="05040102010807070707" pitchFamily="18" charset="2"/>
              <a:buChar char=""/>
            </a:pPr>
            <a:r>
              <a:rPr lang="en-IN" sz="1467">
                <a:solidFill>
                  <a:srgbClr val="44464B"/>
                </a:solidFill>
                <a:latin typeface="Calibri"/>
                <a:ea typeface="+mn-ea"/>
                <a:cs typeface="+mn-cs"/>
              </a:rPr>
              <a:t>SQS and Lambda based server-less implementation for robust and scalable message handling of network threat data </a:t>
            </a:r>
          </a:p>
        </p:txBody>
      </p:sp>
      <p:grpSp>
        <p:nvGrpSpPr>
          <p:cNvPr id="16" name="Group 15">
            <a:extLst>
              <a:ext uri="{FF2B5EF4-FFF2-40B4-BE49-F238E27FC236}">
                <a16:creationId xmlns:a16="http://schemas.microsoft.com/office/drawing/2014/main" id="{B38A686A-858B-4519-BB9A-4CABF232E76D}"/>
              </a:ext>
            </a:extLst>
          </p:cNvPr>
          <p:cNvGrpSpPr/>
          <p:nvPr/>
        </p:nvGrpSpPr>
        <p:grpSpPr>
          <a:xfrm>
            <a:off x="5354299" y="882044"/>
            <a:ext cx="576000" cy="576000"/>
            <a:chOff x="4015724" y="661533"/>
            <a:chExt cx="432000" cy="432000"/>
          </a:xfrm>
        </p:grpSpPr>
        <p:sp>
          <p:nvSpPr>
            <p:cNvPr id="7" name="Rounded Rectangle 6"/>
            <p:cNvSpPr>
              <a:spLocks noChangeAspect="1"/>
            </p:cNvSpPr>
            <p:nvPr/>
          </p:nvSpPr>
          <p:spPr>
            <a:xfrm rot="2700000" flipV="1">
              <a:off x="4015724" y="661533"/>
              <a:ext cx="432000" cy="432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18" name="Picture 17"/>
            <p:cNvPicPr>
              <a:picLocks noChangeAspect="1"/>
            </p:cNvPicPr>
            <p:nvPr/>
          </p:nvPicPr>
          <p:blipFill>
            <a:blip r:embed="rId2"/>
            <a:stretch>
              <a:fillRect/>
            </a:stretch>
          </p:blipFill>
          <p:spPr>
            <a:xfrm>
              <a:off x="4132725" y="779789"/>
              <a:ext cx="197998" cy="198000"/>
            </a:xfrm>
            <a:prstGeom prst="rect">
              <a:avLst/>
            </a:prstGeom>
          </p:spPr>
        </p:pic>
      </p:grpSp>
      <p:grpSp>
        <p:nvGrpSpPr>
          <p:cNvPr id="2" name="Group 1">
            <a:extLst>
              <a:ext uri="{FF2B5EF4-FFF2-40B4-BE49-F238E27FC236}">
                <a16:creationId xmlns:a16="http://schemas.microsoft.com/office/drawing/2014/main" id="{57084DDC-C7A4-420E-85C2-137387566693}"/>
              </a:ext>
            </a:extLst>
          </p:cNvPr>
          <p:cNvGrpSpPr/>
          <p:nvPr/>
        </p:nvGrpSpPr>
        <p:grpSpPr>
          <a:xfrm>
            <a:off x="5341476" y="5469616"/>
            <a:ext cx="576000" cy="576000"/>
            <a:chOff x="4006107" y="3903209"/>
            <a:chExt cx="432000" cy="432000"/>
          </a:xfrm>
        </p:grpSpPr>
        <p:sp>
          <p:nvSpPr>
            <p:cNvPr id="24" name="Rounded Rectangle 6">
              <a:extLst>
                <a:ext uri="{FF2B5EF4-FFF2-40B4-BE49-F238E27FC236}">
                  <a16:creationId xmlns:a16="http://schemas.microsoft.com/office/drawing/2014/main" id="{217DF6DD-AE6E-402F-9293-EF5AC79ED1B4}"/>
                </a:ext>
              </a:extLst>
            </p:cNvPr>
            <p:cNvSpPr>
              <a:spLocks noChangeAspect="1"/>
            </p:cNvSpPr>
            <p:nvPr/>
          </p:nvSpPr>
          <p:spPr>
            <a:xfrm rot="2700000" flipV="1">
              <a:off x="4006107" y="3903209"/>
              <a:ext cx="432000" cy="432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902" y="3956503"/>
              <a:ext cx="210411" cy="325413"/>
            </a:xfrm>
            <a:prstGeom prst="rect">
              <a:avLst/>
            </a:prstGeom>
          </p:spPr>
        </p:pic>
      </p:grpSp>
      <p:grpSp>
        <p:nvGrpSpPr>
          <p:cNvPr id="13" name="Group 12">
            <a:extLst>
              <a:ext uri="{FF2B5EF4-FFF2-40B4-BE49-F238E27FC236}">
                <a16:creationId xmlns:a16="http://schemas.microsoft.com/office/drawing/2014/main" id="{0B5D2C9E-6280-43CE-A07C-E73F0C239C66}"/>
              </a:ext>
            </a:extLst>
          </p:cNvPr>
          <p:cNvGrpSpPr/>
          <p:nvPr/>
        </p:nvGrpSpPr>
        <p:grpSpPr>
          <a:xfrm>
            <a:off x="5354299" y="2404295"/>
            <a:ext cx="576000" cy="576000"/>
            <a:chOff x="4015724" y="1804533"/>
            <a:chExt cx="432000" cy="432000"/>
          </a:xfrm>
        </p:grpSpPr>
        <p:sp>
          <p:nvSpPr>
            <p:cNvPr id="6" name="Rounded Rectangle 5"/>
            <p:cNvSpPr>
              <a:spLocks noChangeAspect="1"/>
            </p:cNvSpPr>
            <p:nvPr/>
          </p:nvSpPr>
          <p:spPr>
            <a:xfrm rot="2700000" flipV="1">
              <a:off x="4015724" y="1804533"/>
              <a:ext cx="432000" cy="432000"/>
            </a:xfrm>
            <a:prstGeom prst="roundRect">
              <a:avLst>
                <a:gd name="adj" fmla="val 25806"/>
              </a:avLst>
            </a:prstGeom>
            <a:solidFill>
              <a:srgbClr val="00B8E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defRPr/>
              </a:pPr>
              <a:endParaRPr lang="en-US" sz="1600" b="1">
                <a:solidFill>
                  <a:srgbClr val="FFFFFF"/>
                </a:solidFill>
                <a:latin typeface="Calibri"/>
                <a:ea typeface="Helvetica Neue Condensed" charset="0"/>
                <a:cs typeface="Helvetica Neue Condensed" charset="0"/>
              </a:endParaRPr>
            </a:p>
          </p:txBody>
        </p:sp>
        <p:pic>
          <p:nvPicPr>
            <p:cNvPr id="25" name="Picture 24"/>
            <p:cNvPicPr>
              <a:picLocks noChangeAspect="1"/>
            </p:cNvPicPr>
            <p:nvPr/>
          </p:nvPicPr>
          <p:blipFill>
            <a:blip r:embed="rId4">
              <a:lum bright="100000" contrast="100000"/>
            </a:blip>
            <a:stretch>
              <a:fillRect/>
            </a:stretch>
          </p:blipFill>
          <p:spPr>
            <a:xfrm>
              <a:off x="4132901" y="1903939"/>
              <a:ext cx="197646" cy="232712"/>
            </a:xfrm>
            <a:prstGeom prst="rect">
              <a:avLst/>
            </a:prstGeom>
          </p:spPr>
        </p:pic>
      </p:grpSp>
      <p:pic>
        <p:nvPicPr>
          <p:cNvPr id="27" name="Picture 26">
            <a:extLst>
              <a:ext uri="{FF2B5EF4-FFF2-40B4-BE49-F238E27FC236}">
                <a16:creationId xmlns:a16="http://schemas.microsoft.com/office/drawing/2014/main" id="{B9375B8D-AB0B-4152-80AA-296CB95962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4974" y="2173301"/>
            <a:ext cx="3468716" cy="2282868"/>
          </a:xfrm>
          <a:prstGeom prst="rect">
            <a:avLst/>
          </a:prstGeom>
          <a:ln>
            <a:solidFill>
              <a:schemeClr val="tx2"/>
            </a:solidFill>
          </a:ln>
        </p:spPr>
      </p:pic>
      <p:pic>
        <p:nvPicPr>
          <p:cNvPr id="31" name="Picture 30">
            <a:extLst>
              <a:ext uri="{FF2B5EF4-FFF2-40B4-BE49-F238E27FC236}">
                <a16:creationId xmlns:a16="http://schemas.microsoft.com/office/drawing/2014/main" id="{42360212-32E0-49FA-A473-110DF80EEBC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27778" y="4208887"/>
            <a:ext cx="3560893" cy="2282868"/>
          </a:xfrm>
          <a:prstGeom prst="rect">
            <a:avLst/>
          </a:prstGeom>
          <a:ln>
            <a:solidFill>
              <a:schemeClr val="tx2"/>
            </a:solidFill>
          </a:ln>
        </p:spPr>
      </p:pic>
    </p:spTree>
    <p:extLst>
      <p:ext uri="{BB962C8B-B14F-4D97-AF65-F5344CB8AC3E}">
        <p14:creationId xmlns:p14="http://schemas.microsoft.com/office/powerpoint/2010/main" val="234320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Cloud - Practice </a:t>
              </a:r>
            </a:p>
          </p:txBody>
        </p:sp>
      </p:grpSp>
    </p:spTree>
    <p:extLst>
      <p:ext uri="{BB962C8B-B14F-4D97-AF65-F5344CB8AC3E}">
        <p14:creationId xmlns:p14="http://schemas.microsoft.com/office/powerpoint/2010/main" val="247095712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flipH="1">
            <a:off x="-3173" y="2275539"/>
            <a:ext cx="4679568" cy="3856435"/>
            <a:chOff x="-1070746" y="1717940"/>
            <a:chExt cx="3048393" cy="2512181"/>
          </a:xfrm>
          <a:solidFill>
            <a:schemeClr val="bg1"/>
          </a:solidFill>
        </p:grpSpPr>
        <p:sp>
          <p:nvSpPr>
            <p:cNvPr id="6" name="Oval 5"/>
            <p:cNvSpPr/>
            <p:nvPr/>
          </p:nvSpPr>
          <p:spPr>
            <a:xfrm>
              <a:off x="249235" y="1717940"/>
              <a:ext cx="1728412" cy="2330983"/>
            </a:xfrm>
            <a:custGeom>
              <a:avLst/>
              <a:gdLst>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20133"/>
                <a:gd name="connsiteY0" fmla="*/ 1301792 h 2683709"/>
                <a:gd name="connsiteX1" fmla="*/ 1301792 w 2620133"/>
                <a:gd name="connsiteY1" fmla="*/ 0 h 2683709"/>
                <a:gd name="connsiteX2" fmla="*/ 2603584 w 2620133"/>
                <a:gd name="connsiteY2" fmla="*/ 1301792 h 2683709"/>
                <a:gd name="connsiteX3" fmla="*/ 1989956 w 2620133"/>
                <a:gd name="connsiteY3" fmla="*/ 2408146 h 2683709"/>
                <a:gd name="connsiteX4" fmla="*/ 1301792 w 2620133"/>
                <a:gd name="connsiteY4" fmla="*/ 2603584 h 2683709"/>
                <a:gd name="connsiteX5" fmla="*/ 0 w 2620133"/>
                <a:gd name="connsiteY5" fmla="*/ 1301792 h 2683709"/>
                <a:gd name="connsiteX0" fmla="*/ 0 w 2615769"/>
                <a:gd name="connsiteY0" fmla="*/ 1301792 h 2683709"/>
                <a:gd name="connsiteX1" fmla="*/ 1301792 w 2615769"/>
                <a:gd name="connsiteY1" fmla="*/ 0 h 2683709"/>
                <a:gd name="connsiteX2" fmla="*/ 2603584 w 2615769"/>
                <a:gd name="connsiteY2" fmla="*/ 1301792 h 2683709"/>
                <a:gd name="connsiteX3" fmla="*/ 1989956 w 2615769"/>
                <a:gd name="connsiteY3" fmla="*/ 2408146 h 2683709"/>
                <a:gd name="connsiteX4" fmla="*/ 1301792 w 2615769"/>
                <a:gd name="connsiteY4" fmla="*/ 2603584 h 2683709"/>
                <a:gd name="connsiteX5" fmla="*/ 0 w 2615769"/>
                <a:gd name="connsiteY5" fmla="*/ 1301792 h 2683709"/>
                <a:gd name="connsiteX0" fmla="*/ 0 w 2603584"/>
                <a:gd name="connsiteY0" fmla="*/ 1357603 h 2739520"/>
                <a:gd name="connsiteX1" fmla="*/ 1301792 w 2603584"/>
                <a:gd name="connsiteY1" fmla="*/ 55811 h 2739520"/>
                <a:gd name="connsiteX2" fmla="*/ 1987574 w 2603584"/>
                <a:gd name="connsiteY2" fmla="*/ 349407 h 2739520"/>
                <a:gd name="connsiteX3" fmla="*/ 2603584 w 2603584"/>
                <a:gd name="connsiteY3" fmla="*/ 1357603 h 2739520"/>
                <a:gd name="connsiteX4" fmla="*/ 1989956 w 2603584"/>
                <a:gd name="connsiteY4" fmla="*/ 2463957 h 2739520"/>
                <a:gd name="connsiteX5" fmla="*/ 1301792 w 2603584"/>
                <a:gd name="connsiteY5" fmla="*/ 2659395 h 2739520"/>
                <a:gd name="connsiteX6" fmla="*/ 0 w 2603584"/>
                <a:gd name="connsiteY6" fmla="*/ 1357603 h 2739520"/>
                <a:gd name="connsiteX0" fmla="*/ 0 w 2603584"/>
                <a:gd name="connsiteY0" fmla="*/ 1357603 h 2739520"/>
                <a:gd name="connsiteX1" fmla="*/ 1301792 w 2603584"/>
                <a:gd name="connsiteY1" fmla="*/ 55811 h 2739520"/>
                <a:gd name="connsiteX2" fmla="*/ 1987574 w 2603584"/>
                <a:gd name="connsiteY2" fmla="*/ 349407 h 2739520"/>
                <a:gd name="connsiteX3" fmla="*/ 2603584 w 2603584"/>
                <a:gd name="connsiteY3" fmla="*/ 1357603 h 2739520"/>
                <a:gd name="connsiteX4" fmla="*/ 1989956 w 2603584"/>
                <a:gd name="connsiteY4" fmla="*/ 2463957 h 2739520"/>
                <a:gd name="connsiteX5" fmla="*/ 1301792 w 2603584"/>
                <a:gd name="connsiteY5" fmla="*/ 2659395 h 2739520"/>
                <a:gd name="connsiteX6" fmla="*/ 0 w 2603584"/>
                <a:gd name="connsiteY6" fmla="*/ 1357603 h 2739520"/>
                <a:gd name="connsiteX0" fmla="*/ 0 w 2603584"/>
                <a:gd name="connsiteY0" fmla="*/ 1301792 h 2683709"/>
                <a:gd name="connsiteX1" fmla="*/ 1301792 w 2603584"/>
                <a:gd name="connsiteY1" fmla="*/ 0 h 2683709"/>
                <a:gd name="connsiteX2" fmla="*/ 1987574 w 2603584"/>
                <a:gd name="connsiteY2" fmla="*/ 293596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7574 w 2603584"/>
                <a:gd name="connsiteY2" fmla="*/ 293596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94719 w 2603584"/>
                <a:gd name="connsiteY2" fmla="*/ 195965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9958 w 2603584"/>
                <a:gd name="connsiteY2" fmla="*/ 203109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2603584"/>
                <a:gd name="connsiteY0" fmla="*/ 1301792 h 2683709"/>
                <a:gd name="connsiteX1" fmla="*/ 1301792 w 2603584"/>
                <a:gd name="connsiteY1" fmla="*/ 0 h 2683709"/>
                <a:gd name="connsiteX2" fmla="*/ 1980434 w 2603584"/>
                <a:gd name="connsiteY2" fmla="*/ 191202 h 2683709"/>
                <a:gd name="connsiteX3" fmla="*/ 2603584 w 2603584"/>
                <a:gd name="connsiteY3" fmla="*/ 1301792 h 2683709"/>
                <a:gd name="connsiteX4" fmla="*/ 1989956 w 2603584"/>
                <a:gd name="connsiteY4" fmla="*/ 2408146 h 2683709"/>
                <a:gd name="connsiteX5" fmla="*/ 1301792 w 2603584"/>
                <a:gd name="connsiteY5" fmla="*/ 2603584 h 2683709"/>
                <a:gd name="connsiteX6" fmla="*/ 0 w 2603584"/>
                <a:gd name="connsiteY6" fmla="*/ 1301792 h 2683709"/>
                <a:gd name="connsiteX0" fmla="*/ 0 w 1989956"/>
                <a:gd name="connsiteY0" fmla="*/ 1301792 h 2683709"/>
                <a:gd name="connsiteX1" fmla="*/ 1301792 w 1989956"/>
                <a:gd name="connsiteY1" fmla="*/ 0 h 2683709"/>
                <a:gd name="connsiteX2" fmla="*/ 1980434 w 1989956"/>
                <a:gd name="connsiteY2" fmla="*/ 191202 h 2683709"/>
                <a:gd name="connsiteX3" fmla="*/ 1989223 w 1989956"/>
                <a:gd name="connsiteY3" fmla="*/ 1297029 h 2683709"/>
                <a:gd name="connsiteX4" fmla="*/ 1989956 w 1989956"/>
                <a:gd name="connsiteY4" fmla="*/ 2408146 h 2683709"/>
                <a:gd name="connsiteX5" fmla="*/ 1301792 w 1989956"/>
                <a:gd name="connsiteY5" fmla="*/ 2603584 h 2683709"/>
                <a:gd name="connsiteX6" fmla="*/ 0 w 1989956"/>
                <a:gd name="connsiteY6" fmla="*/ 1301792 h 2683709"/>
                <a:gd name="connsiteX0" fmla="*/ 0 w 1989956"/>
                <a:gd name="connsiteY0" fmla="*/ 1301792 h 2683709"/>
                <a:gd name="connsiteX1" fmla="*/ 1301792 w 1989956"/>
                <a:gd name="connsiteY1" fmla="*/ 0 h 2683709"/>
                <a:gd name="connsiteX2" fmla="*/ 1985198 w 1989956"/>
                <a:gd name="connsiteY2" fmla="*/ 193584 h 2683709"/>
                <a:gd name="connsiteX3" fmla="*/ 1989223 w 1989956"/>
                <a:gd name="connsiteY3" fmla="*/ 1297029 h 2683709"/>
                <a:gd name="connsiteX4" fmla="*/ 1989956 w 1989956"/>
                <a:gd name="connsiteY4" fmla="*/ 2408146 h 2683709"/>
                <a:gd name="connsiteX5" fmla="*/ 1301792 w 1989956"/>
                <a:gd name="connsiteY5" fmla="*/ 2603584 h 2683709"/>
                <a:gd name="connsiteX6" fmla="*/ 0 w 1989956"/>
                <a:gd name="connsiteY6" fmla="*/ 1301792 h 268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9956" h="2683709">
                  <a:moveTo>
                    <a:pt x="0" y="1301792"/>
                  </a:moveTo>
                  <a:cubicBezTo>
                    <a:pt x="0" y="582832"/>
                    <a:pt x="582832" y="0"/>
                    <a:pt x="1301792" y="0"/>
                  </a:cubicBezTo>
                  <a:cubicBezTo>
                    <a:pt x="1725925" y="8178"/>
                    <a:pt x="1951592" y="174261"/>
                    <a:pt x="1985198" y="193584"/>
                  </a:cubicBezTo>
                  <a:cubicBezTo>
                    <a:pt x="1992614" y="524849"/>
                    <a:pt x="1988826" y="944604"/>
                    <a:pt x="1989223" y="1297029"/>
                  </a:cubicBezTo>
                  <a:cubicBezTo>
                    <a:pt x="1989620" y="1649454"/>
                    <a:pt x="1985465" y="2076881"/>
                    <a:pt x="1989956" y="2408146"/>
                  </a:cubicBezTo>
                  <a:cubicBezTo>
                    <a:pt x="1772991" y="2625111"/>
                    <a:pt x="1633451" y="2787976"/>
                    <a:pt x="1301792" y="2603584"/>
                  </a:cubicBezTo>
                  <a:cubicBezTo>
                    <a:pt x="582832" y="2603584"/>
                    <a:pt x="0" y="2020752"/>
                    <a:pt x="0" y="1301792"/>
                  </a:cubicBezTo>
                  <a:close/>
                </a:path>
              </a:pathLst>
            </a:cu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070746" y="2868745"/>
              <a:ext cx="1361378" cy="1361376"/>
            </a:xfrm>
            <a:prstGeom prst="ellipse">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396781" y="2239654"/>
              <a:ext cx="1361378" cy="1361376"/>
            </a:xfrm>
            <a:prstGeom prst="ellipse">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flipH="1">
              <a:off x="-390056" y="3196411"/>
              <a:ext cx="2365636" cy="1033710"/>
            </a:xfrm>
            <a:prstGeom prst="rect">
              <a:avLst/>
            </a:prstGeom>
            <a:gr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8" name="Oval 107"/>
          <p:cNvSpPr/>
          <p:nvPr/>
        </p:nvSpPr>
        <p:spPr>
          <a:xfrm flipH="1">
            <a:off x="-20866" y="2275539"/>
            <a:ext cx="2656451" cy="3544069"/>
          </a:xfrm>
          <a:custGeom>
            <a:avLst/>
            <a:gdLst>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03584"/>
              <a:gd name="connsiteY0" fmla="*/ 1301792 h 2603584"/>
              <a:gd name="connsiteX1" fmla="*/ 1301792 w 2603584"/>
              <a:gd name="connsiteY1" fmla="*/ 0 h 2603584"/>
              <a:gd name="connsiteX2" fmla="*/ 2603584 w 2603584"/>
              <a:gd name="connsiteY2" fmla="*/ 1301792 h 2603584"/>
              <a:gd name="connsiteX3" fmla="*/ 1301792 w 2603584"/>
              <a:gd name="connsiteY3" fmla="*/ 2603584 h 2603584"/>
              <a:gd name="connsiteX4" fmla="*/ 0 w 2603584"/>
              <a:gd name="connsiteY4" fmla="*/ 1301792 h 2603584"/>
              <a:gd name="connsiteX0" fmla="*/ 0 w 2620294"/>
              <a:gd name="connsiteY0" fmla="*/ 1381063 h 2682855"/>
              <a:gd name="connsiteX1" fmla="*/ 1301792 w 2620294"/>
              <a:gd name="connsiteY1" fmla="*/ 79271 h 2682855"/>
              <a:gd name="connsiteX2" fmla="*/ 1992338 w 2620294"/>
              <a:gd name="connsiteY2" fmla="*/ 277617 h 2682855"/>
              <a:gd name="connsiteX3" fmla="*/ 2603584 w 2620294"/>
              <a:gd name="connsiteY3" fmla="*/ 1381063 h 2682855"/>
              <a:gd name="connsiteX4" fmla="*/ 1301792 w 2620294"/>
              <a:gd name="connsiteY4" fmla="*/ 2682855 h 2682855"/>
              <a:gd name="connsiteX5" fmla="*/ 0 w 2620294"/>
              <a:gd name="connsiteY5" fmla="*/ 1381063 h 2682855"/>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03584"/>
              <a:gd name="connsiteX1" fmla="*/ 1301792 w 2620294"/>
              <a:gd name="connsiteY1" fmla="*/ 0 h 2603584"/>
              <a:gd name="connsiteX2" fmla="*/ 1992338 w 2620294"/>
              <a:gd name="connsiteY2" fmla="*/ 198346 h 2603584"/>
              <a:gd name="connsiteX3" fmla="*/ 2603584 w 2620294"/>
              <a:gd name="connsiteY3" fmla="*/ 1301792 h 2603584"/>
              <a:gd name="connsiteX4" fmla="*/ 1301792 w 2620294"/>
              <a:gd name="connsiteY4" fmla="*/ 2603584 h 2603584"/>
              <a:gd name="connsiteX5" fmla="*/ 0 w 2620294"/>
              <a:gd name="connsiteY5" fmla="*/ 1301792 h 2603584"/>
              <a:gd name="connsiteX0" fmla="*/ 0 w 2620294"/>
              <a:gd name="connsiteY0" fmla="*/ 1301792 h 2658052"/>
              <a:gd name="connsiteX1" fmla="*/ 1301792 w 2620294"/>
              <a:gd name="connsiteY1" fmla="*/ 0 h 2658052"/>
              <a:gd name="connsiteX2" fmla="*/ 1992338 w 2620294"/>
              <a:gd name="connsiteY2" fmla="*/ 198346 h 2658052"/>
              <a:gd name="connsiteX3" fmla="*/ 2603584 w 2620294"/>
              <a:gd name="connsiteY3" fmla="*/ 1301792 h 2658052"/>
              <a:gd name="connsiteX4" fmla="*/ 1989956 w 2620294"/>
              <a:gd name="connsiteY4" fmla="*/ 2303371 h 2658052"/>
              <a:gd name="connsiteX5" fmla="*/ 1301792 w 2620294"/>
              <a:gd name="connsiteY5" fmla="*/ 2603584 h 2658052"/>
              <a:gd name="connsiteX6" fmla="*/ 0 w 2620294"/>
              <a:gd name="connsiteY6" fmla="*/ 1301792 h 2658052"/>
              <a:gd name="connsiteX0" fmla="*/ 0 w 2117532"/>
              <a:gd name="connsiteY0" fmla="*/ 1301792 h 2658052"/>
              <a:gd name="connsiteX1" fmla="*/ 1301792 w 2117532"/>
              <a:gd name="connsiteY1" fmla="*/ 0 h 2658052"/>
              <a:gd name="connsiteX2" fmla="*/ 1992338 w 2117532"/>
              <a:gd name="connsiteY2" fmla="*/ 198346 h 2658052"/>
              <a:gd name="connsiteX3" fmla="*/ 1986840 w 2117532"/>
              <a:gd name="connsiteY3" fmla="*/ 1373230 h 2658052"/>
              <a:gd name="connsiteX4" fmla="*/ 1989956 w 2117532"/>
              <a:gd name="connsiteY4" fmla="*/ 2303371 h 2658052"/>
              <a:gd name="connsiteX5" fmla="*/ 1301792 w 2117532"/>
              <a:gd name="connsiteY5" fmla="*/ 2603584 h 2658052"/>
              <a:gd name="connsiteX6" fmla="*/ 0 w 2117532"/>
              <a:gd name="connsiteY6" fmla="*/ 1301792 h 2658052"/>
              <a:gd name="connsiteX0" fmla="*/ 0 w 2117532"/>
              <a:gd name="connsiteY0" fmla="*/ 1301792 h 2658052"/>
              <a:gd name="connsiteX1" fmla="*/ 1301792 w 2117532"/>
              <a:gd name="connsiteY1" fmla="*/ 0 h 2658052"/>
              <a:gd name="connsiteX2" fmla="*/ 1992338 w 2117532"/>
              <a:gd name="connsiteY2" fmla="*/ 198346 h 2658052"/>
              <a:gd name="connsiteX3" fmla="*/ 1986840 w 2117532"/>
              <a:gd name="connsiteY3" fmla="*/ 1373230 h 2658052"/>
              <a:gd name="connsiteX4" fmla="*/ 1989956 w 2117532"/>
              <a:gd name="connsiteY4" fmla="*/ 2303371 h 2658052"/>
              <a:gd name="connsiteX5" fmla="*/ 1301792 w 2117532"/>
              <a:gd name="connsiteY5" fmla="*/ 2603584 h 2658052"/>
              <a:gd name="connsiteX6" fmla="*/ 0 w 2117532"/>
              <a:gd name="connsiteY6" fmla="*/ 1301792 h 2658052"/>
              <a:gd name="connsiteX0" fmla="*/ 0 w 2038424"/>
              <a:gd name="connsiteY0" fmla="*/ 1301792 h 2658052"/>
              <a:gd name="connsiteX1" fmla="*/ 1301792 w 2038424"/>
              <a:gd name="connsiteY1" fmla="*/ 0 h 2658052"/>
              <a:gd name="connsiteX2" fmla="*/ 1992338 w 2038424"/>
              <a:gd name="connsiteY2" fmla="*/ 198346 h 2658052"/>
              <a:gd name="connsiteX3" fmla="*/ 1986840 w 2038424"/>
              <a:gd name="connsiteY3" fmla="*/ 1373230 h 2658052"/>
              <a:gd name="connsiteX4" fmla="*/ 1989956 w 2038424"/>
              <a:gd name="connsiteY4" fmla="*/ 2303371 h 2658052"/>
              <a:gd name="connsiteX5" fmla="*/ 1301792 w 2038424"/>
              <a:gd name="connsiteY5" fmla="*/ 2603584 h 2658052"/>
              <a:gd name="connsiteX6" fmla="*/ 0 w 2038424"/>
              <a:gd name="connsiteY6" fmla="*/ 1301792 h 2658052"/>
              <a:gd name="connsiteX0" fmla="*/ 0 w 1992338"/>
              <a:gd name="connsiteY0" fmla="*/ 1301792 h 2658052"/>
              <a:gd name="connsiteX1" fmla="*/ 1301792 w 1992338"/>
              <a:gd name="connsiteY1" fmla="*/ 0 h 2658052"/>
              <a:gd name="connsiteX2" fmla="*/ 1992338 w 1992338"/>
              <a:gd name="connsiteY2" fmla="*/ 198346 h 2658052"/>
              <a:gd name="connsiteX3" fmla="*/ 1986840 w 1992338"/>
              <a:gd name="connsiteY3" fmla="*/ 1373230 h 2658052"/>
              <a:gd name="connsiteX4" fmla="*/ 1989956 w 1992338"/>
              <a:gd name="connsiteY4" fmla="*/ 2303371 h 2658052"/>
              <a:gd name="connsiteX5" fmla="*/ 1301792 w 1992338"/>
              <a:gd name="connsiteY5" fmla="*/ 2603584 h 2658052"/>
              <a:gd name="connsiteX6" fmla="*/ 0 w 1992338"/>
              <a:gd name="connsiteY6" fmla="*/ 1301792 h 265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2338" h="2658052">
                <a:moveTo>
                  <a:pt x="0" y="1301792"/>
                </a:moveTo>
                <a:cubicBezTo>
                  <a:pt x="0" y="582832"/>
                  <a:pt x="582832" y="0"/>
                  <a:pt x="1301792" y="0"/>
                </a:cubicBezTo>
                <a:cubicBezTo>
                  <a:pt x="1679091" y="4210"/>
                  <a:pt x="1915866" y="157594"/>
                  <a:pt x="1992338" y="198346"/>
                </a:cubicBezTo>
                <a:cubicBezTo>
                  <a:pt x="1987847" y="455792"/>
                  <a:pt x="1987631" y="719945"/>
                  <a:pt x="1986840" y="1373230"/>
                </a:cubicBezTo>
                <a:cubicBezTo>
                  <a:pt x="1986443" y="1724067"/>
                  <a:pt x="1990227" y="2050687"/>
                  <a:pt x="1989956" y="2303371"/>
                </a:cubicBezTo>
                <a:cubicBezTo>
                  <a:pt x="1772991" y="2520336"/>
                  <a:pt x="1633451" y="2770514"/>
                  <a:pt x="1301792" y="2603584"/>
                </a:cubicBezTo>
                <a:cubicBezTo>
                  <a:pt x="582832" y="2603584"/>
                  <a:pt x="0" y="2020752"/>
                  <a:pt x="0" y="1301792"/>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0" name="Oval 109"/>
          <p:cNvSpPr/>
          <p:nvPr/>
        </p:nvSpPr>
        <p:spPr>
          <a:xfrm flipH="1">
            <a:off x="2586552" y="4042133"/>
            <a:ext cx="2089843" cy="20898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1" name="Oval 110"/>
          <p:cNvSpPr/>
          <p:nvPr/>
        </p:nvSpPr>
        <p:spPr>
          <a:xfrm flipH="1">
            <a:off x="1551953" y="3076419"/>
            <a:ext cx="2089843" cy="208984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2" name="Rectangle 111"/>
          <p:cNvSpPr/>
          <p:nvPr/>
        </p:nvSpPr>
        <p:spPr>
          <a:xfrm>
            <a:off x="-14515" y="4545131"/>
            <a:ext cx="3631473" cy="158684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5" name="Rectangle 104"/>
          <p:cNvSpPr/>
          <p:nvPr/>
        </p:nvSpPr>
        <p:spPr>
          <a:xfrm>
            <a:off x="4773412" y="2289445"/>
            <a:ext cx="7007928" cy="481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r>
              <a:rPr lang="en-US" sz="1867" b="1" dirty="0">
                <a:solidFill>
                  <a:schemeClr val="bg1"/>
                </a:solidFill>
              </a:rPr>
              <a:t>CLOUD SERVICES</a:t>
            </a:r>
          </a:p>
        </p:txBody>
      </p:sp>
      <p:sp>
        <p:nvSpPr>
          <p:cNvPr id="2" name="Title 1"/>
          <p:cNvSpPr>
            <a:spLocks noGrp="1"/>
          </p:cNvSpPr>
          <p:nvPr>
            <p:ph type="title"/>
          </p:nvPr>
        </p:nvSpPr>
        <p:spPr>
          <a:xfrm>
            <a:off x="385351" y="76200"/>
            <a:ext cx="3905295" cy="879952"/>
          </a:xfrm>
        </p:spPr>
        <p:txBody>
          <a:bodyPr/>
          <a:lstStyle/>
          <a:p>
            <a:r>
              <a:rPr lang="en-US" dirty="0"/>
              <a:t>Cloud Practice</a:t>
            </a:r>
          </a:p>
        </p:txBody>
      </p:sp>
      <p:sp>
        <p:nvSpPr>
          <p:cNvPr id="3" name="Text Placeholder 2"/>
          <p:cNvSpPr>
            <a:spLocks noGrp="1"/>
          </p:cNvSpPr>
          <p:nvPr>
            <p:ph type="body" sz="quarter" idx="14"/>
          </p:nvPr>
        </p:nvSpPr>
        <p:spPr/>
        <p:txBody>
          <a:bodyPr/>
          <a:lstStyle/>
          <a:p>
            <a:r>
              <a:rPr lang="en-US" dirty="0"/>
              <a:t>ideyaLabs cloud offerings span the entire spectrum of services from application to infrastructure and security. </a:t>
            </a:r>
          </a:p>
        </p:txBody>
      </p:sp>
      <p:sp>
        <p:nvSpPr>
          <p:cNvPr id="13" name="TextBox 12"/>
          <p:cNvSpPr txBox="1"/>
          <p:nvPr/>
        </p:nvSpPr>
        <p:spPr>
          <a:xfrm>
            <a:off x="601134" y="5931021"/>
            <a:ext cx="2349205" cy="379656"/>
          </a:xfrm>
          <a:prstGeom prst="rect">
            <a:avLst/>
          </a:prstGeom>
          <a:solidFill>
            <a:schemeClr val="bg1"/>
          </a:solidFill>
        </p:spPr>
        <p:txBody>
          <a:bodyPr wrap="square" rtlCol="0">
            <a:spAutoFit/>
          </a:bodyPr>
          <a:lstStyle/>
          <a:p>
            <a:pPr algn="ctr"/>
            <a:r>
              <a:rPr lang="en-US" sz="1867" b="1" dirty="0">
                <a:solidFill>
                  <a:schemeClr val="accent6"/>
                </a:solidFill>
              </a:rPr>
              <a:t>KEY TECHNOLOGIES</a:t>
            </a:r>
          </a:p>
        </p:txBody>
      </p:sp>
      <p:pic>
        <p:nvPicPr>
          <p:cNvPr id="15" name="Picture 2" descr="C:\Users\Varun.SANJEEV\Desktop\Logos of different companies\amazon_ec2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37" y="2700997"/>
            <a:ext cx="2037892" cy="8104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0295" y="3852476"/>
            <a:ext cx="2135020" cy="3148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41918" y="4426752"/>
            <a:ext cx="1580287" cy="8536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Varun.SANJEEV\Desktop\Logos of different companies\Vmwar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600" y="5515366"/>
            <a:ext cx="1347027" cy="2195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arun.SANJEEV\Desktop\Logos of different companies\RedHa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2206" y="5390964"/>
            <a:ext cx="1331161" cy="4295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C:\Users\Varun.SANJEEV\Desktop\Logos of different companies\mirantis-logo-transparen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168" y="4611493"/>
            <a:ext cx="1055949" cy="5002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google cloud for enterpri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8504" y="3510745"/>
            <a:ext cx="1222969" cy="85617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4773412" y="2770599"/>
            <a:ext cx="7007928" cy="34329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9" name="Picture 2" descr="C:\Users\Muttayya\Desktop\xoriant-icons\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49952" y="3103462"/>
            <a:ext cx="784115" cy="6031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Muttayya\Desktop\xoriant-icons\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99857" y="3103461"/>
            <a:ext cx="784115" cy="5082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C:\Users\Muttayya\Desktop\xoriant-icons\0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15638" y="3103462"/>
            <a:ext cx="785399" cy="5787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C:\Users\Muttayya\Desktop\xoriant-icons\0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82793" y="3103462"/>
            <a:ext cx="784115" cy="61599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C:\Users\Muttayya\Desktop\xoriant-icons\0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65730" y="3103461"/>
            <a:ext cx="785399" cy="559531"/>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4843620" y="3731179"/>
            <a:ext cx="1329433"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APPLICATIONS </a:t>
            </a:r>
          </a:p>
        </p:txBody>
      </p:sp>
      <p:sp>
        <p:nvSpPr>
          <p:cNvPr id="75" name="Rectangle 74"/>
          <p:cNvSpPr/>
          <p:nvPr/>
        </p:nvSpPr>
        <p:spPr>
          <a:xfrm>
            <a:off x="6268569" y="3731179"/>
            <a:ext cx="1246691" cy="425758"/>
          </a:xfrm>
          <a:prstGeom prst="rect">
            <a:avLst/>
          </a:prstGeom>
        </p:spPr>
        <p:txBody>
          <a:bodyPr wrap="square">
            <a:spAutoFit/>
          </a:bodyPr>
          <a:lstStyle/>
          <a:p>
            <a:pPr algn="ctr" defTabSz="609555">
              <a:lnSpc>
                <a:spcPts val="1333"/>
              </a:lnSpc>
              <a:defRPr/>
            </a:pPr>
            <a:r>
              <a:rPr lang="en-US" sz="1200" b="1" dirty="0">
                <a:solidFill>
                  <a:schemeClr val="bg1"/>
                </a:solidFill>
                <a:ea typeface="MS PGothic" panose="020B0600070205080204" pitchFamily="34" charset="-128"/>
              </a:rPr>
              <a:t>DATA &amp; ANALYTICS</a:t>
            </a:r>
          </a:p>
        </p:txBody>
      </p:sp>
      <p:sp>
        <p:nvSpPr>
          <p:cNvPr id="76" name="Rectangle 75"/>
          <p:cNvSpPr/>
          <p:nvPr/>
        </p:nvSpPr>
        <p:spPr>
          <a:xfrm>
            <a:off x="7561707" y="3731179"/>
            <a:ext cx="1456741"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INFRASTRUCTURE</a:t>
            </a:r>
          </a:p>
        </p:txBody>
      </p:sp>
      <p:sp>
        <p:nvSpPr>
          <p:cNvPr id="77" name="Rectangle 76"/>
          <p:cNvSpPr/>
          <p:nvPr/>
        </p:nvSpPr>
        <p:spPr>
          <a:xfrm>
            <a:off x="9185000" y="3731179"/>
            <a:ext cx="946857"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SECURITY </a:t>
            </a:r>
          </a:p>
        </p:txBody>
      </p:sp>
      <p:sp>
        <p:nvSpPr>
          <p:cNvPr id="78" name="Rectangle 77"/>
          <p:cNvSpPr/>
          <p:nvPr/>
        </p:nvSpPr>
        <p:spPr>
          <a:xfrm>
            <a:off x="10625365" y="3731179"/>
            <a:ext cx="811615" cy="271869"/>
          </a:xfrm>
          <a:prstGeom prst="rect">
            <a:avLst/>
          </a:prstGeom>
        </p:spPr>
        <p:txBody>
          <a:bodyPr wrap="square">
            <a:spAutoFit/>
          </a:bodyPr>
          <a:lstStyle/>
          <a:p>
            <a:pPr algn="ctr" defTabSz="609555">
              <a:lnSpc>
                <a:spcPts val="1400"/>
              </a:lnSpc>
              <a:defRPr/>
            </a:pPr>
            <a:r>
              <a:rPr lang="en-US" altLang="en-US" sz="1200" b="1" dirty="0">
                <a:solidFill>
                  <a:schemeClr val="bg1"/>
                </a:solidFill>
                <a:sym typeface="Arial Bold" panose="020B0704020202020204" pitchFamily="34" charset="0"/>
              </a:rPr>
              <a:t>DEVOPS</a:t>
            </a:r>
          </a:p>
        </p:txBody>
      </p:sp>
      <p:grpSp>
        <p:nvGrpSpPr>
          <p:cNvPr id="79" name="Group 78"/>
          <p:cNvGrpSpPr/>
          <p:nvPr/>
        </p:nvGrpSpPr>
        <p:grpSpPr>
          <a:xfrm>
            <a:off x="6789123" y="5553799"/>
            <a:ext cx="2990464" cy="543699"/>
            <a:chOff x="4575375" y="3896905"/>
            <a:chExt cx="2242848" cy="407774"/>
          </a:xfrm>
        </p:grpSpPr>
        <p:sp>
          <p:nvSpPr>
            <p:cNvPr id="80" name="Rectangle 79"/>
            <p:cNvSpPr/>
            <p:nvPr/>
          </p:nvSpPr>
          <p:spPr>
            <a:xfrm>
              <a:off x="5163290" y="3979330"/>
              <a:ext cx="1654933" cy="203902"/>
            </a:xfrm>
            <a:prstGeom prst="rect">
              <a:avLst/>
            </a:prstGeom>
          </p:spPr>
          <p:txBody>
            <a:bodyPr wrap="square">
              <a:spAutoFit/>
            </a:bodyPr>
            <a:lstStyle/>
            <a:p>
              <a:pPr defTabSz="609555">
                <a:lnSpc>
                  <a:spcPts val="1400"/>
                </a:lnSpc>
                <a:defRPr/>
              </a:pPr>
              <a:r>
                <a:rPr lang="en-US" altLang="en-US" sz="1200" b="1" dirty="0">
                  <a:solidFill>
                    <a:schemeClr val="bg1"/>
                  </a:solidFill>
                  <a:sym typeface="Arial Bold" panose="020B0704020202020204" pitchFamily="34" charset="0"/>
                </a:rPr>
                <a:t>LAB TESTING AND VALIDATION</a:t>
              </a:r>
            </a:p>
          </p:txBody>
        </p:sp>
        <p:pic>
          <p:nvPicPr>
            <p:cNvPr id="81" name="Picture 2" descr="C:\Users\Varun.SANJEEV\Desktop\Xoriant\PPT\8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5375" y="3896905"/>
              <a:ext cx="597166" cy="407774"/>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Rounded Rectangle 81"/>
          <p:cNvSpPr/>
          <p:nvPr/>
        </p:nvSpPr>
        <p:spPr>
          <a:xfrm>
            <a:off x="4864074" y="2925654"/>
            <a:ext cx="6826605" cy="1860551"/>
          </a:xfrm>
          <a:prstGeom prst="roundRect">
            <a:avLst>
              <a:gd name="adj" fmla="val 5985"/>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3" name="Group 82"/>
          <p:cNvGrpSpPr/>
          <p:nvPr/>
        </p:nvGrpSpPr>
        <p:grpSpPr>
          <a:xfrm>
            <a:off x="5366547" y="4171614"/>
            <a:ext cx="1316464" cy="1225517"/>
            <a:chOff x="3696051" y="2777561"/>
            <a:chExt cx="987348" cy="919138"/>
          </a:xfrm>
        </p:grpSpPr>
        <p:sp>
          <p:nvSpPr>
            <p:cNvPr id="84"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87" name="TextBox 86"/>
          <p:cNvSpPr txBox="1"/>
          <p:nvPr/>
        </p:nvSpPr>
        <p:spPr>
          <a:xfrm>
            <a:off x="5716252" y="4964787"/>
            <a:ext cx="526106"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PLAN</a:t>
            </a:r>
          </a:p>
        </p:txBody>
      </p:sp>
      <p:pic>
        <p:nvPicPr>
          <p:cNvPr id="88" name="Picture 8"/>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5760442" y="4433382"/>
            <a:ext cx="511857" cy="50711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p:cNvGrpSpPr/>
          <p:nvPr/>
        </p:nvGrpSpPr>
        <p:grpSpPr>
          <a:xfrm>
            <a:off x="6898595" y="4171614"/>
            <a:ext cx="1316464" cy="1225517"/>
            <a:chOff x="3696051" y="2777561"/>
            <a:chExt cx="987348" cy="919138"/>
          </a:xfrm>
        </p:grpSpPr>
        <p:sp>
          <p:nvSpPr>
            <p:cNvPr id="90"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3" name="Group 92"/>
          <p:cNvGrpSpPr/>
          <p:nvPr/>
        </p:nvGrpSpPr>
        <p:grpSpPr>
          <a:xfrm>
            <a:off x="8433904" y="4171614"/>
            <a:ext cx="1316464" cy="1225517"/>
            <a:chOff x="3696051" y="2777561"/>
            <a:chExt cx="987348" cy="919138"/>
          </a:xfrm>
        </p:grpSpPr>
        <p:sp>
          <p:nvSpPr>
            <p:cNvPr id="94" name="Rounded Rectangle 47"/>
            <p:cNvSpPr/>
            <p:nvPr/>
          </p:nvSpPr>
          <p:spPr>
            <a:xfrm rot="2700000">
              <a:off x="4492044" y="3141455"/>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5" name="Oval 94"/>
            <p:cNvSpPr/>
            <p:nvPr/>
          </p:nvSpPr>
          <p:spPr>
            <a:xfrm>
              <a:off x="3696051" y="2777561"/>
              <a:ext cx="919138" cy="919138"/>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Rounded Rectangle 47"/>
            <p:cNvSpPr/>
            <p:nvPr/>
          </p:nvSpPr>
          <p:spPr>
            <a:xfrm rot="2700000">
              <a:off x="4472994" y="3141454"/>
              <a:ext cx="191356" cy="191354"/>
            </a:xfrm>
            <a:custGeom>
              <a:avLst/>
              <a:gdLst>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0 w 304800"/>
                <a:gd name="connsiteY8" fmla="*/ 5080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8" fmla="*/ 91440 w 304800"/>
                <a:gd name="connsiteY8" fmla="*/ 142241 h 304800"/>
                <a:gd name="connsiteX0" fmla="*/ 0 w 304800"/>
                <a:gd name="connsiteY0" fmla="*/ 50801 h 304800"/>
                <a:gd name="connsiteX1" fmla="*/ 50801 w 304800"/>
                <a:gd name="connsiteY1" fmla="*/ 0 h 304800"/>
                <a:gd name="connsiteX2" fmla="*/ 253999 w 304800"/>
                <a:gd name="connsiteY2" fmla="*/ 0 h 304800"/>
                <a:gd name="connsiteX3" fmla="*/ 304800 w 304800"/>
                <a:gd name="connsiteY3" fmla="*/ 50801 h 304800"/>
                <a:gd name="connsiteX4" fmla="*/ 304800 w 304800"/>
                <a:gd name="connsiteY4" fmla="*/ 253999 h 304800"/>
                <a:gd name="connsiteX5" fmla="*/ 253999 w 304800"/>
                <a:gd name="connsiteY5" fmla="*/ 304800 h 304800"/>
                <a:gd name="connsiteX6" fmla="*/ 50801 w 304800"/>
                <a:gd name="connsiteY6" fmla="*/ 304800 h 304800"/>
                <a:gd name="connsiteX7" fmla="*/ 0 w 304800"/>
                <a:gd name="connsiteY7" fmla="*/ 253999 h 304800"/>
                <a:gd name="connsiteX0" fmla="*/ 50801 w 304800"/>
                <a:gd name="connsiteY0" fmla="*/ 0 h 304800"/>
                <a:gd name="connsiteX1" fmla="*/ 253999 w 304800"/>
                <a:gd name="connsiteY1" fmla="*/ 0 h 304800"/>
                <a:gd name="connsiteX2" fmla="*/ 304800 w 304800"/>
                <a:gd name="connsiteY2" fmla="*/ 50801 h 304800"/>
                <a:gd name="connsiteX3" fmla="*/ 304800 w 304800"/>
                <a:gd name="connsiteY3" fmla="*/ 253999 h 304800"/>
                <a:gd name="connsiteX4" fmla="*/ 253999 w 304800"/>
                <a:gd name="connsiteY4" fmla="*/ 304800 h 304800"/>
                <a:gd name="connsiteX5" fmla="*/ 50801 w 304800"/>
                <a:gd name="connsiteY5" fmla="*/ 304800 h 304800"/>
                <a:gd name="connsiteX6" fmla="*/ 0 w 304800"/>
                <a:gd name="connsiteY6" fmla="*/ 253999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5" fmla="*/ 0 w 253999"/>
                <a:gd name="connsiteY5" fmla="*/ 304800 h 304800"/>
                <a:gd name="connsiteX0" fmla="*/ 0 w 253999"/>
                <a:gd name="connsiteY0" fmla="*/ 0 h 304800"/>
                <a:gd name="connsiteX1" fmla="*/ 203198 w 253999"/>
                <a:gd name="connsiteY1" fmla="*/ 0 h 304800"/>
                <a:gd name="connsiteX2" fmla="*/ 253999 w 253999"/>
                <a:gd name="connsiteY2" fmla="*/ 50801 h 304800"/>
                <a:gd name="connsiteX3" fmla="*/ 253999 w 253999"/>
                <a:gd name="connsiteY3" fmla="*/ 253999 h 304800"/>
                <a:gd name="connsiteX4" fmla="*/ 203198 w 253999"/>
                <a:gd name="connsiteY4" fmla="*/ 304800 h 304800"/>
                <a:gd name="connsiteX0" fmla="*/ 0 w 253999"/>
                <a:gd name="connsiteY0" fmla="*/ 0 h 253999"/>
                <a:gd name="connsiteX1" fmla="*/ 203198 w 253999"/>
                <a:gd name="connsiteY1" fmla="*/ 0 h 253999"/>
                <a:gd name="connsiteX2" fmla="*/ 253999 w 253999"/>
                <a:gd name="connsiteY2" fmla="*/ 50801 h 253999"/>
                <a:gd name="connsiteX3" fmla="*/ 253999 w 253999"/>
                <a:gd name="connsiteY3" fmla="*/ 253999 h 253999"/>
              </a:gdLst>
              <a:ahLst/>
              <a:cxnLst>
                <a:cxn ang="0">
                  <a:pos x="connsiteX0" y="connsiteY0"/>
                </a:cxn>
                <a:cxn ang="0">
                  <a:pos x="connsiteX1" y="connsiteY1"/>
                </a:cxn>
                <a:cxn ang="0">
                  <a:pos x="connsiteX2" y="connsiteY2"/>
                </a:cxn>
                <a:cxn ang="0">
                  <a:pos x="connsiteX3" y="connsiteY3"/>
                </a:cxn>
              </a:cxnLst>
              <a:rect l="l" t="t" r="r" b="b"/>
              <a:pathLst>
                <a:path w="253999" h="253999">
                  <a:moveTo>
                    <a:pt x="0" y="0"/>
                  </a:moveTo>
                  <a:lnTo>
                    <a:pt x="203198" y="0"/>
                  </a:lnTo>
                  <a:cubicBezTo>
                    <a:pt x="231255" y="0"/>
                    <a:pt x="253999" y="22744"/>
                    <a:pt x="253999" y="50801"/>
                  </a:cubicBezTo>
                  <a:lnTo>
                    <a:pt x="253999" y="253999"/>
                  </a:lnTo>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7" name="Oval 96"/>
          <p:cNvSpPr/>
          <p:nvPr/>
        </p:nvSpPr>
        <p:spPr>
          <a:xfrm>
            <a:off x="9962875" y="4171614"/>
            <a:ext cx="1225517" cy="1225517"/>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TextBox 97"/>
          <p:cNvSpPr txBox="1"/>
          <p:nvPr/>
        </p:nvSpPr>
        <p:spPr>
          <a:xfrm>
            <a:off x="7222652" y="4964787"/>
            <a:ext cx="577402"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BUILD</a:t>
            </a:r>
          </a:p>
        </p:txBody>
      </p:sp>
      <p:sp>
        <p:nvSpPr>
          <p:cNvPr id="99" name="TextBox 98"/>
          <p:cNvSpPr txBox="1"/>
          <p:nvPr/>
        </p:nvSpPr>
        <p:spPr>
          <a:xfrm>
            <a:off x="8663801" y="4964787"/>
            <a:ext cx="765722"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OPERATE</a:t>
            </a:r>
          </a:p>
        </p:txBody>
      </p:sp>
      <p:sp>
        <p:nvSpPr>
          <p:cNvPr id="100" name="TextBox 99"/>
          <p:cNvSpPr txBox="1"/>
          <p:nvPr/>
        </p:nvSpPr>
        <p:spPr>
          <a:xfrm>
            <a:off x="10168535" y="4964787"/>
            <a:ext cx="814197" cy="271869"/>
          </a:xfrm>
          <a:prstGeom prst="rect">
            <a:avLst/>
          </a:prstGeom>
          <a:noFill/>
        </p:spPr>
        <p:txBody>
          <a:bodyPr wrap="none" rtlCol="0">
            <a:spAutoFit/>
          </a:bodyPr>
          <a:lstStyle/>
          <a:p>
            <a:pPr algn="ctr" defTabSz="609555">
              <a:lnSpc>
                <a:spcPts val="1400"/>
              </a:lnSpc>
              <a:defRPr/>
            </a:pPr>
            <a:r>
              <a:rPr lang="en-IN" sz="1200" b="1" dirty="0">
                <a:solidFill>
                  <a:schemeClr val="bg2"/>
                </a:solidFill>
              </a:rPr>
              <a:t>OPTIMIZE</a:t>
            </a:r>
          </a:p>
        </p:txBody>
      </p:sp>
      <p:pic>
        <p:nvPicPr>
          <p:cNvPr id="101" name="Picture 4"/>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10306614" y="4417922"/>
            <a:ext cx="538039" cy="5380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7254891" y="4420447"/>
            <a:ext cx="528351" cy="53298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7"/>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863677" y="4370055"/>
            <a:ext cx="439371" cy="5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60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808551" y="3110312"/>
            <a:ext cx="2231136" cy="265004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1" name="Rectangle 40"/>
          <p:cNvSpPr/>
          <p:nvPr/>
        </p:nvSpPr>
        <p:spPr>
          <a:xfrm>
            <a:off x="5076685" y="3115757"/>
            <a:ext cx="2231136" cy="265004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2" name="Rectangle 41"/>
          <p:cNvSpPr/>
          <p:nvPr/>
        </p:nvSpPr>
        <p:spPr>
          <a:xfrm>
            <a:off x="7354391" y="3109272"/>
            <a:ext cx="2231136" cy="265004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3" name="Rectangle 42"/>
          <p:cNvSpPr/>
          <p:nvPr/>
        </p:nvSpPr>
        <p:spPr>
          <a:xfrm>
            <a:off x="9637039" y="3110312"/>
            <a:ext cx="2231136" cy="265004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p:nvSpPr>
        <p:spPr>
          <a:xfrm>
            <a:off x="531636" y="3109272"/>
            <a:ext cx="2231136" cy="265004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a:xfrm>
            <a:off x="0" y="194016"/>
            <a:ext cx="10972800" cy="879952"/>
          </a:xfrm>
        </p:spPr>
        <p:txBody>
          <a:bodyPr/>
          <a:lstStyle/>
          <a:p>
            <a:r>
              <a:rPr lang="en-US" dirty="0"/>
              <a:t>Cloud Services   </a:t>
            </a:r>
          </a:p>
        </p:txBody>
      </p:sp>
      <p:sp>
        <p:nvSpPr>
          <p:cNvPr id="22" name="Rectangle 21"/>
          <p:cNvSpPr/>
          <p:nvPr/>
        </p:nvSpPr>
        <p:spPr>
          <a:xfrm>
            <a:off x="539751" y="3272229"/>
            <a:ext cx="2209965" cy="1652119"/>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Enterprise Application Migration strategy </a:t>
            </a:r>
          </a:p>
          <a:p>
            <a:pPr marL="0" lvl="1" defTabSz="1625519">
              <a:spcAft>
                <a:spcPts val="1600"/>
              </a:spcAft>
              <a:buClr>
                <a:schemeClr val="accent2"/>
              </a:buClr>
              <a:buSzPct val="100000"/>
            </a:pPr>
            <a:r>
              <a:rPr lang="en-US" sz="1467" dirty="0">
                <a:solidFill>
                  <a:schemeClr val="bg2"/>
                </a:solidFill>
              </a:rPr>
              <a:t>Application Migration framework based on public cloud native services  </a:t>
            </a:r>
          </a:p>
        </p:txBody>
      </p:sp>
      <p:sp>
        <p:nvSpPr>
          <p:cNvPr id="24" name="Rectangle 23"/>
          <p:cNvSpPr/>
          <p:nvPr/>
        </p:nvSpPr>
        <p:spPr>
          <a:xfrm>
            <a:off x="2798981" y="3272229"/>
            <a:ext cx="2226193" cy="1857303"/>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Data Warehouse migration </a:t>
            </a:r>
          </a:p>
          <a:p>
            <a:pPr marL="0" lvl="1" defTabSz="1625519">
              <a:spcAft>
                <a:spcPts val="1600"/>
              </a:spcAft>
              <a:buClr>
                <a:schemeClr val="accent2"/>
              </a:buClr>
              <a:buSzPct val="100000"/>
            </a:pPr>
            <a:r>
              <a:rPr lang="en-US" sz="1467" dirty="0">
                <a:solidFill>
                  <a:schemeClr val="bg2"/>
                </a:solidFill>
              </a:rPr>
              <a:t>Hybrid Data Warehouse Implementation</a:t>
            </a:r>
          </a:p>
          <a:p>
            <a:pPr marL="0" lvl="1" defTabSz="1625519">
              <a:spcAft>
                <a:spcPts val="1600"/>
              </a:spcAft>
              <a:buClr>
                <a:schemeClr val="accent2"/>
              </a:buClr>
              <a:buSzPct val="100000"/>
            </a:pPr>
            <a:r>
              <a:rPr lang="en-US" sz="1467" dirty="0">
                <a:solidFill>
                  <a:schemeClr val="bg2"/>
                </a:solidFill>
              </a:rPr>
              <a:t>Implementation ETL for processing High volume streaming data</a:t>
            </a:r>
          </a:p>
        </p:txBody>
      </p:sp>
      <p:sp>
        <p:nvSpPr>
          <p:cNvPr id="31" name="Rectangle 30"/>
          <p:cNvSpPr/>
          <p:nvPr/>
        </p:nvSpPr>
        <p:spPr>
          <a:xfrm>
            <a:off x="5076686" y="3272229"/>
            <a:ext cx="2226193" cy="2083071"/>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Infrastructure Profiling and Sizing</a:t>
            </a:r>
          </a:p>
          <a:p>
            <a:pPr marL="0" lvl="1" defTabSz="1625519">
              <a:spcAft>
                <a:spcPts val="1600"/>
              </a:spcAft>
              <a:buClr>
                <a:schemeClr val="accent2"/>
              </a:buClr>
              <a:buSzPct val="100000"/>
            </a:pPr>
            <a:r>
              <a:rPr lang="en-US" sz="1467" dirty="0">
                <a:solidFill>
                  <a:schemeClr val="bg2"/>
                </a:solidFill>
              </a:rPr>
              <a:t>Infrastructure Performance Benchmarking  &amp; Tuning</a:t>
            </a:r>
          </a:p>
          <a:p>
            <a:pPr marL="0" lvl="1" defTabSz="1625519">
              <a:spcAft>
                <a:spcPts val="1600"/>
              </a:spcAft>
              <a:buClr>
                <a:schemeClr val="accent2"/>
              </a:buClr>
              <a:buSzPct val="100000"/>
            </a:pPr>
            <a:r>
              <a:rPr lang="en-US" sz="1467" dirty="0">
                <a:solidFill>
                  <a:schemeClr val="bg2"/>
                </a:solidFill>
              </a:rPr>
              <a:t>Usage Monitoring and Optimization</a:t>
            </a:r>
          </a:p>
        </p:txBody>
      </p:sp>
      <p:sp>
        <p:nvSpPr>
          <p:cNvPr id="34" name="Rectangle 33"/>
          <p:cNvSpPr/>
          <p:nvPr/>
        </p:nvSpPr>
        <p:spPr>
          <a:xfrm>
            <a:off x="7354392" y="3272229"/>
            <a:ext cx="2237433" cy="2288255"/>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Cloud Data Security</a:t>
            </a:r>
          </a:p>
          <a:p>
            <a:pPr marL="0" lvl="1" defTabSz="1625519">
              <a:spcAft>
                <a:spcPts val="1600"/>
              </a:spcAft>
              <a:buClr>
                <a:schemeClr val="accent2"/>
              </a:buClr>
              <a:buSzPct val="100000"/>
            </a:pPr>
            <a:r>
              <a:rPr lang="en-US" sz="1467" dirty="0">
                <a:solidFill>
                  <a:schemeClr val="bg2"/>
                </a:solidFill>
              </a:rPr>
              <a:t>Cloud Infrastructure Security Monitoring</a:t>
            </a:r>
          </a:p>
          <a:p>
            <a:pPr marL="0" lvl="1" defTabSz="1625519">
              <a:spcAft>
                <a:spcPts val="1600"/>
              </a:spcAft>
              <a:buClr>
                <a:schemeClr val="accent2"/>
              </a:buClr>
              <a:buSzPct val="100000"/>
            </a:pPr>
            <a:r>
              <a:rPr lang="en-US" sz="1467" dirty="0">
                <a:solidFill>
                  <a:schemeClr val="bg2"/>
                </a:solidFill>
              </a:rPr>
              <a:t>Threat Evaluation Integration</a:t>
            </a:r>
          </a:p>
          <a:p>
            <a:pPr marL="0" lvl="1" defTabSz="1625519">
              <a:spcAft>
                <a:spcPts val="1600"/>
              </a:spcAft>
              <a:buClr>
                <a:schemeClr val="accent2"/>
              </a:buClr>
              <a:buSzPct val="100000"/>
            </a:pPr>
            <a:r>
              <a:rPr lang="en-US" sz="1467" dirty="0">
                <a:solidFill>
                  <a:schemeClr val="bg2"/>
                </a:solidFill>
              </a:rPr>
              <a:t>Segmentation and Flow Visibility</a:t>
            </a:r>
          </a:p>
        </p:txBody>
      </p:sp>
      <p:sp>
        <p:nvSpPr>
          <p:cNvPr id="37" name="Rectangle 36"/>
          <p:cNvSpPr/>
          <p:nvPr/>
        </p:nvSpPr>
        <p:spPr>
          <a:xfrm>
            <a:off x="9693060" y="3272229"/>
            <a:ext cx="2175117" cy="2288255"/>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Cloud Foundry Implementation </a:t>
            </a:r>
          </a:p>
          <a:p>
            <a:pPr marL="0" lvl="1" defTabSz="1625519">
              <a:spcAft>
                <a:spcPts val="1600"/>
              </a:spcAft>
              <a:buClr>
                <a:schemeClr val="accent2"/>
              </a:buClr>
              <a:buSzPct val="100000"/>
            </a:pPr>
            <a:r>
              <a:rPr lang="en-US" sz="1467" dirty="0">
                <a:solidFill>
                  <a:schemeClr val="bg2"/>
                </a:solidFill>
              </a:rPr>
              <a:t>Cloud template - based Orchestration &amp; Resource creation</a:t>
            </a:r>
          </a:p>
          <a:p>
            <a:pPr marL="0" lvl="1" defTabSz="1625519">
              <a:spcAft>
                <a:spcPts val="1600"/>
              </a:spcAft>
              <a:buClr>
                <a:schemeClr val="accent2"/>
              </a:buClr>
              <a:buSzPct val="100000"/>
            </a:pPr>
            <a:r>
              <a:rPr lang="en-US" sz="1467" dirty="0">
                <a:solidFill>
                  <a:schemeClr val="bg2"/>
                </a:solidFill>
              </a:rPr>
              <a:t>CI/CD Automation</a:t>
            </a:r>
          </a:p>
          <a:p>
            <a:pPr marL="0" lvl="1" defTabSz="1625519">
              <a:spcAft>
                <a:spcPts val="1600"/>
              </a:spcAft>
              <a:buClr>
                <a:schemeClr val="accent2"/>
              </a:buClr>
              <a:buSzPct val="100000"/>
            </a:pPr>
            <a:r>
              <a:rPr lang="en-US" sz="1467" dirty="0">
                <a:solidFill>
                  <a:schemeClr val="bg2"/>
                </a:solidFill>
              </a:rPr>
              <a:t>Blue-Green Deployments</a:t>
            </a:r>
          </a:p>
        </p:txBody>
      </p:sp>
      <p:sp>
        <p:nvSpPr>
          <p:cNvPr id="33" name="Rectangle 32"/>
          <p:cNvSpPr/>
          <p:nvPr/>
        </p:nvSpPr>
        <p:spPr>
          <a:xfrm>
            <a:off x="7360688" y="1809384"/>
            <a:ext cx="2231136" cy="1306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a:p>
        </p:txBody>
      </p:sp>
      <p:sp>
        <p:nvSpPr>
          <p:cNvPr id="35" name="Rectangle 34"/>
          <p:cNvSpPr/>
          <p:nvPr/>
        </p:nvSpPr>
        <p:spPr>
          <a:xfrm>
            <a:off x="7360688" y="3036120"/>
            <a:ext cx="2231136" cy="731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6" name="Rectangle 35"/>
          <p:cNvSpPr/>
          <p:nvPr/>
        </p:nvSpPr>
        <p:spPr>
          <a:xfrm>
            <a:off x="531636" y="1809384"/>
            <a:ext cx="2231136" cy="1306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a:p>
        </p:txBody>
      </p:sp>
      <p:sp>
        <p:nvSpPr>
          <p:cNvPr id="38" name="Rectangle 37"/>
          <p:cNvSpPr/>
          <p:nvPr/>
        </p:nvSpPr>
        <p:spPr>
          <a:xfrm>
            <a:off x="531636" y="3036120"/>
            <a:ext cx="2231136" cy="731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8" name="Rectangle 47"/>
          <p:cNvSpPr/>
          <p:nvPr/>
        </p:nvSpPr>
        <p:spPr>
          <a:xfrm>
            <a:off x="9637040" y="1809384"/>
            <a:ext cx="2231136" cy="13063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a:p>
        </p:txBody>
      </p:sp>
      <p:sp>
        <p:nvSpPr>
          <p:cNvPr id="49" name="Rectangle 48"/>
          <p:cNvSpPr/>
          <p:nvPr/>
        </p:nvSpPr>
        <p:spPr>
          <a:xfrm>
            <a:off x="9637040" y="3036120"/>
            <a:ext cx="2231136" cy="796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0" name="Rectangle 49"/>
          <p:cNvSpPr/>
          <p:nvPr/>
        </p:nvSpPr>
        <p:spPr>
          <a:xfrm>
            <a:off x="2807987" y="1809384"/>
            <a:ext cx="2231136" cy="1306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a:p>
        </p:txBody>
      </p:sp>
      <p:sp>
        <p:nvSpPr>
          <p:cNvPr id="51" name="Rectangle 50"/>
          <p:cNvSpPr/>
          <p:nvPr/>
        </p:nvSpPr>
        <p:spPr>
          <a:xfrm>
            <a:off x="2807987" y="3036120"/>
            <a:ext cx="2231136" cy="731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3" name="Rectangle 52"/>
          <p:cNvSpPr/>
          <p:nvPr/>
        </p:nvSpPr>
        <p:spPr>
          <a:xfrm>
            <a:off x="5084337" y="1809384"/>
            <a:ext cx="2231136" cy="13063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a:p>
        </p:txBody>
      </p:sp>
      <p:sp>
        <p:nvSpPr>
          <p:cNvPr id="54" name="Rectangle 53"/>
          <p:cNvSpPr/>
          <p:nvPr/>
        </p:nvSpPr>
        <p:spPr>
          <a:xfrm>
            <a:off x="5084337" y="3036120"/>
            <a:ext cx="2231136" cy="741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5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496835" y="1990751"/>
            <a:ext cx="853440" cy="5528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Muttayya\Desktop\New folder (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0484" y="1953733"/>
            <a:ext cx="853440" cy="62892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848115" y="1995045"/>
            <a:ext cx="703580" cy="55312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descr="C:\Users\Muttayya\Desktop\New folder (2)\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9536" y="1964999"/>
            <a:ext cx="853440" cy="6080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C:\Users\Muttayya\Desktop\New folder (2)\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25888" y="1939462"/>
            <a:ext cx="853440" cy="65649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523525" y="2660420"/>
            <a:ext cx="2226192"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APPLICATIONS </a:t>
            </a:r>
          </a:p>
        </p:txBody>
      </p:sp>
      <p:sp>
        <p:nvSpPr>
          <p:cNvPr id="61" name="Rectangle 60"/>
          <p:cNvSpPr/>
          <p:nvPr/>
        </p:nvSpPr>
        <p:spPr>
          <a:xfrm>
            <a:off x="2798981" y="2660420"/>
            <a:ext cx="2226192" cy="274370"/>
          </a:xfrm>
          <a:prstGeom prst="rect">
            <a:avLst/>
          </a:prstGeom>
        </p:spPr>
        <p:txBody>
          <a:bodyPr wrap="square">
            <a:spAutoFit/>
          </a:bodyPr>
          <a:lstStyle/>
          <a:p>
            <a:pPr algn="ctr" defTabSz="609555">
              <a:lnSpc>
                <a:spcPts val="1400"/>
              </a:lnSpc>
              <a:defRPr/>
            </a:pPr>
            <a:r>
              <a:rPr lang="en-US" sz="1400" b="1" dirty="0">
                <a:solidFill>
                  <a:schemeClr val="bg1"/>
                </a:solidFill>
                <a:ea typeface="MS PGothic" panose="020B0600070205080204" pitchFamily="34" charset="-128"/>
              </a:rPr>
              <a:t>DATA &amp; ANALYTICS</a:t>
            </a:r>
          </a:p>
        </p:txBody>
      </p:sp>
      <p:sp>
        <p:nvSpPr>
          <p:cNvPr id="62" name="Rectangle 61"/>
          <p:cNvSpPr/>
          <p:nvPr/>
        </p:nvSpPr>
        <p:spPr>
          <a:xfrm>
            <a:off x="5076687" y="2660420"/>
            <a:ext cx="2226192"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INFRASTRUCTURE</a:t>
            </a:r>
          </a:p>
        </p:txBody>
      </p:sp>
      <p:sp>
        <p:nvSpPr>
          <p:cNvPr id="63" name="Rectangle 62"/>
          <p:cNvSpPr/>
          <p:nvPr/>
        </p:nvSpPr>
        <p:spPr>
          <a:xfrm>
            <a:off x="7354391" y="2660420"/>
            <a:ext cx="2287156"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SECURITY </a:t>
            </a:r>
          </a:p>
        </p:txBody>
      </p:sp>
      <p:sp>
        <p:nvSpPr>
          <p:cNvPr id="64" name="Rectangle 63"/>
          <p:cNvSpPr/>
          <p:nvPr/>
        </p:nvSpPr>
        <p:spPr>
          <a:xfrm>
            <a:off x="9637039" y="2660420"/>
            <a:ext cx="2231139"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DEVOPS</a:t>
            </a:r>
          </a:p>
        </p:txBody>
      </p:sp>
    </p:spTree>
    <p:extLst>
      <p:ext uri="{BB962C8B-B14F-4D97-AF65-F5344CB8AC3E}">
        <p14:creationId xmlns:p14="http://schemas.microsoft.com/office/powerpoint/2010/main" val="2853948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Expertise &amp; Key Services</a:t>
            </a:r>
          </a:p>
        </p:txBody>
      </p:sp>
      <p:grpSp>
        <p:nvGrpSpPr>
          <p:cNvPr id="60" name="Group 59"/>
          <p:cNvGrpSpPr/>
          <p:nvPr/>
        </p:nvGrpSpPr>
        <p:grpSpPr>
          <a:xfrm>
            <a:off x="3545939" y="1369699"/>
            <a:ext cx="2383797" cy="2287903"/>
            <a:chOff x="3407404" y="1369697"/>
            <a:chExt cx="2383797" cy="2287903"/>
          </a:xfrm>
        </p:grpSpPr>
        <p:sp>
          <p:nvSpPr>
            <p:cNvPr id="61" name="Rectangle 60"/>
            <p:cNvSpPr/>
            <p:nvPr/>
          </p:nvSpPr>
          <p:spPr>
            <a:xfrm>
              <a:off x="3407404" y="1369697"/>
              <a:ext cx="2383796" cy="365759"/>
            </a:xfrm>
            <a:prstGeom prst="rect">
              <a:avLst/>
            </a:prstGeom>
            <a:solidFill>
              <a:schemeClr val="accent3"/>
            </a:solidFill>
            <a:ln w="12700" cap="flat" cmpd="sng" algn="ctr">
              <a:solidFill>
                <a:schemeClr val="accent3"/>
              </a:solidFill>
              <a:prstDash val="solid"/>
            </a:ln>
            <a:effectLst/>
          </p:spPr>
          <p:txBody>
            <a:bodyPr rtlCol="0" anchor="ctr"/>
            <a:lstStyle/>
            <a:p>
              <a:pPr algn="ctr"/>
              <a:r>
                <a:rPr lang="en-US" sz="1467" b="1" kern="0" dirty="0">
                  <a:solidFill>
                    <a:sysClr val="window" lastClr="FFFFFF"/>
                  </a:solidFill>
                </a:rPr>
                <a:t>DEVELOPMENT</a:t>
              </a:r>
            </a:p>
          </p:txBody>
        </p:sp>
        <p:sp>
          <p:nvSpPr>
            <p:cNvPr id="62" name="Rectangle 61"/>
            <p:cNvSpPr/>
            <p:nvPr/>
          </p:nvSpPr>
          <p:spPr>
            <a:xfrm>
              <a:off x="3407405" y="1735456"/>
              <a:ext cx="2383796" cy="1922144"/>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a:reflection blurRad="6350" stA="52000" endA="300" endPos="20000" dir="5400000" sy="-100000" algn="bl" rotWithShape="0"/>
            </a:effectLst>
          </p:spPr>
          <p:txBody>
            <a:bodyPr lIns="91440" tIns="91440" rIns="91440" bIns="91440" rtlCol="0" anchor="t"/>
            <a:lstStyle/>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Incorporate Scalability</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Map to AWS Constraints</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Redundancy Designs</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Leverage Parallel Processing.</a:t>
              </a:r>
            </a:p>
          </p:txBody>
        </p:sp>
      </p:grpSp>
      <p:grpSp>
        <p:nvGrpSpPr>
          <p:cNvPr id="63" name="Group 62"/>
          <p:cNvGrpSpPr/>
          <p:nvPr/>
        </p:nvGrpSpPr>
        <p:grpSpPr>
          <a:xfrm>
            <a:off x="6365339" y="1369699"/>
            <a:ext cx="2383797" cy="2287903"/>
            <a:chOff x="6226804" y="1369697"/>
            <a:chExt cx="2383797" cy="2287903"/>
          </a:xfrm>
        </p:grpSpPr>
        <p:sp>
          <p:nvSpPr>
            <p:cNvPr id="64" name="Rectangle 63"/>
            <p:cNvSpPr/>
            <p:nvPr/>
          </p:nvSpPr>
          <p:spPr>
            <a:xfrm>
              <a:off x="6226805" y="1369697"/>
              <a:ext cx="2383796" cy="365759"/>
            </a:xfrm>
            <a:prstGeom prst="rect">
              <a:avLst/>
            </a:prstGeom>
            <a:solidFill>
              <a:schemeClr val="accent2"/>
            </a:solidFill>
            <a:ln w="12700" cap="flat" cmpd="sng" algn="ctr">
              <a:solidFill>
                <a:schemeClr val="accent2"/>
              </a:solidFill>
              <a:prstDash val="solid"/>
            </a:ln>
            <a:effectLst/>
          </p:spPr>
          <p:txBody>
            <a:bodyPr rtlCol="0" anchor="ctr"/>
            <a:lstStyle/>
            <a:p>
              <a:pPr algn="ctr"/>
              <a:r>
                <a:rPr lang="en-US" sz="1467" b="1" kern="0" dirty="0">
                  <a:solidFill>
                    <a:sysClr val="window" lastClr="FFFFFF"/>
                  </a:solidFill>
                </a:rPr>
                <a:t>MAINTENANCE &amp; SUPPORT</a:t>
              </a:r>
            </a:p>
          </p:txBody>
        </p:sp>
        <p:sp>
          <p:nvSpPr>
            <p:cNvPr id="65" name="Rectangle 64"/>
            <p:cNvSpPr/>
            <p:nvPr/>
          </p:nvSpPr>
          <p:spPr>
            <a:xfrm>
              <a:off x="6226804" y="1735456"/>
              <a:ext cx="2383796" cy="1922144"/>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a:reflection blurRad="6350" stA="52000" endA="300" endPos="20000" dir="5400000" sy="-100000" algn="bl" rotWithShape="0"/>
            </a:effectLst>
          </p:spPr>
          <p:txBody>
            <a:bodyPr lIns="91440" tIns="91440" rIns="91440" bIns="91440" rtlCol="0" anchor="t"/>
            <a:lstStyle/>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24*7 Support</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Infrastructure Management</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Application Modelling.</a:t>
              </a:r>
            </a:p>
          </p:txBody>
        </p:sp>
      </p:grpSp>
      <p:grpSp>
        <p:nvGrpSpPr>
          <p:cNvPr id="66" name="Group 65"/>
          <p:cNvGrpSpPr/>
          <p:nvPr/>
        </p:nvGrpSpPr>
        <p:grpSpPr>
          <a:xfrm>
            <a:off x="726539" y="1369698"/>
            <a:ext cx="2383796" cy="2287901"/>
            <a:chOff x="588004" y="1369697"/>
            <a:chExt cx="2383796" cy="2287903"/>
          </a:xfrm>
        </p:grpSpPr>
        <p:sp>
          <p:nvSpPr>
            <p:cNvPr id="67" name="Rectangle 66"/>
            <p:cNvSpPr/>
            <p:nvPr/>
          </p:nvSpPr>
          <p:spPr>
            <a:xfrm>
              <a:off x="588004" y="1369697"/>
              <a:ext cx="2383796" cy="365759"/>
            </a:xfrm>
            <a:prstGeom prst="rect">
              <a:avLst/>
            </a:prstGeom>
            <a:solidFill>
              <a:srgbClr val="00B0F0"/>
            </a:solidFill>
            <a:ln w="19050" cap="flat" cmpd="sng" algn="ctr">
              <a:noFill/>
              <a:prstDash val="solid"/>
            </a:ln>
            <a:effectLst/>
          </p:spPr>
          <p:txBody>
            <a:bodyPr rtlCol="0" anchor="ctr"/>
            <a:lstStyle/>
            <a:p>
              <a:pPr algn="ctr" defTabSz="914354">
                <a:defRPr/>
              </a:pPr>
              <a:r>
                <a:rPr lang="en-US" sz="1467" b="1" kern="0" dirty="0">
                  <a:solidFill>
                    <a:sysClr val="window" lastClr="FFFFFF"/>
                  </a:solidFill>
                </a:rPr>
                <a:t>ASSESSMENT</a:t>
              </a:r>
            </a:p>
          </p:txBody>
        </p:sp>
        <p:sp>
          <p:nvSpPr>
            <p:cNvPr id="68" name="Rectangle 67"/>
            <p:cNvSpPr/>
            <p:nvPr/>
          </p:nvSpPr>
          <p:spPr>
            <a:xfrm>
              <a:off x="588004" y="1735456"/>
              <a:ext cx="2383796" cy="1922144"/>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a:reflection blurRad="6350" stA="52000" endA="300" endPos="20000" dir="5400000" sy="-100000" algn="bl" rotWithShape="0"/>
            </a:effectLst>
          </p:spPr>
          <p:txBody>
            <a:bodyPr lIns="91440" tIns="91440" rIns="91440" bIns="91440" rtlCol="0" anchor="t"/>
            <a:lstStyle/>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Assess Technology</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Assess Operational Readiness</a:t>
              </a:r>
            </a:p>
          </p:txBody>
        </p:sp>
      </p:grpSp>
      <p:sp>
        <p:nvSpPr>
          <p:cNvPr id="69" name="Oval 68"/>
          <p:cNvSpPr/>
          <p:nvPr/>
        </p:nvSpPr>
        <p:spPr>
          <a:xfrm>
            <a:off x="1336139" y="3124202"/>
            <a:ext cx="1164596" cy="1164596"/>
          </a:xfrm>
          <a:prstGeom prst="ellipse">
            <a:avLst/>
          </a:prstGeom>
          <a:solidFill>
            <a:schemeClr val="accent5"/>
          </a:solidFill>
          <a:ln>
            <a:solidFill>
              <a:schemeClr val="accent5"/>
            </a:solidFill>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200" b="1" dirty="0">
              <a:solidFill>
                <a:schemeClr val="bg1"/>
              </a:solidFill>
              <a:effectLst>
                <a:outerShdw blurRad="50800" dist="38100" dir="5400000" algn="t" rotWithShape="0">
                  <a:prstClr val="black">
                    <a:alpha val="40000"/>
                  </a:prstClr>
                </a:outerShdw>
              </a:effectLst>
              <a:latin typeface="Calibri" pitchFamily="34" charset="0"/>
            </a:endParaRPr>
          </a:p>
        </p:txBody>
      </p:sp>
      <p:sp>
        <p:nvSpPr>
          <p:cNvPr id="70" name="Oval 69"/>
          <p:cNvSpPr/>
          <p:nvPr/>
        </p:nvSpPr>
        <p:spPr>
          <a:xfrm>
            <a:off x="4155539" y="3124202"/>
            <a:ext cx="1164596" cy="1164596"/>
          </a:xfrm>
          <a:prstGeom prst="ellipse">
            <a:avLst/>
          </a:prstGeom>
          <a:solidFill>
            <a:schemeClr val="accent3"/>
          </a:solidFill>
          <a:ln>
            <a:solidFill>
              <a:schemeClr val="accent3"/>
            </a:solidFill>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3200" b="1" dirty="0">
              <a:solidFill>
                <a:schemeClr val="bg1"/>
              </a:solidFill>
              <a:effectLst>
                <a:outerShdw blurRad="50800" dist="38100" dir="5400000" algn="t" rotWithShape="0">
                  <a:prstClr val="black">
                    <a:alpha val="40000"/>
                  </a:prstClr>
                </a:outerShdw>
              </a:effectLst>
              <a:latin typeface="Calibri" pitchFamily="34" charset="0"/>
            </a:endParaRPr>
          </a:p>
        </p:txBody>
      </p:sp>
      <p:sp>
        <p:nvSpPr>
          <p:cNvPr id="71" name="Oval 70"/>
          <p:cNvSpPr/>
          <p:nvPr/>
        </p:nvSpPr>
        <p:spPr>
          <a:xfrm>
            <a:off x="6974939" y="3124202"/>
            <a:ext cx="1164596" cy="1164596"/>
          </a:xfrm>
          <a:prstGeom prst="ellipse">
            <a:avLst/>
          </a:prstGeom>
          <a:solidFill>
            <a:schemeClr val="accent2"/>
          </a:solidFill>
          <a:ln>
            <a:solidFill>
              <a:schemeClr val="accent2"/>
            </a:solidFill>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3200" b="1" dirty="0">
              <a:solidFill>
                <a:schemeClr val="bg1"/>
              </a:solidFill>
              <a:effectLst>
                <a:outerShdw blurRad="50800" dist="38100" dir="5400000" algn="t" rotWithShape="0">
                  <a:prstClr val="black">
                    <a:alpha val="40000"/>
                  </a:prstClr>
                </a:outerShdw>
              </a:effectLst>
              <a:latin typeface="Calibri" pitchFamily="34" charset="0"/>
            </a:endParaRPr>
          </a:p>
        </p:txBody>
      </p:sp>
      <p:sp>
        <p:nvSpPr>
          <p:cNvPr id="72" name="Rectangle 71"/>
          <p:cNvSpPr/>
          <p:nvPr/>
        </p:nvSpPr>
        <p:spPr>
          <a:xfrm>
            <a:off x="9150102" y="1375495"/>
            <a:ext cx="2383796" cy="365759"/>
          </a:xfrm>
          <a:prstGeom prst="rect">
            <a:avLst/>
          </a:prstGeom>
          <a:solidFill>
            <a:schemeClr val="accent6"/>
          </a:solidFill>
          <a:ln w="12700" cap="flat" cmpd="sng" algn="ctr">
            <a:solidFill>
              <a:schemeClr val="accent6"/>
            </a:solidFill>
            <a:prstDash val="solid"/>
          </a:ln>
          <a:effectLst/>
        </p:spPr>
        <p:txBody>
          <a:bodyPr rtlCol="0" anchor="ctr"/>
          <a:lstStyle/>
          <a:p>
            <a:pPr algn="ctr"/>
            <a:r>
              <a:rPr lang="en-US" sz="1467" b="1" kern="0" dirty="0">
                <a:solidFill>
                  <a:sysClr val="window" lastClr="FFFFFF"/>
                </a:solidFill>
              </a:rPr>
              <a:t>PROFESSIONAL SERVICES</a:t>
            </a:r>
          </a:p>
        </p:txBody>
      </p:sp>
      <p:sp>
        <p:nvSpPr>
          <p:cNvPr id="73" name="Rectangle 72"/>
          <p:cNvSpPr/>
          <p:nvPr/>
        </p:nvSpPr>
        <p:spPr>
          <a:xfrm>
            <a:off x="9150102" y="1741253"/>
            <a:ext cx="2383796" cy="1897299"/>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a:reflection blurRad="6350" stA="52000" endA="300" endPos="20000" dir="5400000" sy="-100000" algn="bl" rotWithShape="0"/>
          </a:effectLst>
        </p:spPr>
        <p:txBody>
          <a:bodyPr lIns="91440" tIns="91440" rIns="91440" bIns="91440" rtlCol="0" anchor="t"/>
          <a:lstStyle/>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Automate Operations</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Integration with Configuration &amp; Monitoring Tool</a:t>
            </a:r>
          </a:p>
          <a:p>
            <a:pPr marL="228594" indent="-228594" defTabSz="914354">
              <a:buFont typeface="Arial" panose="020B0604020202020204" pitchFamily="34" charset="0"/>
              <a:buChar char="•"/>
              <a:defRPr/>
            </a:pPr>
            <a:r>
              <a:rPr lang="en-US" sz="1467" kern="0" dirty="0">
                <a:solidFill>
                  <a:sysClr val="windowText" lastClr="000000">
                    <a:lumMod val="85000"/>
                    <a:lumOff val="15000"/>
                  </a:sysClr>
                </a:solidFill>
              </a:rPr>
              <a:t>Backup, DR/BCP Services</a:t>
            </a:r>
          </a:p>
        </p:txBody>
      </p:sp>
      <p:sp>
        <p:nvSpPr>
          <p:cNvPr id="74" name="Oval 73"/>
          <p:cNvSpPr/>
          <p:nvPr/>
        </p:nvSpPr>
        <p:spPr>
          <a:xfrm>
            <a:off x="9759702" y="3123591"/>
            <a:ext cx="1164596" cy="1164596"/>
          </a:xfrm>
          <a:prstGeom prst="ellipse">
            <a:avLst/>
          </a:prstGeom>
          <a:solidFill>
            <a:schemeClr val="accent6"/>
          </a:solidFill>
          <a:ln>
            <a:solidFill>
              <a:schemeClr val="accent6"/>
            </a:solidFill>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3200" b="1" dirty="0">
              <a:solidFill>
                <a:schemeClr val="bg1"/>
              </a:solidFill>
              <a:effectLst>
                <a:outerShdw blurRad="50800" dist="38100" dir="5400000" algn="t" rotWithShape="0">
                  <a:prstClr val="black">
                    <a:alpha val="40000"/>
                  </a:prstClr>
                </a:outerShdw>
              </a:effectLst>
              <a:latin typeface="Calibri" pitchFamily="34" charset="0"/>
            </a:endParaRPr>
          </a:p>
        </p:txBody>
      </p:sp>
      <p:sp>
        <p:nvSpPr>
          <p:cNvPr id="76" name="Rectangle 75"/>
          <p:cNvSpPr/>
          <p:nvPr/>
        </p:nvSpPr>
        <p:spPr>
          <a:xfrm>
            <a:off x="400795" y="5132368"/>
            <a:ext cx="11286340" cy="328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r>
              <a:rPr lang="en-US" sz="1600" b="1" dirty="0">
                <a:solidFill>
                  <a:schemeClr val="bg1"/>
                </a:solidFill>
              </a:rPr>
              <a:t>AWS SERVICES</a:t>
            </a:r>
          </a:p>
        </p:txBody>
      </p:sp>
      <p:pic>
        <p:nvPicPr>
          <p:cNvPr id="77" name="Picture 2" descr="https://pragmaticintegrator.files.wordpress.com/2015/05/vpc-logo.png?w=15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7008" t="28591" r="14068" b="25461"/>
          <a:stretch/>
        </p:blipFill>
        <p:spPr bwMode="auto">
          <a:xfrm>
            <a:off x="812801" y="5638720"/>
            <a:ext cx="798025" cy="446043"/>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508000" y="6045120"/>
            <a:ext cx="1342779" cy="502573"/>
          </a:xfrm>
          <a:prstGeom prst="rect">
            <a:avLst/>
          </a:prstGeom>
          <a:noFill/>
        </p:spPr>
        <p:txBody>
          <a:bodyPr wrap="square" rtlCol="0">
            <a:spAutoFit/>
          </a:bodyPr>
          <a:lstStyle/>
          <a:p>
            <a:pPr algn="ctr"/>
            <a:r>
              <a:rPr lang="en-US" sz="1333" dirty="0"/>
              <a:t>Virtual Private </a:t>
            </a:r>
          </a:p>
          <a:p>
            <a:pPr algn="ctr"/>
            <a:r>
              <a:rPr lang="en-US" sz="1333" dirty="0"/>
              <a:t>Cloud</a:t>
            </a:r>
          </a:p>
        </p:txBody>
      </p:sp>
      <p:pic>
        <p:nvPicPr>
          <p:cNvPr id="79" name="Picture 78"/>
          <p:cNvPicPr>
            <a:picLocks noChangeAspect="1"/>
          </p:cNvPicPr>
          <p:nvPr/>
        </p:nvPicPr>
        <p:blipFill>
          <a:blip r:embed="rId3" cstate="print"/>
          <a:stretch>
            <a:fillRect/>
          </a:stretch>
        </p:blipFill>
        <p:spPr>
          <a:xfrm>
            <a:off x="2302989" y="5643152"/>
            <a:ext cx="560959" cy="503568"/>
          </a:xfrm>
          <a:prstGeom prst="rect">
            <a:avLst/>
          </a:prstGeom>
        </p:spPr>
      </p:pic>
      <p:sp>
        <p:nvSpPr>
          <p:cNvPr id="80" name="TextBox 79"/>
          <p:cNvSpPr txBox="1"/>
          <p:nvPr/>
        </p:nvSpPr>
        <p:spPr>
          <a:xfrm>
            <a:off x="2235200" y="6146720"/>
            <a:ext cx="643261" cy="297454"/>
          </a:xfrm>
          <a:prstGeom prst="rect">
            <a:avLst/>
          </a:prstGeom>
          <a:noFill/>
        </p:spPr>
        <p:txBody>
          <a:bodyPr wrap="square" rtlCol="0">
            <a:spAutoFit/>
          </a:bodyPr>
          <a:lstStyle/>
          <a:p>
            <a:pPr algn="ctr"/>
            <a:r>
              <a:rPr lang="en-US" sz="1333" dirty="0"/>
              <a:t>EC2</a:t>
            </a:r>
          </a:p>
        </p:txBody>
      </p:sp>
      <p:pic>
        <p:nvPicPr>
          <p:cNvPr id="81" name="Picture 80"/>
          <p:cNvPicPr>
            <a:picLocks noChangeAspect="1"/>
          </p:cNvPicPr>
          <p:nvPr/>
        </p:nvPicPr>
        <p:blipFill>
          <a:blip r:embed="rId4" cstate="print"/>
          <a:stretch>
            <a:fillRect/>
          </a:stretch>
        </p:blipFill>
        <p:spPr>
          <a:xfrm>
            <a:off x="6299200" y="5607947"/>
            <a:ext cx="597581" cy="543224"/>
          </a:xfrm>
          <a:prstGeom prst="rect">
            <a:avLst/>
          </a:prstGeom>
        </p:spPr>
      </p:pic>
      <p:sp>
        <p:nvSpPr>
          <p:cNvPr id="82" name="TextBox 81"/>
          <p:cNvSpPr txBox="1"/>
          <p:nvPr/>
        </p:nvSpPr>
        <p:spPr>
          <a:xfrm>
            <a:off x="6388781" y="6151171"/>
            <a:ext cx="483291" cy="297454"/>
          </a:xfrm>
          <a:prstGeom prst="rect">
            <a:avLst/>
          </a:prstGeom>
          <a:noFill/>
        </p:spPr>
        <p:txBody>
          <a:bodyPr wrap="square" rtlCol="0">
            <a:spAutoFit/>
          </a:bodyPr>
          <a:lstStyle/>
          <a:p>
            <a:pPr algn="ctr"/>
            <a:r>
              <a:rPr lang="en-US" sz="1333" dirty="0"/>
              <a:t>S3</a:t>
            </a:r>
          </a:p>
        </p:txBody>
      </p:sp>
      <p:pic>
        <p:nvPicPr>
          <p:cNvPr id="83" name="Picture 10" descr="https://upload.wikimedia.org/wikipedia/commons/thumb/a/a1/AWS_Simple_Icons_Networking_Amazon_Route_53_HostedZone.svg/480px-AWS_Simple_Icons_Networking_Amazon_Route_53_HostedZone.svg.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7976" b="6741"/>
          <a:stretch/>
        </p:blipFill>
        <p:spPr bwMode="auto">
          <a:xfrm>
            <a:off x="3507766" y="5669678"/>
            <a:ext cx="667709" cy="464359"/>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3352801" y="6113008"/>
            <a:ext cx="1035980" cy="297454"/>
          </a:xfrm>
          <a:prstGeom prst="rect">
            <a:avLst/>
          </a:prstGeom>
          <a:noFill/>
        </p:spPr>
        <p:txBody>
          <a:bodyPr wrap="square" rtlCol="0">
            <a:spAutoFit/>
          </a:bodyPr>
          <a:lstStyle/>
          <a:p>
            <a:pPr algn="ctr"/>
            <a:r>
              <a:rPr lang="en-US" sz="1333" dirty="0"/>
              <a:t>Route 53</a:t>
            </a:r>
          </a:p>
        </p:txBody>
      </p:sp>
      <p:pic>
        <p:nvPicPr>
          <p:cNvPr id="85" name="Picture 14" descr="https://d0.awsstatic.com/logos/Services/aws-icons_12_amazon-cloudwat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9861" y="5664201"/>
            <a:ext cx="576160" cy="46983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4753221" y="6113008"/>
            <a:ext cx="1139579" cy="297454"/>
          </a:xfrm>
          <a:prstGeom prst="rect">
            <a:avLst/>
          </a:prstGeom>
          <a:noFill/>
        </p:spPr>
        <p:txBody>
          <a:bodyPr wrap="square" rtlCol="0">
            <a:spAutoFit/>
          </a:bodyPr>
          <a:lstStyle/>
          <a:p>
            <a:pPr algn="ctr"/>
            <a:r>
              <a:rPr lang="en-US" sz="1333" dirty="0"/>
              <a:t>CloudWatch</a:t>
            </a:r>
          </a:p>
        </p:txBody>
      </p:sp>
      <p:pic>
        <p:nvPicPr>
          <p:cNvPr id="87" name="Picture 86"/>
          <p:cNvPicPr>
            <a:picLocks noChangeAspect="1"/>
          </p:cNvPicPr>
          <p:nvPr/>
        </p:nvPicPr>
        <p:blipFill>
          <a:blip r:embed="rId7" cstate="print"/>
          <a:stretch>
            <a:fillRect/>
          </a:stretch>
        </p:blipFill>
        <p:spPr>
          <a:xfrm>
            <a:off x="10992877" y="5669381"/>
            <a:ext cx="464688" cy="502819"/>
          </a:xfrm>
          <a:prstGeom prst="rect">
            <a:avLst/>
          </a:prstGeom>
        </p:spPr>
      </p:pic>
      <p:sp>
        <p:nvSpPr>
          <p:cNvPr id="88" name="TextBox 87"/>
          <p:cNvSpPr txBox="1"/>
          <p:nvPr/>
        </p:nvSpPr>
        <p:spPr>
          <a:xfrm>
            <a:off x="10874813" y="6172200"/>
            <a:ext cx="707588" cy="297454"/>
          </a:xfrm>
          <a:prstGeom prst="rect">
            <a:avLst/>
          </a:prstGeom>
          <a:noFill/>
        </p:spPr>
        <p:txBody>
          <a:bodyPr wrap="square" rtlCol="0">
            <a:spAutoFit/>
          </a:bodyPr>
          <a:lstStyle/>
          <a:p>
            <a:pPr algn="ctr"/>
            <a:r>
              <a:rPr lang="en-US" sz="1333" dirty="0"/>
              <a:t>IAM</a:t>
            </a:r>
          </a:p>
        </p:txBody>
      </p:sp>
      <p:pic>
        <p:nvPicPr>
          <p:cNvPr id="89" name="Picture 18" descr="http://aws.mannem.me/wp-content/uploads/2015/04/sn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18401" y="5674818"/>
            <a:ext cx="609940" cy="49738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7596381" y="6166153"/>
            <a:ext cx="531620" cy="297454"/>
          </a:xfrm>
          <a:prstGeom prst="rect">
            <a:avLst/>
          </a:prstGeom>
          <a:noFill/>
        </p:spPr>
        <p:txBody>
          <a:bodyPr wrap="square" rtlCol="0">
            <a:spAutoFit/>
          </a:bodyPr>
          <a:lstStyle/>
          <a:p>
            <a:pPr algn="ctr"/>
            <a:r>
              <a:rPr lang="en-US" sz="1333" dirty="0"/>
              <a:t>SNS</a:t>
            </a:r>
          </a:p>
        </p:txBody>
      </p:sp>
      <p:pic>
        <p:nvPicPr>
          <p:cNvPr id="91" name="Picture 24" descr="https://lab.taf-jp.com/wp-content/uploads/2016/04/86bbed4c964d436fed8498e6d0df4cff-150x150.pn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9623" r="9146" b="12615"/>
          <a:stretch/>
        </p:blipFill>
        <p:spPr bwMode="auto">
          <a:xfrm>
            <a:off x="8782530" y="5663483"/>
            <a:ext cx="463071" cy="406223"/>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8734962" y="6151044"/>
            <a:ext cx="584783" cy="297454"/>
          </a:xfrm>
          <a:prstGeom prst="rect">
            <a:avLst/>
          </a:prstGeom>
          <a:noFill/>
        </p:spPr>
        <p:txBody>
          <a:bodyPr wrap="square" rtlCol="0">
            <a:spAutoFit/>
          </a:bodyPr>
          <a:lstStyle/>
          <a:p>
            <a:pPr algn="ctr"/>
            <a:r>
              <a:rPr lang="en-US" sz="1333" dirty="0"/>
              <a:t>RDS</a:t>
            </a:r>
          </a:p>
        </p:txBody>
      </p:sp>
      <p:pic>
        <p:nvPicPr>
          <p:cNvPr id="93" name="Picture 26" descr="https://res.cloudinary.com/siftery/image/upload/v1444741476/v1/p/products/amazon-elastic-load-balancin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56800" y="5681165"/>
            <a:ext cx="451776" cy="36840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9880018" y="6151171"/>
            <a:ext cx="584783" cy="297454"/>
          </a:xfrm>
          <a:prstGeom prst="rect">
            <a:avLst/>
          </a:prstGeom>
          <a:noFill/>
        </p:spPr>
        <p:txBody>
          <a:bodyPr wrap="square" rtlCol="0">
            <a:spAutoFit/>
          </a:bodyPr>
          <a:lstStyle/>
          <a:p>
            <a:pPr algn="ctr"/>
            <a:r>
              <a:rPr lang="en-US" sz="1333" dirty="0"/>
              <a:t>ELB</a:t>
            </a:r>
          </a:p>
        </p:txBody>
      </p:sp>
      <p:pic>
        <p:nvPicPr>
          <p:cNvPr id="96" name="Picture 4" descr="Image result for development icon"/>
          <p:cNvPicPr>
            <a:picLocks noChangeAspect="1" noChangeArrowheads="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3669" y="3519364"/>
            <a:ext cx="566332" cy="42217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maintenance and support icon"/>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7272450" y="3511787"/>
            <a:ext cx="589740" cy="42852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73671E7E-87C0-47B5-98A1-16220940175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0930" y="3484904"/>
            <a:ext cx="523113" cy="523113"/>
          </a:xfrm>
          <a:prstGeom prst="rect">
            <a:avLst/>
          </a:prstGeom>
        </p:spPr>
      </p:pic>
      <p:pic>
        <p:nvPicPr>
          <p:cNvPr id="6" name="Graphic 5">
            <a:extLst>
              <a:ext uri="{FF2B5EF4-FFF2-40B4-BE49-F238E27FC236}">
                <a16:creationId xmlns:a16="http://schemas.microsoft.com/office/drawing/2014/main" id="{387CB69C-AE51-4A2E-9B80-F973E3C2762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47331" y="3488553"/>
            <a:ext cx="511487" cy="511487"/>
          </a:xfrm>
          <a:prstGeom prst="rect">
            <a:avLst/>
          </a:prstGeom>
        </p:spPr>
      </p:pic>
    </p:spTree>
    <p:extLst>
      <p:ext uri="{BB962C8B-B14F-4D97-AF65-F5344CB8AC3E}">
        <p14:creationId xmlns:p14="http://schemas.microsoft.com/office/powerpoint/2010/main" val="407454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7" y="1097367"/>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endParaRPr lang="en-US" sz="2400" dirty="0">
              <a:solidFill>
                <a:srgbClr val="FFFFFF"/>
              </a:solidFill>
              <a:latin typeface="Calibri"/>
            </a:endParaRPr>
          </a:p>
        </p:txBody>
      </p:sp>
      <p:sp>
        <p:nvSpPr>
          <p:cNvPr id="4" name="Content Placeholder 3"/>
          <p:cNvSpPr>
            <a:spLocks noGrp="1"/>
          </p:cNvSpPr>
          <p:nvPr>
            <p:ph idx="15"/>
          </p:nvPr>
        </p:nvSpPr>
        <p:spPr>
          <a:xfrm>
            <a:off x="178195" y="2047842"/>
            <a:ext cx="4700545" cy="1918474"/>
          </a:xfrm>
        </p:spPr>
        <p:txBody>
          <a:bodyPr wrap="square">
            <a:spAutoFit/>
          </a:bodyPr>
          <a:lstStyle/>
          <a:p>
            <a:pPr marL="228573" indent="-228573"/>
            <a:r>
              <a:rPr lang="en-US" sz="1400" dirty="0"/>
              <a:t>Client offers a SaaS based end-to-end solution for mortgage originators</a:t>
            </a:r>
          </a:p>
          <a:p>
            <a:pPr marL="228573" indent="-228573"/>
            <a:r>
              <a:rPr lang="en-US" sz="1400" dirty="0"/>
              <a:t>Client wanted to rearchitect the monolithic legacy application which could also be scaled up for a larger user base </a:t>
            </a:r>
          </a:p>
          <a:p>
            <a:pPr marL="228573" indent="-228573" defTabSz="1219050">
              <a:buClr>
                <a:srgbClr val="049159"/>
              </a:buClr>
            </a:pPr>
            <a:r>
              <a:rPr lang="en-US" sz="1400" dirty="0"/>
              <a:t>To reduce the time of the existing transactions which was taking 12-35 seconds to complete even in a normal load scenario</a:t>
            </a:r>
          </a:p>
        </p:txBody>
      </p:sp>
      <p:sp>
        <p:nvSpPr>
          <p:cNvPr id="9" name="Rectangle 8"/>
          <p:cNvSpPr/>
          <p:nvPr/>
        </p:nvSpPr>
        <p:spPr>
          <a:xfrm>
            <a:off x="7" y="3966316"/>
            <a:ext cx="5035551" cy="289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endParaRPr lang="en-US" sz="2400" dirty="0">
              <a:solidFill>
                <a:srgbClr val="FFFFFF"/>
              </a:solidFill>
              <a:latin typeface="Calibri"/>
            </a:endParaRPr>
          </a:p>
        </p:txBody>
      </p:sp>
      <p:sp>
        <p:nvSpPr>
          <p:cNvPr id="11" name="Content Placeholder 3"/>
          <p:cNvSpPr txBox="1">
            <a:spLocks/>
          </p:cNvSpPr>
          <p:nvPr/>
        </p:nvSpPr>
        <p:spPr>
          <a:xfrm>
            <a:off x="340691" y="4434792"/>
            <a:ext cx="4600052" cy="233269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050">
              <a:buClr>
                <a:srgbClr val="049159">
                  <a:lumMod val="20000"/>
                  <a:lumOff val="80000"/>
                </a:srgbClr>
              </a:buClr>
            </a:pPr>
            <a:r>
              <a:rPr lang="en-US" sz="1331" dirty="0">
                <a:solidFill>
                  <a:srgbClr val="FFFFFF"/>
                </a:solidFill>
              </a:rPr>
              <a:t>30% increase in adoption by the end users</a:t>
            </a:r>
          </a:p>
          <a:p>
            <a:pPr marL="228573" indent="-228573" defTabSz="1219050">
              <a:buClr>
                <a:srgbClr val="049159">
                  <a:lumMod val="20000"/>
                  <a:lumOff val="80000"/>
                </a:srgbClr>
              </a:buClr>
            </a:pPr>
            <a:r>
              <a:rPr lang="en-US" sz="1331" dirty="0">
                <a:solidFill>
                  <a:srgbClr val="FFFFFF"/>
                </a:solidFill>
              </a:rPr>
              <a:t>4 times increase in revenue generation per closed loan by full adoption of services</a:t>
            </a:r>
          </a:p>
          <a:p>
            <a:pPr marL="228573" indent="-228573" defTabSz="1219050">
              <a:buClr>
                <a:srgbClr val="049159">
                  <a:lumMod val="20000"/>
                  <a:lumOff val="80000"/>
                </a:srgbClr>
              </a:buClr>
            </a:pPr>
            <a:r>
              <a:rPr lang="en-US" sz="1331" dirty="0">
                <a:solidFill>
                  <a:srgbClr val="FFFFFF"/>
                </a:solidFill>
              </a:rPr>
              <a:t>Lowered cost of infrastructure as contracted SaaS buyers were expected to grow double from the existing 200 K users</a:t>
            </a:r>
          </a:p>
          <a:p>
            <a:pPr marL="228573" indent="-228573" defTabSz="1219050">
              <a:buClr>
                <a:srgbClr val="049159">
                  <a:lumMod val="20000"/>
                  <a:lumOff val="80000"/>
                </a:srgbClr>
              </a:buClr>
            </a:pPr>
            <a:r>
              <a:rPr lang="en-US" sz="1331" dirty="0">
                <a:solidFill>
                  <a:srgbClr val="FFFFFF"/>
                </a:solidFill>
              </a:rPr>
              <a:t>Enabled lenders, service providers, and ISVs to - easily build their custom loan applications and deploy on cloud</a:t>
            </a:r>
          </a:p>
          <a:p>
            <a:pPr marL="228573" indent="-228573" defTabSz="1219050">
              <a:buClr>
                <a:srgbClr val="049159">
                  <a:lumMod val="20000"/>
                  <a:lumOff val="80000"/>
                </a:srgbClr>
              </a:buClr>
            </a:pPr>
            <a:r>
              <a:rPr lang="en-US" sz="1331" dirty="0">
                <a:solidFill>
                  <a:srgbClr val="FFFFFF"/>
                </a:solidFill>
              </a:rPr>
              <a:t>Performance engineering reduced processing time  from 9 Sec to 3 Sec. </a:t>
            </a:r>
          </a:p>
          <a:p>
            <a:pPr marL="228573" indent="-228573" defTabSz="1219050">
              <a:buClr>
                <a:srgbClr val="049159">
                  <a:lumMod val="20000"/>
                  <a:lumOff val="80000"/>
                </a:srgbClr>
              </a:buClr>
            </a:pPr>
            <a:r>
              <a:rPr lang="en-US" sz="1331" dirty="0">
                <a:solidFill>
                  <a:srgbClr val="FFFFFF"/>
                </a:solidFill>
              </a:rPr>
              <a:t>Automated CI/CD process with more than 90% test cases.</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endParaRPr lang="en-US" sz="2400" dirty="0">
              <a:solidFill>
                <a:srgbClr val="FFFFFF"/>
              </a:solidFill>
              <a:latin typeface="Calibri"/>
            </a:endParaRPr>
          </a:p>
        </p:txBody>
      </p:sp>
      <p:sp>
        <p:nvSpPr>
          <p:cNvPr id="16" name="Text Placeholder 2"/>
          <p:cNvSpPr txBox="1">
            <a:spLocks/>
          </p:cNvSpPr>
          <p:nvPr/>
        </p:nvSpPr>
        <p:spPr>
          <a:xfrm>
            <a:off x="5242089" y="125023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r>
              <a:rPr lang="en-US" sz="1733" b="1" dirty="0">
                <a:solidFill>
                  <a:srgbClr val="0E678C"/>
                </a:solidFill>
                <a:latin typeface="Calibri"/>
              </a:rPr>
              <a:t>ideyaLabs SOLUTION</a:t>
            </a:r>
          </a:p>
        </p:txBody>
      </p:sp>
      <p:sp>
        <p:nvSpPr>
          <p:cNvPr id="17" name="Content Placeholder 3"/>
          <p:cNvSpPr txBox="1">
            <a:spLocks/>
          </p:cNvSpPr>
          <p:nvPr/>
        </p:nvSpPr>
        <p:spPr>
          <a:xfrm>
            <a:off x="5271882" y="1613640"/>
            <a:ext cx="6116063" cy="2870016"/>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050">
              <a:buClr>
                <a:srgbClr val="049159"/>
              </a:buClr>
            </a:pPr>
            <a:r>
              <a:rPr lang="en-US" sz="1400" dirty="0"/>
              <a:t>Rearchitected the monolithic legacy desktop application into a SOA and Micro-services-based SaaS platform  </a:t>
            </a:r>
            <a:endParaRPr lang="en-IN" sz="1400" dirty="0"/>
          </a:p>
          <a:p>
            <a:pPr marL="228573" indent="-228573" defTabSz="1219050">
              <a:buClr>
                <a:srgbClr val="049159"/>
              </a:buClr>
            </a:pPr>
            <a:r>
              <a:rPr lang="en-IN" sz="1400" dirty="0"/>
              <a:t>Developed consistent and responsive UI  across various products for Input Form Builder, third party site and core product, leveraging pure CSS</a:t>
            </a:r>
          </a:p>
          <a:p>
            <a:pPr marL="228573" indent="-228573" defTabSz="1219050">
              <a:buClr>
                <a:srgbClr val="049159"/>
              </a:buClr>
            </a:pPr>
            <a:r>
              <a:rPr lang="en-IN" sz="1400" dirty="0"/>
              <a:t>Custom common control library was developed for providing consistent user interface</a:t>
            </a:r>
          </a:p>
          <a:p>
            <a:pPr marL="228573" indent="-228573" defTabSz="1219050">
              <a:buClr>
                <a:srgbClr val="049159"/>
              </a:buClr>
            </a:pPr>
            <a:r>
              <a:rPr lang="en-US" sz="1400" dirty="0"/>
              <a:t>Converted existing code as Restful APIs to be consumed by applications UI &amp; mobile app</a:t>
            </a:r>
          </a:p>
          <a:p>
            <a:pPr marL="228573" indent="-228573" defTabSz="1219050">
              <a:buClr>
                <a:srgbClr val="049159"/>
              </a:buClr>
            </a:pPr>
            <a:r>
              <a:rPr lang="en-US" sz="1400" dirty="0"/>
              <a:t>Solved the difficulty of monitoring and managing multiple individual instances for application availability</a:t>
            </a:r>
          </a:p>
          <a:p>
            <a:pPr marL="228573" indent="-228573" defTabSz="1219050">
              <a:buClr>
                <a:srgbClr val="049159"/>
              </a:buClr>
            </a:pPr>
            <a:r>
              <a:rPr lang="en-IN" sz="1400" dirty="0"/>
              <a:t>Developed Micro services for new functionality to be exposed on Amazon leveraging Amazon API Gateway and Lambda functions</a:t>
            </a:r>
            <a:endParaRPr lang="en-US" sz="1400" dirty="0"/>
          </a:p>
        </p:txBody>
      </p:sp>
      <p:sp>
        <p:nvSpPr>
          <p:cNvPr id="5" name="Rectangle 4"/>
          <p:cNvSpPr/>
          <p:nvPr/>
        </p:nvSpPr>
        <p:spPr>
          <a:xfrm>
            <a:off x="178195" y="1278939"/>
            <a:ext cx="4158527" cy="361509"/>
          </a:xfrm>
          <a:prstGeom prst="rect">
            <a:avLst/>
          </a:prstGeom>
        </p:spPr>
        <p:txBody>
          <a:bodyPr wrap="square" anchor="ctr">
            <a:spAutoFit/>
          </a:bodyPr>
          <a:lstStyle/>
          <a:p>
            <a:pPr algn="r" defTabSz="1219080">
              <a:lnSpc>
                <a:spcPct val="80000"/>
              </a:lnSpc>
            </a:pPr>
            <a:r>
              <a:rPr lang="en-US" sz="2133" b="1" dirty="0">
                <a:solidFill>
                  <a:srgbClr val="44464B"/>
                </a:solidFill>
                <a:latin typeface="+mj-lt"/>
                <a:ea typeface="Fira Sans" pitchFamily="34" charset="0"/>
                <a:cs typeface="Arial" pitchFamily="34" charset="0"/>
              </a:rPr>
              <a:t>Leading Financial Institution</a:t>
            </a:r>
          </a:p>
        </p:txBody>
      </p:sp>
      <p:sp>
        <p:nvSpPr>
          <p:cNvPr id="27" name="Text Placeholder 2">
            <a:extLst>
              <a:ext uri="{FF2B5EF4-FFF2-40B4-BE49-F238E27FC236}">
                <a16:creationId xmlns:a16="http://schemas.microsoft.com/office/drawing/2014/main" id="{6CF772C2-21ED-4998-AC87-28E5E5F3B1E4}"/>
              </a:ext>
            </a:extLst>
          </p:cNvPr>
          <p:cNvSpPr txBox="1">
            <a:spLocks/>
          </p:cNvSpPr>
          <p:nvPr/>
        </p:nvSpPr>
        <p:spPr>
          <a:xfrm>
            <a:off x="5242088" y="450659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r>
              <a:rPr lang="en-US" sz="1733" b="1" dirty="0">
                <a:solidFill>
                  <a:srgbClr val="0E678C"/>
                </a:solidFill>
                <a:latin typeface="Calibri"/>
              </a:rPr>
              <a:t>TECHNOLOGY STACK</a:t>
            </a:r>
          </a:p>
        </p:txBody>
      </p:sp>
      <p:sp>
        <p:nvSpPr>
          <p:cNvPr id="28" name="Content Placeholder 3">
            <a:extLst>
              <a:ext uri="{FF2B5EF4-FFF2-40B4-BE49-F238E27FC236}">
                <a16:creationId xmlns:a16="http://schemas.microsoft.com/office/drawing/2014/main" id="{8F8C5C80-BC79-41C9-987F-0B223E70996F}"/>
              </a:ext>
            </a:extLst>
          </p:cNvPr>
          <p:cNvSpPr txBox="1">
            <a:spLocks/>
          </p:cNvSpPr>
          <p:nvPr/>
        </p:nvSpPr>
        <p:spPr>
          <a:xfrm>
            <a:off x="5242088" y="4901033"/>
            <a:ext cx="6116063" cy="706732"/>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050">
              <a:buClr>
                <a:srgbClr val="049159"/>
              </a:buClr>
            </a:pPr>
            <a:r>
              <a:rPr lang="en-US" sz="1331" dirty="0">
                <a:latin typeface="Calibri"/>
              </a:rPr>
              <a:t>Microsoft .NET 4.5 and ASP.Net 4.5; Android, Visual Studio 2012, Languages and Tools: ASP.Net MVC 4, C#, AngularJS (MVC), Qunit (unit testing), JS Closures and Namespaces, Media Queries, Selectors and new CSS 3 Constructs</a:t>
            </a:r>
          </a:p>
        </p:txBody>
      </p:sp>
      <p:sp>
        <p:nvSpPr>
          <p:cNvPr id="14" name="Title 13">
            <a:extLst>
              <a:ext uri="{FF2B5EF4-FFF2-40B4-BE49-F238E27FC236}">
                <a16:creationId xmlns:a16="http://schemas.microsoft.com/office/drawing/2014/main" id="{1CC7A244-BAFD-4DB6-8A5C-FEA4DA86AD85}"/>
              </a:ext>
            </a:extLst>
          </p:cNvPr>
          <p:cNvSpPr>
            <a:spLocks noGrp="1"/>
          </p:cNvSpPr>
          <p:nvPr>
            <p:ph type="title"/>
          </p:nvPr>
        </p:nvSpPr>
        <p:spPr>
          <a:xfrm>
            <a:off x="0" y="477259"/>
            <a:ext cx="9369468" cy="570000"/>
          </a:xfrm>
        </p:spPr>
        <p:txBody>
          <a:bodyPr>
            <a:normAutofit fontScale="90000"/>
          </a:bodyPr>
          <a:lstStyle/>
          <a:p>
            <a:pPr lvl="0"/>
            <a:r>
              <a:rPr lang="en-IN" sz="3600" dirty="0"/>
              <a:t>Modernization from Legacy Product to Platform </a:t>
            </a:r>
          </a:p>
        </p:txBody>
      </p:sp>
      <p:pic>
        <p:nvPicPr>
          <p:cNvPr id="18" name="Picture 5" descr="D:\Peter Jafrin\xoriant\xoriant-icons\55.png">
            <a:extLst>
              <a:ext uri="{FF2B5EF4-FFF2-40B4-BE49-F238E27FC236}">
                <a16:creationId xmlns:a16="http://schemas.microsoft.com/office/drawing/2014/main" id="{7143CCC5-8F72-41F8-A667-3915FC5813F2}"/>
              </a:ext>
            </a:extLst>
          </p:cNvPr>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384596" y="1204589"/>
            <a:ext cx="552283" cy="4589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850E6312-749D-483C-B98E-38F4C26F689B}"/>
              </a:ext>
            </a:extLst>
          </p:cNvPr>
          <p:cNvSpPr txBox="1">
            <a:spLocks/>
          </p:cNvSpPr>
          <p:nvPr/>
        </p:nvSpPr>
        <p:spPr>
          <a:xfrm>
            <a:off x="340691" y="1737563"/>
            <a:ext cx="2729215" cy="487328"/>
          </a:xfrm>
          <a:prstGeom prst="rect">
            <a:avLst/>
          </a:prstGeom>
        </p:spPr>
        <p:txBody>
          <a:bodyPr vert="horz" lIns="121920" tIns="60960" rIns="121920" bIns="60960" rtlCol="0">
            <a:noAutofit/>
          </a:bodyPr>
          <a:lstStyle>
            <a:lvl1pPr marL="0" indent="0" algn="l" defTabSz="914400"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33" b="1" dirty="0">
                <a:solidFill>
                  <a:schemeClr val="bg2"/>
                </a:solidFill>
              </a:rPr>
              <a:t>OVERVIEW</a:t>
            </a:r>
          </a:p>
        </p:txBody>
      </p:sp>
      <p:sp>
        <p:nvSpPr>
          <p:cNvPr id="22" name="Text Placeholder 2">
            <a:extLst>
              <a:ext uri="{FF2B5EF4-FFF2-40B4-BE49-F238E27FC236}">
                <a16:creationId xmlns:a16="http://schemas.microsoft.com/office/drawing/2014/main" id="{6DA85E63-5653-4603-A274-9C47608DAA9F}"/>
              </a:ext>
            </a:extLst>
          </p:cNvPr>
          <p:cNvSpPr txBox="1">
            <a:spLocks/>
          </p:cNvSpPr>
          <p:nvPr/>
        </p:nvSpPr>
        <p:spPr>
          <a:xfrm>
            <a:off x="340691" y="3966316"/>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80">
              <a:lnSpc>
                <a:spcPts val="3333"/>
              </a:lnSpc>
              <a:defRPr/>
            </a:pPr>
            <a:r>
              <a:rPr lang="en-US" sz="1733" b="1" dirty="0">
                <a:solidFill>
                  <a:srgbClr val="049159">
                    <a:lumMod val="20000"/>
                    <a:lumOff val="80000"/>
                  </a:srgbClr>
                </a:solidFill>
                <a:latin typeface="Calibri"/>
              </a:rPr>
              <a:t>BUSINESS BENEFITS</a:t>
            </a:r>
          </a:p>
        </p:txBody>
      </p:sp>
    </p:spTree>
    <p:extLst>
      <p:ext uri="{BB962C8B-B14F-4D97-AF65-F5344CB8AC3E}">
        <p14:creationId xmlns:p14="http://schemas.microsoft.com/office/powerpoint/2010/main" val="138645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30" name="Title 13">
            <a:extLst>
              <a:ext uri="{FF2B5EF4-FFF2-40B4-BE49-F238E27FC236}">
                <a16:creationId xmlns:a16="http://schemas.microsoft.com/office/drawing/2014/main" id="{8D2B1510-3979-48D1-8697-43630CD0BD85}"/>
              </a:ext>
            </a:extLst>
          </p:cNvPr>
          <p:cNvSpPr>
            <a:spLocks noGrp="1" noChangeArrowheads="1"/>
          </p:cNvSpPr>
          <p:nvPr>
            <p:ph type="title"/>
          </p:nvPr>
        </p:nvSpPr>
        <p:spPr>
          <a:xfrm>
            <a:off x="40218" y="151999"/>
            <a:ext cx="8226960" cy="880533"/>
          </a:xfrm>
        </p:spPr>
        <p:txBody>
          <a:bodyPr anchor="ctr">
            <a:noAutofit/>
          </a:bodyPr>
          <a:lstStyle/>
          <a:p>
            <a:pPr eaLnBrk="1" hangingPunct="1"/>
            <a:r>
              <a:rPr lang="en-IN" altLang="en-US" sz="2800" dirty="0"/>
              <a:t>Glassdoor Reviews on ideyaLabs </a:t>
            </a:r>
          </a:p>
        </p:txBody>
      </p:sp>
      <p:sp>
        <p:nvSpPr>
          <p:cNvPr id="3" name="TextBox 2">
            <a:extLst>
              <a:ext uri="{FF2B5EF4-FFF2-40B4-BE49-F238E27FC236}">
                <a16:creationId xmlns:a16="http://schemas.microsoft.com/office/drawing/2014/main" id="{299E0561-FC1D-4349-9F4A-C5E15F6712C7}"/>
              </a:ext>
            </a:extLst>
          </p:cNvPr>
          <p:cNvSpPr txBox="1"/>
          <p:nvPr/>
        </p:nvSpPr>
        <p:spPr>
          <a:xfrm>
            <a:off x="40219" y="1200151"/>
            <a:ext cx="5282777" cy="523220"/>
          </a:xfrm>
          <a:prstGeom prst="rect">
            <a:avLst/>
          </a:prstGeom>
          <a:solidFill>
            <a:schemeClr val="bg1">
              <a:lumMod val="85000"/>
            </a:schemeClr>
          </a:solidFill>
        </p:spPr>
        <p:txBody>
          <a:bodyPr wrap="square" rtlCol="0">
            <a:spAutoFit/>
          </a:bodyPr>
          <a:lstStyle/>
          <a:p>
            <a:r>
              <a:rPr lang="en-US" sz="2800" dirty="0"/>
              <a:t>Glassdoor Reviews Rating: </a:t>
            </a:r>
            <a:r>
              <a:rPr lang="en-US" sz="2800" dirty="0">
                <a:highlight>
                  <a:srgbClr val="FFFF00"/>
                </a:highlight>
              </a:rPr>
              <a:t>4.9 / 5. </a:t>
            </a:r>
            <a:endParaRPr lang="en-US" sz="2800" dirty="0"/>
          </a:p>
        </p:txBody>
      </p:sp>
      <p:pic>
        <p:nvPicPr>
          <p:cNvPr id="7" name="Picture 6" descr="Graphical user interface, text, application&#10;&#10;Description automatically generated">
            <a:extLst>
              <a:ext uri="{FF2B5EF4-FFF2-40B4-BE49-F238E27FC236}">
                <a16:creationId xmlns:a16="http://schemas.microsoft.com/office/drawing/2014/main" id="{58D7DC18-ED86-7C4A-95E5-9D1169C35267}"/>
              </a:ext>
            </a:extLst>
          </p:cNvPr>
          <p:cNvPicPr>
            <a:picLocks noChangeAspect="1"/>
          </p:cNvPicPr>
          <p:nvPr/>
        </p:nvPicPr>
        <p:blipFill>
          <a:blip r:embed="rId3"/>
          <a:stretch>
            <a:fillRect/>
          </a:stretch>
        </p:blipFill>
        <p:spPr>
          <a:xfrm>
            <a:off x="76252" y="1890990"/>
            <a:ext cx="5282777" cy="3695304"/>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98F093D3-E4BE-1D42-8189-4797C57B2CFA}"/>
              </a:ext>
            </a:extLst>
          </p:cNvPr>
          <p:cNvPicPr>
            <a:picLocks noChangeAspect="1"/>
          </p:cNvPicPr>
          <p:nvPr/>
        </p:nvPicPr>
        <p:blipFill>
          <a:blip r:embed="rId4"/>
          <a:stretch>
            <a:fillRect/>
          </a:stretch>
        </p:blipFill>
        <p:spPr>
          <a:xfrm>
            <a:off x="3842861" y="2712996"/>
            <a:ext cx="5731510" cy="3223895"/>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F47BA2B-5ACE-074A-B9DE-16E3EEA7C8B5}"/>
              </a:ext>
            </a:extLst>
          </p:cNvPr>
          <p:cNvPicPr>
            <a:picLocks noChangeAspect="1"/>
          </p:cNvPicPr>
          <p:nvPr/>
        </p:nvPicPr>
        <p:blipFill>
          <a:blip r:embed="rId5"/>
          <a:stretch>
            <a:fillRect/>
          </a:stretch>
        </p:blipFill>
        <p:spPr>
          <a:xfrm>
            <a:off x="7873682" y="3791109"/>
            <a:ext cx="5731510" cy="3223895"/>
          </a:xfrm>
          <a:prstGeom prst="rect">
            <a:avLst/>
          </a:prstGeom>
        </p:spPr>
      </p:pic>
    </p:spTree>
    <p:extLst>
      <p:ext uri="{BB962C8B-B14F-4D97-AF65-F5344CB8AC3E}">
        <p14:creationId xmlns:p14="http://schemas.microsoft.com/office/powerpoint/2010/main" val="176425262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9F1-4223-4CB3-8AE9-661205FC2161}"/>
              </a:ext>
            </a:extLst>
          </p:cNvPr>
          <p:cNvSpPr>
            <a:spLocks noGrp="1"/>
          </p:cNvSpPr>
          <p:nvPr>
            <p:ph type="title"/>
          </p:nvPr>
        </p:nvSpPr>
        <p:spPr>
          <a:xfrm>
            <a:off x="132394" y="44877"/>
            <a:ext cx="11853397" cy="879952"/>
          </a:xfrm>
        </p:spPr>
        <p:txBody>
          <a:bodyPr>
            <a:normAutofit/>
          </a:bodyPr>
          <a:lstStyle/>
          <a:p>
            <a:pPr>
              <a:lnSpc>
                <a:spcPts val="2667"/>
              </a:lnSpc>
            </a:pPr>
            <a:r>
              <a:rPr lang="en-IN" sz="3600" dirty="0"/>
              <a:t>Modernization from Legacy Product to Platform</a:t>
            </a:r>
            <a:endParaRPr lang="en-US" sz="3600" dirty="0"/>
          </a:p>
        </p:txBody>
      </p:sp>
      <p:cxnSp>
        <p:nvCxnSpPr>
          <p:cNvPr id="4" name="Straight Connector 3">
            <a:extLst>
              <a:ext uri="{FF2B5EF4-FFF2-40B4-BE49-F238E27FC236}">
                <a16:creationId xmlns:a16="http://schemas.microsoft.com/office/drawing/2014/main" id="{BABE8B7F-2D0D-43C4-A9D2-77F47175B168}"/>
              </a:ext>
            </a:extLst>
          </p:cNvPr>
          <p:cNvCxnSpPr/>
          <p:nvPr/>
        </p:nvCxnSpPr>
        <p:spPr>
          <a:xfrm>
            <a:off x="5173784" y="1613235"/>
            <a:ext cx="0" cy="5491131"/>
          </a:xfrm>
          <a:prstGeom prst="line">
            <a:avLst/>
          </a:prstGeom>
          <a:ln w="6350">
            <a:prstDash val="dashDot"/>
          </a:ln>
          <a:effectLst/>
        </p:spPr>
        <p:style>
          <a:lnRef idx="2">
            <a:schemeClr val="accent1"/>
          </a:lnRef>
          <a:fillRef idx="0">
            <a:schemeClr val="accent1"/>
          </a:fillRef>
          <a:effectRef idx="1">
            <a:schemeClr val="accent1"/>
          </a:effectRef>
          <a:fontRef idx="minor">
            <a:schemeClr val="tx1"/>
          </a:fontRef>
        </p:style>
      </p:cxnSp>
      <p:sp>
        <p:nvSpPr>
          <p:cNvPr id="5" name="Rounded Rectangle 78">
            <a:extLst>
              <a:ext uri="{FF2B5EF4-FFF2-40B4-BE49-F238E27FC236}">
                <a16:creationId xmlns:a16="http://schemas.microsoft.com/office/drawing/2014/main" id="{95E36FDD-2AB5-47EA-B906-FD63BA430BDA}"/>
              </a:ext>
            </a:extLst>
          </p:cNvPr>
          <p:cNvSpPr/>
          <p:nvPr/>
        </p:nvSpPr>
        <p:spPr>
          <a:xfrm>
            <a:off x="5314276" y="3147929"/>
            <a:ext cx="6789384" cy="3697520"/>
          </a:xfrm>
          <a:prstGeom prst="roundRect">
            <a:avLst>
              <a:gd name="adj" fmla="val 7446"/>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914354"/>
            <a:endParaRPr lang="en-US" sz="2400">
              <a:solidFill>
                <a:prstClr val="black"/>
              </a:solidFill>
              <a:latin typeface="Calibri"/>
            </a:endParaRPr>
          </a:p>
        </p:txBody>
      </p:sp>
      <p:sp>
        <p:nvSpPr>
          <p:cNvPr id="6" name="Rounded Rectangle 79">
            <a:extLst>
              <a:ext uri="{FF2B5EF4-FFF2-40B4-BE49-F238E27FC236}">
                <a16:creationId xmlns:a16="http://schemas.microsoft.com/office/drawing/2014/main" id="{55BD7E73-DF8E-4B32-A150-8518C435CDF5}"/>
              </a:ext>
            </a:extLst>
          </p:cNvPr>
          <p:cNvSpPr/>
          <p:nvPr/>
        </p:nvSpPr>
        <p:spPr>
          <a:xfrm>
            <a:off x="5426025" y="3374213"/>
            <a:ext cx="4330771" cy="2419384"/>
          </a:xfrm>
          <a:prstGeom prst="roundRect">
            <a:avLst/>
          </a:prstGeom>
          <a:solidFill>
            <a:schemeClr val="accent5">
              <a:lumMod val="20000"/>
              <a:lumOff val="80000"/>
            </a:schemeClr>
          </a:solidFill>
          <a:ln w="9525">
            <a:prstDash val="solid"/>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ndParaRPr>
          </a:p>
        </p:txBody>
      </p:sp>
      <p:sp>
        <p:nvSpPr>
          <p:cNvPr id="7" name="Rounded Rectangle 80">
            <a:extLst>
              <a:ext uri="{FF2B5EF4-FFF2-40B4-BE49-F238E27FC236}">
                <a16:creationId xmlns:a16="http://schemas.microsoft.com/office/drawing/2014/main" id="{E8609116-0349-48DB-B62D-58EC369212BE}"/>
              </a:ext>
            </a:extLst>
          </p:cNvPr>
          <p:cNvSpPr/>
          <p:nvPr/>
        </p:nvSpPr>
        <p:spPr>
          <a:xfrm>
            <a:off x="101603" y="2843918"/>
            <a:ext cx="3877343" cy="3369973"/>
          </a:xfrm>
          <a:prstGeom prst="roundRect">
            <a:avLst>
              <a:gd name="adj" fmla="val 4909"/>
            </a:avLst>
          </a:prstGeom>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00" b="1" dirty="0">
              <a:solidFill>
                <a:prstClr val="black"/>
              </a:solidFill>
              <a:latin typeface="Calibri"/>
              <a:ea typeface="PT Sans" panose="020B0503020203020204" pitchFamily="34" charset="0"/>
            </a:endParaRPr>
          </a:p>
        </p:txBody>
      </p:sp>
      <p:sp>
        <p:nvSpPr>
          <p:cNvPr id="8" name="Rounded Rectangle 81">
            <a:extLst>
              <a:ext uri="{FF2B5EF4-FFF2-40B4-BE49-F238E27FC236}">
                <a16:creationId xmlns:a16="http://schemas.microsoft.com/office/drawing/2014/main" id="{1D73C5D6-F078-4AC1-8D32-B252C179784A}"/>
              </a:ext>
            </a:extLst>
          </p:cNvPr>
          <p:cNvSpPr/>
          <p:nvPr/>
        </p:nvSpPr>
        <p:spPr>
          <a:xfrm>
            <a:off x="327349" y="3005540"/>
            <a:ext cx="1894203" cy="3044579"/>
          </a:xfrm>
          <a:prstGeom prst="roundRect">
            <a:avLst>
              <a:gd name="adj" fmla="val 11758"/>
            </a:avLst>
          </a:prstGeom>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endParaRPr lang="en-US" sz="1467" b="1" dirty="0">
              <a:solidFill>
                <a:prstClr val="black"/>
              </a:solidFill>
              <a:latin typeface="Calibri"/>
              <a:ea typeface="PT Sans" panose="020B0503020203020204" pitchFamily="34" charset="0"/>
            </a:endParaRPr>
          </a:p>
        </p:txBody>
      </p:sp>
      <p:graphicFrame>
        <p:nvGraphicFramePr>
          <p:cNvPr id="9" name="Table 8">
            <a:extLst>
              <a:ext uri="{FF2B5EF4-FFF2-40B4-BE49-F238E27FC236}">
                <a16:creationId xmlns:a16="http://schemas.microsoft.com/office/drawing/2014/main" id="{E1D78089-E1C6-4F92-97CC-32E55B24C1F6}"/>
              </a:ext>
            </a:extLst>
          </p:cNvPr>
          <p:cNvGraphicFramePr>
            <a:graphicFrameLocks noGrp="1"/>
          </p:cNvGraphicFramePr>
          <p:nvPr/>
        </p:nvGraphicFramePr>
        <p:xfrm>
          <a:off x="624175" y="3486962"/>
          <a:ext cx="1337327" cy="2518437"/>
        </p:xfrm>
        <a:graphic>
          <a:graphicData uri="http://schemas.openxmlformats.org/drawingml/2006/table">
            <a:tbl>
              <a:tblPr bandRow="1">
                <a:tableStyleId>{69012ECD-51FC-41F1-AA8D-1B2483CD663E}</a:tableStyleId>
              </a:tblPr>
              <a:tblGrid>
                <a:gridCol w="1337327">
                  <a:extLst>
                    <a:ext uri="{9D8B030D-6E8A-4147-A177-3AD203B41FA5}">
                      <a16:colId xmlns:a16="http://schemas.microsoft.com/office/drawing/2014/main" val="20000"/>
                    </a:ext>
                  </a:extLst>
                </a:gridCol>
              </a:tblGrid>
              <a:tr h="321319">
                <a:tc>
                  <a:txBody>
                    <a:bodyPr/>
                    <a:lstStyle/>
                    <a:p>
                      <a:pPr algn="ctr"/>
                      <a:r>
                        <a:rPr lang="en-US" sz="1200" b="0" dirty="0">
                          <a:latin typeface="PT Sans" panose="020B0503020203020204" pitchFamily="34" charset="0"/>
                          <a:ea typeface="PT Sans" panose="020B0503020203020204" pitchFamily="34" charset="0"/>
                        </a:rPr>
                        <a:t>Loan Application</a:t>
                      </a:r>
                    </a:p>
                  </a:txBody>
                  <a:tcPr marL="45720" marR="45720" anchor="ctr"/>
                </a:tc>
                <a:extLst>
                  <a:ext uri="{0D108BD9-81ED-4DB2-BD59-A6C34878D82A}">
                    <a16:rowId xmlns:a16="http://schemas.microsoft.com/office/drawing/2014/main" val="10000"/>
                  </a:ext>
                </a:extLst>
              </a:tr>
              <a:tr h="321319">
                <a:tc>
                  <a:txBody>
                    <a:bodyPr/>
                    <a:lstStyle/>
                    <a:p>
                      <a:pPr algn="ctr">
                        <a:spcBef>
                          <a:spcPts val="160"/>
                        </a:spcBef>
                        <a:spcAft>
                          <a:spcPts val="160"/>
                        </a:spcAft>
                      </a:pPr>
                      <a:r>
                        <a:rPr lang="en-US" sz="1200" b="0" dirty="0">
                          <a:latin typeface="PT Sans" panose="020B0503020203020204" pitchFamily="34" charset="0"/>
                          <a:ea typeface="PT Sans" panose="020B0503020203020204" pitchFamily="34" charset="0"/>
                        </a:rPr>
                        <a:t>Order Credit</a:t>
                      </a:r>
                    </a:p>
                  </a:txBody>
                  <a:tcPr marL="45720" marR="45720" anchor="ctr"/>
                </a:tc>
                <a:extLst>
                  <a:ext uri="{0D108BD9-81ED-4DB2-BD59-A6C34878D82A}">
                    <a16:rowId xmlns:a16="http://schemas.microsoft.com/office/drawing/2014/main" val="10001"/>
                  </a:ext>
                </a:extLst>
              </a:tr>
              <a:tr h="640080">
                <a:tc>
                  <a:txBody>
                    <a:bodyPr/>
                    <a:lstStyle/>
                    <a:p>
                      <a:pPr algn="ctr">
                        <a:spcBef>
                          <a:spcPts val="160"/>
                        </a:spcBef>
                        <a:spcAft>
                          <a:spcPts val="160"/>
                        </a:spcAft>
                      </a:pPr>
                      <a:r>
                        <a:rPr lang="en-US" sz="1200" b="0" dirty="0">
                          <a:latin typeface="PT Sans" panose="020B0503020203020204" pitchFamily="34" charset="0"/>
                          <a:ea typeface="PT Sans" panose="020B0503020203020204" pitchFamily="34" charset="0"/>
                        </a:rPr>
                        <a:t>Mortgage Insurance Services</a:t>
                      </a:r>
                    </a:p>
                  </a:txBody>
                  <a:tcPr marL="45720" marR="45720" anchor="ctr"/>
                </a:tc>
                <a:extLst>
                  <a:ext uri="{0D108BD9-81ED-4DB2-BD59-A6C34878D82A}">
                    <a16:rowId xmlns:a16="http://schemas.microsoft.com/office/drawing/2014/main" val="10002"/>
                  </a:ext>
                </a:extLst>
              </a:tr>
              <a:tr h="321319">
                <a:tc>
                  <a:txBody>
                    <a:bodyPr/>
                    <a:lstStyle/>
                    <a:p>
                      <a:pPr algn="ctr">
                        <a:spcBef>
                          <a:spcPts val="160"/>
                        </a:spcBef>
                        <a:spcAft>
                          <a:spcPts val="160"/>
                        </a:spcAft>
                      </a:pPr>
                      <a:r>
                        <a:rPr lang="en-US" sz="1200" b="0" dirty="0">
                          <a:latin typeface="PT Sans" panose="020B0503020203020204" pitchFamily="34" charset="0"/>
                          <a:ea typeface="PT Sans" panose="020B0503020203020204" pitchFamily="34" charset="0"/>
                        </a:rPr>
                        <a:t>AVM Services</a:t>
                      </a:r>
                    </a:p>
                  </a:txBody>
                  <a:tcPr marL="45720" marR="45720" anchor="ctr"/>
                </a:tc>
                <a:extLst>
                  <a:ext uri="{0D108BD9-81ED-4DB2-BD59-A6C34878D82A}">
                    <a16:rowId xmlns:a16="http://schemas.microsoft.com/office/drawing/2014/main" val="10003"/>
                  </a:ext>
                </a:extLst>
              </a:tr>
              <a:tr h="457200">
                <a:tc>
                  <a:txBody>
                    <a:bodyPr/>
                    <a:lstStyle/>
                    <a:p>
                      <a:pPr algn="ctr">
                        <a:spcBef>
                          <a:spcPts val="160"/>
                        </a:spcBef>
                        <a:spcAft>
                          <a:spcPts val="160"/>
                        </a:spcAft>
                      </a:pPr>
                      <a:r>
                        <a:rPr lang="en-US" sz="1200" b="0" dirty="0">
                          <a:latin typeface="PT Sans" panose="020B0503020203020204" pitchFamily="34" charset="0"/>
                          <a:ea typeface="PT Sans" panose="020B0503020203020204" pitchFamily="34" charset="0"/>
                        </a:rPr>
                        <a:t>Life Insurance Services</a:t>
                      </a:r>
                    </a:p>
                  </a:txBody>
                  <a:tcPr marL="45720" marR="45720" anchor="ctr"/>
                </a:tc>
                <a:extLst>
                  <a:ext uri="{0D108BD9-81ED-4DB2-BD59-A6C34878D82A}">
                    <a16:rowId xmlns:a16="http://schemas.microsoft.com/office/drawing/2014/main" val="10004"/>
                  </a:ext>
                </a:extLst>
              </a:tr>
              <a:tr h="457200">
                <a:tc>
                  <a:txBody>
                    <a:bodyPr/>
                    <a:lstStyle/>
                    <a:p>
                      <a:pPr marL="0" marR="0" indent="0" algn="ctr" defTabSz="609585" rtl="0" eaLnBrk="1" fontAlgn="auto" latinLnBrk="0" hangingPunct="1">
                        <a:lnSpc>
                          <a:spcPct val="100000"/>
                        </a:lnSpc>
                        <a:spcBef>
                          <a:spcPts val="0"/>
                        </a:spcBef>
                        <a:spcAft>
                          <a:spcPts val="0"/>
                        </a:spcAft>
                        <a:buClrTx/>
                        <a:buSzTx/>
                        <a:buFontTx/>
                        <a:buNone/>
                        <a:tabLst/>
                        <a:defRPr/>
                      </a:pPr>
                      <a:r>
                        <a:rPr lang="en-US" sz="1200" b="0" dirty="0">
                          <a:latin typeface="PT Sans" panose="020B0503020203020204" pitchFamily="34" charset="0"/>
                          <a:ea typeface="PT Sans" panose="020B0503020203020204" pitchFamily="34" charset="0"/>
                        </a:rPr>
                        <a:t>Underwriting Services</a:t>
                      </a:r>
                    </a:p>
                  </a:txBody>
                  <a:tcPr marL="45720" marR="45720" anchor="ctr"/>
                </a:tc>
                <a:extLst>
                  <a:ext uri="{0D108BD9-81ED-4DB2-BD59-A6C34878D82A}">
                    <a16:rowId xmlns:a16="http://schemas.microsoft.com/office/drawing/2014/main" val="10005"/>
                  </a:ext>
                </a:extLst>
              </a:tr>
            </a:tbl>
          </a:graphicData>
        </a:graphic>
      </p:graphicFrame>
      <p:sp>
        <p:nvSpPr>
          <p:cNvPr id="10" name="Rounded Rectangle 83">
            <a:extLst>
              <a:ext uri="{FF2B5EF4-FFF2-40B4-BE49-F238E27FC236}">
                <a16:creationId xmlns:a16="http://schemas.microsoft.com/office/drawing/2014/main" id="{9B51D995-C243-4485-AC38-C4EB13A4A8D5}"/>
              </a:ext>
            </a:extLst>
          </p:cNvPr>
          <p:cNvSpPr/>
          <p:nvPr/>
        </p:nvSpPr>
        <p:spPr>
          <a:xfrm>
            <a:off x="2464455" y="3153725"/>
            <a:ext cx="1271589" cy="50289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54"/>
            <a:r>
              <a:rPr lang="en-US" sz="1133" b="1" dirty="0">
                <a:solidFill>
                  <a:prstClr val="black"/>
                </a:solidFill>
                <a:latin typeface="Calibri"/>
                <a:ea typeface="PT Sans" panose="020B0503020203020204" pitchFamily="34" charset="0"/>
              </a:rPr>
              <a:t>Business Access Layer</a:t>
            </a:r>
          </a:p>
        </p:txBody>
      </p:sp>
      <p:sp>
        <p:nvSpPr>
          <p:cNvPr id="11" name="Rounded Rectangle 84">
            <a:extLst>
              <a:ext uri="{FF2B5EF4-FFF2-40B4-BE49-F238E27FC236}">
                <a16:creationId xmlns:a16="http://schemas.microsoft.com/office/drawing/2014/main" id="{7946A2FC-6B63-4B61-BACB-C0447A5482AD}"/>
              </a:ext>
            </a:extLst>
          </p:cNvPr>
          <p:cNvSpPr/>
          <p:nvPr/>
        </p:nvSpPr>
        <p:spPr>
          <a:xfrm>
            <a:off x="2447303" y="3827061"/>
            <a:ext cx="1271589" cy="53256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54"/>
            <a:r>
              <a:rPr lang="en-US" sz="1133" b="1" dirty="0">
                <a:solidFill>
                  <a:prstClr val="black"/>
                </a:solidFill>
                <a:latin typeface="Calibri"/>
                <a:ea typeface="PT Sans" panose="020B0503020203020204" pitchFamily="34" charset="0"/>
              </a:rPr>
              <a:t>Services</a:t>
            </a:r>
          </a:p>
        </p:txBody>
      </p:sp>
      <p:sp>
        <p:nvSpPr>
          <p:cNvPr id="12" name="Rounded Rectangle 85">
            <a:extLst>
              <a:ext uri="{FF2B5EF4-FFF2-40B4-BE49-F238E27FC236}">
                <a16:creationId xmlns:a16="http://schemas.microsoft.com/office/drawing/2014/main" id="{E3E22C62-BA7E-4AC0-9274-81AF2CC845F0}"/>
              </a:ext>
            </a:extLst>
          </p:cNvPr>
          <p:cNvSpPr/>
          <p:nvPr/>
        </p:nvSpPr>
        <p:spPr>
          <a:xfrm>
            <a:off x="2447303" y="4561818"/>
            <a:ext cx="1271589" cy="58439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54"/>
            <a:r>
              <a:rPr lang="en-US" sz="1133" b="1" dirty="0">
                <a:solidFill>
                  <a:prstClr val="black"/>
                </a:solidFill>
                <a:latin typeface="Calibri"/>
                <a:ea typeface="PT Sans" panose="020B0503020203020204" pitchFamily="34" charset="0"/>
              </a:rPr>
              <a:t>Company Setup / Setting</a:t>
            </a:r>
          </a:p>
        </p:txBody>
      </p:sp>
      <p:sp>
        <p:nvSpPr>
          <p:cNvPr id="13" name="Rounded Rectangle 86">
            <a:extLst>
              <a:ext uri="{FF2B5EF4-FFF2-40B4-BE49-F238E27FC236}">
                <a16:creationId xmlns:a16="http://schemas.microsoft.com/office/drawing/2014/main" id="{8F022296-9418-4C85-B4DD-A644871F8234}"/>
              </a:ext>
            </a:extLst>
          </p:cNvPr>
          <p:cNvSpPr/>
          <p:nvPr/>
        </p:nvSpPr>
        <p:spPr>
          <a:xfrm>
            <a:off x="2459920" y="5342774"/>
            <a:ext cx="1271589" cy="58439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54"/>
            <a:r>
              <a:rPr lang="en-US" sz="1133" b="1" dirty="0">
                <a:solidFill>
                  <a:prstClr val="black"/>
                </a:solidFill>
                <a:latin typeface="Calibri"/>
                <a:ea typeface="PT Sans" panose="020B0503020203020204" pitchFamily="34" charset="0"/>
              </a:rPr>
              <a:t>Data Access Layer</a:t>
            </a:r>
          </a:p>
        </p:txBody>
      </p:sp>
      <p:sp>
        <p:nvSpPr>
          <p:cNvPr id="15" name="Freeform 38">
            <a:extLst>
              <a:ext uri="{FF2B5EF4-FFF2-40B4-BE49-F238E27FC236}">
                <a16:creationId xmlns:a16="http://schemas.microsoft.com/office/drawing/2014/main" id="{398F89E3-8CEF-4231-B5E1-6FC7285C8C19}"/>
              </a:ext>
            </a:extLst>
          </p:cNvPr>
          <p:cNvSpPr>
            <a:spLocks noEditPoints="1"/>
          </p:cNvSpPr>
          <p:nvPr/>
        </p:nvSpPr>
        <p:spPr bwMode="auto">
          <a:xfrm>
            <a:off x="4493995" y="3842753"/>
            <a:ext cx="498504" cy="502891"/>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rgbClr val="1281A3"/>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n-US" sz="2400" dirty="0">
              <a:solidFill>
                <a:prstClr val="black"/>
              </a:solidFill>
              <a:latin typeface="Calibri"/>
              <a:ea typeface="ＭＳ Ｐゴシック" pitchFamily="4" charset="-128"/>
            </a:endParaRPr>
          </a:p>
        </p:txBody>
      </p:sp>
      <p:pic>
        <p:nvPicPr>
          <p:cNvPr id="16" name="Picture 2" descr="https://cdn1.iconfinder.com/data/icons/hawcons/32/699182-icon-102-document-file-xml-128.png">
            <a:extLst>
              <a:ext uri="{FF2B5EF4-FFF2-40B4-BE49-F238E27FC236}">
                <a16:creationId xmlns:a16="http://schemas.microsoft.com/office/drawing/2014/main" id="{48564C47-6CA8-42AC-90DA-28671206958B}"/>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53073" y="4662487"/>
            <a:ext cx="539427" cy="539427"/>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Left-Right Arrow 90">
            <a:extLst>
              <a:ext uri="{FF2B5EF4-FFF2-40B4-BE49-F238E27FC236}">
                <a16:creationId xmlns:a16="http://schemas.microsoft.com/office/drawing/2014/main" id="{C84B45F1-CCB3-4049-95C1-283FCE1AC098}"/>
              </a:ext>
            </a:extLst>
          </p:cNvPr>
          <p:cNvSpPr/>
          <p:nvPr/>
        </p:nvSpPr>
        <p:spPr>
          <a:xfrm>
            <a:off x="3724944" y="3988109"/>
            <a:ext cx="713825" cy="23239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8" name="Rectangle 17">
            <a:extLst>
              <a:ext uri="{FF2B5EF4-FFF2-40B4-BE49-F238E27FC236}">
                <a16:creationId xmlns:a16="http://schemas.microsoft.com/office/drawing/2014/main" id="{B4317D8A-3F1A-4AF6-A6AD-00E5E0A45CCE}"/>
              </a:ext>
            </a:extLst>
          </p:cNvPr>
          <p:cNvSpPr/>
          <p:nvPr/>
        </p:nvSpPr>
        <p:spPr>
          <a:xfrm>
            <a:off x="4309449" y="3578165"/>
            <a:ext cx="799144" cy="276999"/>
          </a:xfrm>
          <a:prstGeom prst="rect">
            <a:avLst/>
          </a:prstGeom>
        </p:spPr>
        <p:txBody>
          <a:bodyPr wrap="square">
            <a:spAutoFit/>
          </a:bodyPr>
          <a:lstStyle/>
          <a:p>
            <a:pPr algn="ctr" defTabSz="914354"/>
            <a:r>
              <a:rPr lang="en-US" sz="1200" b="1" dirty="0">
                <a:solidFill>
                  <a:prstClr val="black"/>
                </a:solidFill>
                <a:latin typeface="Calibri"/>
                <a:ea typeface="ＭＳ Ｐゴシック" pitchFamily="4" charset="-128"/>
              </a:rPr>
              <a:t>Services</a:t>
            </a:r>
          </a:p>
        </p:txBody>
      </p:sp>
      <p:sp>
        <p:nvSpPr>
          <p:cNvPr id="19" name="Rectangle 18">
            <a:extLst>
              <a:ext uri="{FF2B5EF4-FFF2-40B4-BE49-F238E27FC236}">
                <a16:creationId xmlns:a16="http://schemas.microsoft.com/office/drawing/2014/main" id="{C4BBE269-66B5-4929-B6CD-8510BBEFBA33}"/>
              </a:ext>
            </a:extLst>
          </p:cNvPr>
          <p:cNvSpPr/>
          <p:nvPr/>
        </p:nvSpPr>
        <p:spPr>
          <a:xfrm>
            <a:off x="4192345" y="5906475"/>
            <a:ext cx="1116036"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Database</a:t>
            </a:r>
          </a:p>
        </p:txBody>
      </p:sp>
      <p:sp>
        <p:nvSpPr>
          <p:cNvPr id="20" name="Rounded Rectangle 93">
            <a:extLst>
              <a:ext uri="{FF2B5EF4-FFF2-40B4-BE49-F238E27FC236}">
                <a16:creationId xmlns:a16="http://schemas.microsoft.com/office/drawing/2014/main" id="{8D925F2D-2BAB-40A8-B8B4-4599D80360E6}"/>
              </a:ext>
            </a:extLst>
          </p:cNvPr>
          <p:cNvSpPr/>
          <p:nvPr/>
        </p:nvSpPr>
        <p:spPr>
          <a:xfrm>
            <a:off x="3721209" y="2001203"/>
            <a:ext cx="1105793" cy="50289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067" b="1" dirty="0">
                <a:solidFill>
                  <a:prstClr val="white"/>
                </a:solidFill>
                <a:latin typeface="Calibri"/>
                <a:ea typeface="PT Sans" panose="020B0503020203020204" pitchFamily="34" charset="0"/>
              </a:rPr>
              <a:t>Application Interface</a:t>
            </a:r>
          </a:p>
        </p:txBody>
      </p:sp>
      <p:sp>
        <p:nvSpPr>
          <p:cNvPr id="21" name="Rounded Rectangle 94">
            <a:extLst>
              <a:ext uri="{FF2B5EF4-FFF2-40B4-BE49-F238E27FC236}">
                <a16:creationId xmlns:a16="http://schemas.microsoft.com/office/drawing/2014/main" id="{124944EF-F55B-48F5-888A-D842C3A3A469}"/>
              </a:ext>
            </a:extLst>
          </p:cNvPr>
          <p:cNvSpPr/>
          <p:nvPr/>
        </p:nvSpPr>
        <p:spPr>
          <a:xfrm>
            <a:off x="1929255" y="2000196"/>
            <a:ext cx="1051060" cy="50289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200" b="1" dirty="0">
                <a:solidFill>
                  <a:prstClr val="white"/>
                </a:solidFill>
                <a:latin typeface="Calibri"/>
                <a:ea typeface="PT Sans" panose="020B0503020203020204" pitchFamily="34" charset="0"/>
              </a:rPr>
              <a:t>Login</a:t>
            </a:r>
          </a:p>
        </p:txBody>
      </p:sp>
      <p:sp>
        <p:nvSpPr>
          <p:cNvPr id="22" name="Left-Up Arrow 95">
            <a:extLst>
              <a:ext uri="{FF2B5EF4-FFF2-40B4-BE49-F238E27FC236}">
                <a16:creationId xmlns:a16="http://schemas.microsoft.com/office/drawing/2014/main" id="{C4B3E349-D03A-45A5-9837-02A6A0849A68}"/>
              </a:ext>
            </a:extLst>
          </p:cNvPr>
          <p:cNvSpPr/>
          <p:nvPr/>
        </p:nvSpPr>
        <p:spPr>
          <a:xfrm>
            <a:off x="3753353" y="2545847"/>
            <a:ext cx="624547" cy="979532"/>
          </a:xfrm>
          <a:prstGeom prst="leftUpArrow">
            <a:avLst>
              <a:gd name="adj1" fmla="val 13040"/>
              <a:gd name="adj2" fmla="val 17133"/>
              <a:gd name="adj3" fmla="val 16834"/>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4" name="Left-Right Arrow 97">
            <a:extLst>
              <a:ext uri="{FF2B5EF4-FFF2-40B4-BE49-F238E27FC236}">
                <a16:creationId xmlns:a16="http://schemas.microsoft.com/office/drawing/2014/main" id="{A3A3D60C-02DA-4F0F-B5A1-88E8DBC7BC37}"/>
              </a:ext>
            </a:extLst>
          </p:cNvPr>
          <p:cNvSpPr/>
          <p:nvPr/>
        </p:nvSpPr>
        <p:spPr>
          <a:xfrm>
            <a:off x="3752060" y="5518774"/>
            <a:ext cx="713825" cy="23239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5" name="Left-Right Arrow 98">
            <a:extLst>
              <a:ext uri="{FF2B5EF4-FFF2-40B4-BE49-F238E27FC236}">
                <a16:creationId xmlns:a16="http://schemas.microsoft.com/office/drawing/2014/main" id="{39D23DE6-6BDD-4044-A89E-60D640A09773}"/>
              </a:ext>
            </a:extLst>
          </p:cNvPr>
          <p:cNvSpPr/>
          <p:nvPr/>
        </p:nvSpPr>
        <p:spPr>
          <a:xfrm>
            <a:off x="3731510" y="4738794"/>
            <a:ext cx="713825" cy="23239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6" name="Left-Right Arrow 99">
            <a:extLst>
              <a:ext uri="{FF2B5EF4-FFF2-40B4-BE49-F238E27FC236}">
                <a16:creationId xmlns:a16="http://schemas.microsoft.com/office/drawing/2014/main" id="{BA953B17-8875-4BF5-B547-3F9C68AA6CF9}"/>
              </a:ext>
            </a:extLst>
          </p:cNvPr>
          <p:cNvSpPr/>
          <p:nvPr/>
        </p:nvSpPr>
        <p:spPr>
          <a:xfrm>
            <a:off x="1200992" y="2163058"/>
            <a:ext cx="713825" cy="23239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7" name="Left-Right Arrow 100">
            <a:extLst>
              <a:ext uri="{FF2B5EF4-FFF2-40B4-BE49-F238E27FC236}">
                <a16:creationId xmlns:a16="http://schemas.microsoft.com/office/drawing/2014/main" id="{4AF553E8-13F9-4301-A4FD-A887285319CA}"/>
              </a:ext>
            </a:extLst>
          </p:cNvPr>
          <p:cNvSpPr/>
          <p:nvPr/>
        </p:nvSpPr>
        <p:spPr>
          <a:xfrm>
            <a:off x="3005068" y="2144362"/>
            <a:ext cx="713825" cy="232391"/>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grpSp>
        <p:nvGrpSpPr>
          <p:cNvPr id="23" name="Group 22">
            <a:extLst>
              <a:ext uri="{FF2B5EF4-FFF2-40B4-BE49-F238E27FC236}">
                <a16:creationId xmlns:a16="http://schemas.microsoft.com/office/drawing/2014/main" id="{EA19B21D-CCA7-462A-8176-8E1DE4A73287}"/>
              </a:ext>
            </a:extLst>
          </p:cNvPr>
          <p:cNvGrpSpPr/>
          <p:nvPr/>
        </p:nvGrpSpPr>
        <p:grpSpPr>
          <a:xfrm>
            <a:off x="5901720" y="1911808"/>
            <a:ext cx="1047555" cy="904227"/>
            <a:chOff x="5901720" y="1601848"/>
            <a:chExt cx="1047555" cy="904227"/>
          </a:xfrm>
        </p:grpSpPr>
        <p:sp>
          <p:nvSpPr>
            <p:cNvPr id="29" name="Freeform 22">
              <a:extLst>
                <a:ext uri="{FF2B5EF4-FFF2-40B4-BE49-F238E27FC236}">
                  <a16:creationId xmlns:a16="http://schemas.microsoft.com/office/drawing/2014/main" id="{53709A40-85DF-4583-AB52-CD175BA73CC6}"/>
                </a:ext>
              </a:extLst>
            </p:cNvPr>
            <p:cNvSpPr>
              <a:spLocks noChangeAspect="1" noEditPoints="1"/>
            </p:cNvSpPr>
            <p:nvPr/>
          </p:nvSpPr>
          <p:spPr bwMode="auto">
            <a:xfrm>
              <a:off x="6486894" y="1601848"/>
              <a:ext cx="462381" cy="467821"/>
            </a:xfrm>
            <a:custGeom>
              <a:avLst/>
              <a:gdLst>
                <a:gd name="T0" fmla="*/ 564 w 1129"/>
                <a:gd name="T1" fmla="*/ 0 h 1129"/>
                <a:gd name="T2" fmla="*/ 0 w 1129"/>
                <a:gd name="T3" fmla="*/ 565 h 1129"/>
                <a:gd name="T4" fmla="*/ 564 w 1129"/>
                <a:gd name="T5" fmla="*/ 1129 h 1129"/>
                <a:gd name="T6" fmla="*/ 1129 w 1129"/>
                <a:gd name="T7" fmla="*/ 565 h 1129"/>
                <a:gd name="T8" fmla="*/ 564 w 1129"/>
                <a:gd name="T9" fmla="*/ 0 h 1129"/>
                <a:gd name="T10" fmla="*/ 955 w 1129"/>
                <a:gd name="T11" fmla="*/ 339 h 1129"/>
                <a:gd name="T12" fmla="*/ 788 w 1129"/>
                <a:gd name="T13" fmla="*/ 339 h 1129"/>
                <a:gd name="T14" fmla="*/ 711 w 1129"/>
                <a:gd name="T15" fmla="*/ 138 h 1129"/>
                <a:gd name="T16" fmla="*/ 955 w 1129"/>
                <a:gd name="T17" fmla="*/ 339 h 1129"/>
                <a:gd name="T18" fmla="*/ 564 w 1129"/>
                <a:gd name="T19" fmla="*/ 115 h 1129"/>
                <a:gd name="T20" fmla="*/ 672 w 1129"/>
                <a:gd name="T21" fmla="*/ 339 h 1129"/>
                <a:gd name="T22" fmla="*/ 457 w 1129"/>
                <a:gd name="T23" fmla="*/ 339 h 1129"/>
                <a:gd name="T24" fmla="*/ 564 w 1129"/>
                <a:gd name="T25" fmla="*/ 115 h 1129"/>
                <a:gd name="T26" fmla="*/ 127 w 1129"/>
                <a:gd name="T27" fmla="*/ 678 h 1129"/>
                <a:gd name="T28" fmla="*/ 113 w 1129"/>
                <a:gd name="T29" fmla="*/ 565 h 1129"/>
                <a:gd name="T30" fmla="*/ 127 w 1129"/>
                <a:gd name="T31" fmla="*/ 452 h 1129"/>
                <a:gd name="T32" fmla="*/ 318 w 1129"/>
                <a:gd name="T33" fmla="*/ 452 h 1129"/>
                <a:gd name="T34" fmla="*/ 310 w 1129"/>
                <a:gd name="T35" fmla="*/ 565 h 1129"/>
                <a:gd name="T36" fmla="*/ 318 w 1129"/>
                <a:gd name="T37" fmla="*/ 678 h 1129"/>
                <a:gd name="T38" fmla="*/ 127 w 1129"/>
                <a:gd name="T39" fmla="*/ 678 h 1129"/>
                <a:gd name="T40" fmla="*/ 173 w 1129"/>
                <a:gd name="T41" fmla="*/ 790 h 1129"/>
                <a:gd name="T42" fmla="*/ 340 w 1129"/>
                <a:gd name="T43" fmla="*/ 790 h 1129"/>
                <a:gd name="T44" fmla="*/ 418 w 1129"/>
                <a:gd name="T45" fmla="*/ 992 h 1129"/>
                <a:gd name="T46" fmla="*/ 173 w 1129"/>
                <a:gd name="T47" fmla="*/ 790 h 1129"/>
                <a:gd name="T48" fmla="*/ 340 w 1129"/>
                <a:gd name="T49" fmla="*/ 339 h 1129"/>
                <a:gd name="T50" fmla="*/ 173 w 1129"/>
                <a:gd name="T51" fmla="*/ 339 h 1129"/>
                <a:gd name="T52" fmla="*/ 418 w 1129"/>
                <a:gd name="T53" fmla="*/ 138 h 1129"/>
                <a:gd name="T54" fmla="*/ 340 w 1129"/>
                <a:gd name="T55" fmla="*/ 339 h 1129"/>
                <a:gd name="T56" fmla="*/ 564 w 1129"/>
                <a:gd name="T57" fmla="*/ 1014 h 1129"/>
                <a:gd name="T58" fmla="*/ 457 w 1129"/>
                <a:gd name="T59" fmla="*/ 790 h 1129"/>
                <a:gd name="T60" fmla="*/ 672 w 1129"/>
                <a:gd name="T61" fmla="*/ 790 h 1129"/>
                <a:gd name="T62" fmla="*/ 564 w 1129"/>
                <a:gd name="T63" fmla="*/ 1014 h 1129"/>
                <a:gd name="T64" fmla="*/ 696 w 1129"/>
                <a:gd name="T65" fmla="*/ 678 h 1129"/>
                <a:gd name="T66" fmla="*/ 432 w 1129"/>
                <a:gd name="T67" fmla="*/ 678 h 1129"/>
                <a:gd name="T68" fmla="*/ 423 w 1129"/>
                <a:gd name="T69" fmla="*/ 565 h 1129"/>
                <a:gd name="T70" fmla="*/ 432 w 1129"/>
                <a:gd name="T71" fmla="*/ 452 h 1129"/>
                <a:gd name="T72" fmla="*/ 696 w 1129"/>
                <a:gd name="T73" fmla="*/ 452 h 1129"/>
                <a:gd name="T74" fmla="*/ 705 w 1129"/>
                <a:gd name="T75" fmla="*/ 565 h 1129"/>
                <a:gd name="T76" fmla="*/ 696 w 1129"/>
                <a:gd name="T77" fmla="*/ 678 h 1129"/>
                <a:gd name="T78" fmla="*/ 711 w 1129"/>
                <a:gd name="T79" fmla="*/ 991 h 1129"/>
                <a:gd name="T80" fmla="*/ 789 w 1129"/>
                <a:gd name="T81" fmla="*/ 790 h 1129"/>
                <a:gd name="T82" fmla="*/ 955 w 1129"/>
                <a:gd name="T83" fmla="*/ 790 h 1129"/>
                <a:gd name="T84" fmla="*/ 711 w 1129"/>
                <a:gd name="T85" fmla="*/ 991 h 1129"/>
                <a:gd name="T86" fmla="*/ 810 w 1129"/>
                <a:gd name="T87" fmla="*/ 678 h 1129"/>
                <a:gd name="T88" fmla="*/ 818 w 1129"/>
                <a:gd name="T89" fmla="*/ 565 h 1129"/>
                <a:gd name="T90" fmla="*/ 810 w 1129"/>
                <a:gd name="T91" fmla="*/ 452 h 1129"/>
                <a:gd name="T92" fmla="*/ 1001 w 1129"/>
                <a:gd name="T93" fmla="*/ 452 h 1129"/>
                <a:gd name="T94" fmla="*/ 1016 w 1129"/>
                <a:gd name="T95" fmla="*/ 565 h 1129"/>
                <a:gd name="T96" fmla="*/ 1001 w 1129"/>
                <a:gd name="T97" fmla="*/ 678 h 1129"/>
                <a:gd name="T98" fmla="*/ 810 w 1129"/>
                <a:gd name="T99" fmla="*/ 67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9" h="1129">
                  <a:moveTo>
                    <a:pt x="564" y="0"/>
                  </a:moveTo>
                  <a:cubicBezTo>
                    <a:pt x="252" y="0"/>
                    <a:pt x="0" y="253"/>
                    <a:pt x="0" y="565"/>
                  </a:cubicBezTo>
                  <a:cubicBezTo>
                    <a:pt x="0" y="877"/>
                    <a:pt x="252" y="1129"/>
                    <a:pt x="564" y="1129"/>
                  </a:cubicBezTo>
                  <a:cubicBezTo>
                    <a:pt x="876" y="1129"/>
                    <a:pt x="1129" y="877"/>
                    <a:pt x="1129" y="565"/>
                  </a:cubicBezTo>
                  <a:cubicBezTo>
                    <a:pt x="1129" y="253"/>
                    <a:pt x="876" y="0"/>
                    <a:pt x="564" y="0"/>
                  </a:cubicBezTo>
                  <a:close/>
                  <a:moveTo>
                    <a:pt x="955" y="339"/>
                  </a:moveTo>
                  <a:lnTo>
                    <a:pt x="788" y="339"/>
                  </a:lnTo>
                  <a:cubicBezTo>
                    <a:pt x="770" y="268"/>
                    <a:pt x="744" y="201"/>
                    <a:pt x="711" y="138"/>
                  </a:cubicBezTo>
                  <a:cubicBezTo>
                    <a:pt x="814" y="174"/>
                    <a:pt x="901" y="245"/>
                    <a:pt x="955" y="339"/>
                  </a:cubicBezTo>
                  <a:close/>
                  <a:moveTo>
                    <a:pt x="564" y="115"/>
                  </a:moveTo>
                  <a:cubicBezTo>
                    <a:pt x="611" y="183"/>
                    <a:pt x="648" y="258"/>
                    <a:pt x="672" y="339"/>
                  </a:cubicBezTo>
                  <a:lnTo>
                    <a:pt x="457" y="339"/>
                  </a:lnTo>
                  <a:cubicBezTo>
                    <a:pt x="481" y="258"/>
                    <a:pt x="517" y="183"/>
                    <a:pt x="564" y="115"/>
                  </a:cubicBezTo>
                  <a:close/>
                  <a:moveTo>
                    <a:pt x="127" y="678"/>
                  </a:moveTo>
                  <a:cubicBezTo>
                    <a:pt x="118" y="641"/>
                    <a:pt x="113" y="604"/>
                    <a:pt x="113" y="565"/>
                  </a:cubicBezTo>
                  <a:cubicBezTo>
                    <a:pt x="113" y="526"/>
                    <a:pt x="118" y="488"/>
                    <a:pt x="127" y="452"/>
                  </a:cubicBezTo>
                  <a:lnTo>
                    <a:pt x="318" y="452"/>
                  </a:lnTo>
                  <a:cubicBezTo>
                    <a:pt x="313" y="489"/>
                    <a:pt x="310" y="526"/>
                    <a:pt x="310" y="565"/>
                  </a:cubicBezTo>
                  <a:cubicBezTo>
                    <a:pt x="310" y="603"/>
                    <a:pt x="313" y="641"/>
                    <a:pt x="318" y="678"/>
                  </a:cubicBezTo>
                  <a:lnTo>
                    <a:pt x="127" y="678"/>
                  </a:lnTo>
                  <a:close/>
                  <a:moveTo>
                    <a:pt x="173" y="790"/>
                  </a:moveTo>
                  <a:lnTo>
                    <a:pt x="340" y="790"/>
                  </a:lnTo>
                  <a:cubicBezTo>
                    <a:pt x="358" y="861"/>
                    <a:pt x="384" y="929"/>
                    <a:pt x="418" y="992"/>
                  </a:cubicBezTo>
                  <a:cubicBezTo>
                    <a:pt x="314" y="956"/>
                    <a:pt x="228" y="884"/>
                    <a:pt x="173" y="790"/>
                  </a:cubicBezTo>
                  <a:close/>
                  <a:moveTo>
                    <a:pt x="340" y="339"/>
                  </a:moveTo>
                  <a:lnTo>
                    <a:pt x="173" y="339"/>
                  </a:lnTo>
                  <a:cubicBezTo>
                    <a:pt x="228" y="245"/>
                    <a:pt x="314" y="173"/>
                    <a:pt x="418" y="138"/>
                  </a:cubicBezTo>
                  <a:cubicBezTo>
                    <a:pt x="384" y="201"/>
                    <a:pt x="358" y="268"/>
                    <a:pt x="340" y="339"/>
                  </a:cubicBezTo>
                  <a:close/>
                  <a:moveTo>
                    <a:pt x="564" y="1014"/>
                  </a:moveTo>
                  <a:cubicBezTo>
                    <a:pt x="517" y="947"/>
                    <a:pt x="481" y="871"/>
                    <a:pt x="457" y="790"/>
                  </a:cubicBezTo>
                  <a:lnTo>
                    <a:pt x="672" y="790"/>
                  </a:lnTo>
                  <a:cubicBezTo>
                    <a:pt x="648" y="871"/>
                    <a:pt x="611" y="947"/>
                    <a:pt x="564" y="1014"/>
                  </a:cubicBezTo>
                  <a:close/>
                  <a:moveTo>
                    <a:pt x="696" y="678"/>
                  </a:moveTo>
                  <a:lnTo>
                    <a:pt x="432" y="678"/>
                  </a:lnTo>
                  <a:cubicBezTo>
                    <a:pt x="427" y="641"/>
                    <a:pt x="423" y="603"/>
                    <a:pt x="423" y="565"/>
                  </a:cubicBezTo>
                  <a:cubicBezTo>
                    <a:pt x="423" y="526"/>
                    <a:pt x="427" y="489"/>
                    <a:pt x="432" y="452"/>
                  </a:cubicBezTo>
                  <a:lnTo>
                    <a:pt x="696" y="452"/>
                  </a:lnTo>
                  <a:cubicBezTo>
                    <a:pt x="702" y="489"/>
                    <a:pt x="705" y="526"/>
                    <a:pt x="705" y="565"/>
                  </a:cubicBezTo>
                  <a:cubicBezTo>
                    <a:pt x="705" y="603"/>
                    <a:pt x="702" y="641"/>
                    <a:pt x="696" y="678"/>
                  </a:cubicBezTo>
                  <a:close/>
                  <a:moveTo>
                    <a:pt x="711" y="991"/>
                  </a:moveTo>
                  <a:cubicBezTo>
                    <a:pt x="745" y="928"/>
                    <a:pt x="770" y="861"/>
                    <a:pt x="789" y="790"/>
                  </a:cubicBezTo>
                  <a:lnTo>
                    <a:pt x="955" y="790"/>
                  </a:lnTo>
                  <a:cubicBezTo>
                    <a:pt x="901" y="884"/>
                    <a:pt x="814" y="956"/>
                    <a:pt x="711" y="991"/>
                  </a:cubicBezTo>
                  <a:close/>
                  <a:moveTo>
                    <a:pt x="810" y="678"/>
                  </a:moveTo>
                  <a:cubicBezTo>
                    <a:pt x="815" y="641"/>
                    <a:pt x="818" y="603"/>
                    <a:pt x="818" y="565"/>
                  </a:cubicBezTo>
                  <a:cubicBezTo>
                    <a:pt x="818" y="526"/>
                    <a:pt x="815" y="489"/>
                    <a:pt x="810" y="452"/>
                  </a:cubicBezTo>
                  <a:lnTo>
                    <a:pt x="1001" y="452"/>
                  </a:lnTo>
                  <a:cubicBezTo>
                    <a:pt x="1010" y="488"/>
                    <a:pt x="1016" y="526"/>
                    <a:pt x="1016" y="565"/>
                  </a:cubicBezTo>
                  <a:cubicBezTo>
                    <a:pt x="1016" y="604"/>
                    <a:pt x="1011" y="641"/>
                    <a:pt x="1001" y="678"/>
                  </a:cubicBezTo>
                  <a:lnTo>
                    <a:pt x="810" y="67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26"/>
              <a:endParaRPr lang="es-UY" sz="2400">
                <a:solidFill>
                  <a:prstClr val="black"/>
                </a:solidFill>
                <a:latin typeface="Calibri"/>
                <a:ea typeface="ＭＳ Ｐゴシック" pitchFamily="4" charset="-128"/>
              </a:endParaRPr>
            </a:p>
          </p:txBody>
        </p:sp>
        <p:pic>
          <p:nvPicPr>
            <p:cNvPr id="30" name="Picture 12" descr="https://www.svgimages.com/svg-image/s2/lan-icon-black-256x256.png">
              <a:extLst>
                <a:ext uri="{FF2B5EF4-FFF2-40B4-BE49-F238E27FC236}">
                  <a16:creationId xmlns:a16="http://schemas.microsoft.com/office/drawing/2014/main" id="{BA378B7D-5C84-4E78-B84B-44B1DFEBCA1E}"/>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8187" t="25331" r="16888" b="23736"/>
            <a:stretch/>
          </p:blipFill>
          <p:spPr bwMode="auto">
            <a:xfrm>
              <a:off x="5901720" y="1865651"/>
              <a:ext cx="816364" cy="64042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1" name="Rectangle 30">
            <a:extLst>
              <a:ext uri="{FF2B5EF4-FFF2-40B4-BE49-F238E27FC236}">
                <a16:creationId xmlns:a16="http://schemas.microsoft.com/office/drawing/2014/main" id="{8FC3A1D8-6D42-4D36-909B-B4E228EDF09C}"/>
              </a:ext>
            </a:extLst>
          </p:cNvPr>
          <p:cNvSpPr/>
          <p:nvPr/>
        </p:nvSpPr>
        <p:spPr>
          <a:xfrm>
            <a:off x="5177344" y="2848484"/>
            <a:ext cx="2475392"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Web Portal (Loan Application)</a:t>
            </a:r>
          </a:p>
        </p:txBody>
      </p:sp>
      <p:sp>
        <p:nvSpPr>
          <p:cNvPr id="32" name="Rounded Rectangle 105">
            <a:extLst>
              <a:ext uri="{FF2B5EF4-FFF2-40B4-BE49-F238E27FC236}">
                <a16:creationId xmlns:a16="http://schemas.microsoft.com/office/drawing/2014/main" id="{AD726F34-CFB8-46D9-9750-42A908D5B5F6}"/>
              </a:ext>
            </a:extLst>
          </p:cNvPr>
          <p:cNvSpPr/>
          <p:nvPr/>
        </p:nvSpPr>
        <p:spPr>
          <a:xfrm>
            <a:off x="7504119" y="2376752"/>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Security</a:t>
            </a:r>
          </a:p>
        </p:txBody>
      </p:sp>
      <p:sp>
        <p:nvSpPr>
          <p:cNvPr id="33" name="Rounded Rectangle 106">
            <a:extLst>
              <a:ext uri="{FF2B5EF4-FFF2-40B4-BE49-F238E27FC236}">
                <a16:creationId xmlns:a16="http://schemas.microsoft.com/office/drawing/2014/main" id="{51B87DBC-8A99-4601-8DD0-B77507CC11DC}"/>
              </a:ext>
            </a:extLst>
          </p:cNvPr>
          <p:cNvSpPr/>
          <p:nvPr/>
        </p:nvSpPr>
        <p:spPr>
          <a:xfrm>
            <a:off x="7473998" y="1530759"/>
            <a:ext cx="1051060" cy="502891"/>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914354"/>
            <a:r>
              <a:rPr lang="en-US" sz="1300" b="1" dirty="0">
                <a:solidFill>
                  <a:prstClr val="white"/>
                </a:solidFill>
                <a:latin typeface="Calibri"/>
                <a:ea typeface="PT Sans" panose="020B0503020203020204" pitchFamily="34" charset="0"/>
              </a:rPr>
              <a:t>Secured Login</a:t>
            </a:r>
          </a:p>
        </p:txBody>
      </p:sp>
      <p:sp>
        <p:nvSpPr>
          <p:cNvPr id="35" name="Rectangle 34">
            <a:extLst>
              <a:ext uri="{FF2B5EF4-FFF2-40B4-BE49-F238E27FC236}">
                <a16:creationId xmlns:a16="http://schemas.microsoft.com/office/drawing/2014/main" id="{662647D1-CBE7-4FC6-AA3E-9133B5FC2D4A}"/>
              </a:ext>
            </a:extLst>
          </p:cNvPr>
          <p:cNvSpPr/>
          <p:nvPr/>
        </p:nvSpPr>
        <p:spPr>
          <a:xfrm>
            <a:off x="10215072" y="2826677"/>
            <a:ext cx="1624665" cy="276999"/>
          </a:xfrm>
          <a:prstGeom prst="rect">
            <a:avLst/>
          </a:prstGeom>
        </p:spPr>
        <p:txBody>
          <a:bodyPr wrap="square">
            <a:spAutoFit/>
          </a:bodyPr>
          <a:lstStyle/>
          <a:p>
            <a:pPr algn="ctr" defTabSz="914354"/>
            <a:r>
              <a:rPr lang="en-US" sz="1200" b="1" dirty="0">
                <a:solidFill>
                  <a:prstClr val="black"/>
                </a:solidFill>
                <a:latin typeface="Calibri"/>
                <a:ea typeface="PT Sans" panose="020B0503020203020204" pitchFamily="34" charset="0"/>
              </a:rPr>
              <a:t>Mobile Application</a:t>
            </a:r>
          </a:p>
        </p:txBody>
      </p:sp>
      <p:sp>
        <p:nvSpPr>
          <p:cNvPr id="36" name="Rounded Rectangle 110">
            <a:extLst>
              <a:ext uri="{FF2B5EF4-FFF2-40B4-BE49-F238E27FC236}">
                <a16:creationId xmlns:a16="http://schemas.microsoft.com/office/drawing/2014/main" id="{D1A90D4F-A6B8-4EBC-9276-4BBC5DBEFDD6}"/>
              </a:ext>
            </a:extLst>
          </p:cNvPr>
          <p:cNvSpPr/>
          <p:nvPr/>
        </p:nvSpPr>
        <p:spPr>
          <a:xfrm>
            <a:off x="10164730" y="3258657"/>
            <a:ext cx="1802007" cy="2407943"/>
          </a:xfrm>
          <a:prstGeom prst="roundRect">
            <a:avLst>
              <a:gd name="adj" fmla="val 2906"/>
            </a:avLst>
          </a:prstGeom>
          <a:solidFill>
            <a:schemeClr val="accent6">
              <a:lumMod val="20000"/>
              <a:lumOff val="80000"/>
            </a:schemeClr>
          </a:solidFill>
          <a:ln w="9525">
            <a:prstDash val="sysDot"/>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Enterprise Services</a:t>
            </a:r>
          </a:p>
        </p:txBody>
      </p:sp>
      <p:graphicFrame>
        <p:nvGraphicFramePr>
          <p:cNvPr id="37" name="Table 36">
            <a:extLst>
              <a:ext uri="{FF2B5EF4-FFF2-40B4-BE49-F238E27FC236}">
                <a16:creationId xmlns:a16="http://schemas.microsoft.com/office/drawing/2014/main" id="{BEF82555-94A6-43B1-910A-7E636525F802}"/>
              </a:ext>
            </a:extLst>
          </p:cNvPr>
          <p:cNvGraphicFramePr>
            <a:graphicFrameLocks noGrp="1"/>
          </p:cNvGraphicFramePr>
          <p:nvPr/>
        </p:nvGraphicFramePr>
        <p:xfrm>
          <a:off x="10258180" y="3675066"/>
          <a:ext cx="1638717" cy="1878357"/>
        </p:xfrm>
        <a:graphic>
          <a:graphicData uri="http://schemas.openxmlformats.org/drawingml/2006/table">
            <a:tbl>
              <a:tblPr bandRow="1">
                <a:tableStyleId>{69012ECD-51FC-41F1-AA8D-1B2483CD663E}</a:tableStyleId>
              </a:tblPr>
              <a:tblGrid>
                <a:gridCol w="1638717">
                  <a:extLst>
                    <a:ext uri="{9D8B030D-6E8A-4147-A177-3AD203B41FA5}">
                      <a16:colId xmlns:a16="http://schemas.microsoft.com/office/drawing/2014/main" val="20000"/>
                    </a:ext>
                  </a:extLst>
                </a:gridCol>
              </a:tblGrid>
              <a:tr h="321319">
                <a:tc>
                  <a:txBody>
                    <a:bodyPr/>
                    <a:lstStyle/>
                    <a:p>
                      <a:pPr algn="ctr"/>
                      <a:r>
                        <a:rPr lang="en-US" sz="1200" b="0" dirty="0"/>
                        <a:t>Loan Offer Service</a:t>
                      </a:r>
                    </a:p>
                  </a:txBody>
                  <a:tcPr marL="45720" marR="45720" anchor="ctr"/>
                </a:tc>
                <a:extLst>
                  <a:ext uri="{0D108BD9-81ED-4DB2-BD59-A6C34878D82A}">
                    <a16:rowId xmlns:a16="http://schemas.microsoft.com/office/drawing/2014/main" val="10000"/>
                  </a:ext>
                </a:extLst>
              </a:tr>
              <a:tr h="457200">
                <a:tc>
                  <a:txBody>
                    <a:bodyPr/>
                    <a:lstStyle/>
                    <a:p>
                      <a:pPr marL="0" marR="0" indent="0" algn="ctr" defTabSz="609585" rtl="0" eaLnBrk="1" fontAlgn="auto" latinLnBrk="0" hangingPunct="1">
                        <a:lnSpc>
                          <a:spcPct val="100000"/>
                        </a:lnSpc>
                        <a:spcBef>
                          <a:spcPts val="160"/>
                        </a:spcBef>
                        <a:spcAft>
                          <a:spcPts val="160"/>
                        </a:spcAft>
                        <a:buClrTx/>
                        <a:buSzTx/>
                        <a:buFontTx/>
                        <a:buNone/>
                        <a:tabLst/>
                        <a:defRPr/>
                      </a:pPr>
                      <a:r>
                        <a:rPr lang="en-US" sz="1200" b="0" dirty="0"/>
                        <a:t>Loan Process Service</a:t>
                      </a:r>
                    </a:p>
                  </a:txBody>
                  <a:tcPr marL="45720" marR="45720" anchor="ctr"/>
                </a:tc>
                <a:extLst>
                  <a:ext uri="{0D108BD9-81ED-4DB2-BD59-A6C34878D82A}">
                    <a16:rowId xmlns:a16="http://schemas.microsoft.com/office/drawing/2014/main" val="10001"/>
                  </a:ext>
                </a:extLst>
              </a:tr>
              <a:tr h="321319">
                <a:tc>
                  <a:txBody>
                    <a:bodyPr/>
                    <a:lstStyle/>
                    <a:p>
                      <a:pPr algn="ctr">
                        <a:spcBef>
                          <a:spcPts val="160"/>
                        </a:spcBef>
                        <a:spcAft>
                          <a:spcPts val="160"/>
                        </a:spcAft>
                      </a:pPr>
                      <a:r>
                        <a:rPr lang="en-US" sz="1200" b="0" dirty="0"/>
                        <a:t>Order Credit</a:t>
                      </a:r>
                    </a:p>
                  </a:txBody>
                  <a:tcPr marL="45720" marR="45720" anchor="ctr"/>
                </a:tc>
                <a:extLst>
                  <a:ext uri="{0D108BD9-81ED-4DB2-BD59-A6C34878D82A}">
                    <a16:rowId xmlns:a16="http://schemas.microsoft.com/office/drawing/2014/main" val="10002"/>
                  </a:ext>
                </a:extLst>
              </a:tr>
              <a:tr h="321319">
                <a:tc>
                  <a:txBody>
                    <a:bodyPr/>
                    <a:lstStyle/>
                    <a:p>
                      <a:pPr algn="ctr"/>
                      <a:r>
                        <a:rPr lang="en-US" sz="1200" b="0" dirty="0"/>
                        <a:t>Process Document</a:t>
                      </a:r>
                    </a:p>
                  </a:txBody>
                  <a:tcPr marL="45720" marR="45720" anchor="ctr"/>
                </a:tc>
                <a:extLst>
                  <a:ext uri="{0D108BD9-81ED-4DB2-BD59-A6C34878D82A}">
                    <a16:rowId xmlns:a16="http://schemas.microsoft.com/office/drawing/2014/main" val="10003"/>
                  </a:ext>
                </a:extLst>
              </a:tr>
              <a:tr h="457200">
                <a:tc>
                  <a:txBody>
                    <a:bodyPr/>
                    <a:lstStyle/>
                    <a:p>
                      <a:pPr algn="ctr"/>
                      <a:r>
                        <a:rPr lang="en-US" sz="1200" b="0" dirty="0"/>
                        <a:t>Life/Mortgage</a:t>
                      </a:r>
                    </a:p>
                    <a:p>
                      <a:pPr algn="ctr"/>
                      <a:r>
                        <a:rPr lang="en-US" sz="1200" b="0" dirty="0"/>
                        <a:t>Insurance Services</a:t>
                      </a:r>
                    </a:p>
                  </a:txBody>
                  <a:tcPr marL="45720" marR="45720" anchor="ctr"/>
                </a:tc>
                <a:extLst>
                  <a:ext uri="{0D108BD9-81ED-4DB2-BD59-A6C34878D82A}">
                    <a16:rowId xmlns:a16="http://schemas.microsoft.com/office/drawing/2014/main" val="10004"/>
                  </a:ext>
                </a:extLst>
              </a:tr>
            </a:tbl>
          </a:graphicData>
        </a:graphic>
      </p:graphicFrame>
      <p:sp>
        <p:nvSpPr>
          <p:cNvPr id="38" name="Rounded Rectangle 112">
            <a:extLst>
              <a:ext uri="{FF2B5EF4-FFF2-40B4-BE49-F238E27FC236}">
                <a16:creationId xmlns:a16="http://schemas.microsoft.com/office/drawing/2014/main" id="{84C04963-AC87-418E-B002-BA13BDA876E7}"/>
              </a:ext>
            </a:extLst>
          </p:cNvPr>
          <p:cNvSpPr/>
          <p:nvPr/>
        </p:nvSpPr>
        <p:spPr>
          <a:xfrm>
            <a:off x="5504713" y="3573061"/>
            <a:ext cx="1417371" cy="1980360"/>
          </a:xfrm>
          <a:prstGeom prst="roundRect">
            <a:avLst/>
          </a:prstGeom>
          <a:solidFill>
            <a:schemeClr val="accent2">
              <a:lumMod val="40000"/>
              <a:lumOff val="6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Client</a:t>
            </a:r>
            <a:r>
              <a:rPr lang="en-US" sz="1400" b="1" dirty="0">
                <a:solidFill>
                  <a:prstClr val="black"/>
                </a:solidFill>
                <a:latin typeface="Calibri"/>
              </a:rPr>
              <a:t> Browser</a:t>
            </a:r>
          </a:p>
        </p:txBody>
      </p:sp>
      <p:sp>
        <p:nvSpPr>
          <p:cNvPr id="39" name="Freeform 113">
            <a:extLst>
              <a:ext uri="{FF2B5EF4-FFF2-40B4-BE49-F238E27FC236}">
                <a16:creationId xmlns:a16="http://schemas.microsoft.com/office/drawing/2014/main" id="{88CABCA5-FD91-4571-AF3F-0835EBFA0B11}"/>
              </a:ext>
            </a:extLst>
          </p:cNvPr>
          <p:cNvSpPr/>
          <p:nvPr/>
        </p:nvSpPr>
        <p:spPr>
          <a:xfrm>
            <a:off x="5647360" y="396774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HTML5/CSS3</a:t>
            </a:r>
          </a:p>
        </p:txBody>
      </p:sp>
      <p:sp>
        <p:nvSpPr>
          <p:cNvPr id="40" name="Freeform 114">
            <a:extLst>
              <a:ext uri="{FF2B5EF4-FFF2-40B4-BE49-F238E27FC236}">
                <a16:creationId xmlns:a16="http://schemas.microsoft.com/office/drawing/2014/main" id="{A12062CC-1CFF-4B57-BC12-06292063397D}"/>
              </a:ext>
            </a:extLst>
          </p:cNvPr>
          <p:cNvSpPr/>
          <p:nvPr/>
        </p:nvSpPr>
        <p:spPr>
          <a:xfrm>
            <a:off x="5647360" y="448910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100" dirty="0">
                <a:solidFill>
                  <a:prstClr val="black"/>
                </a:solidFill>
                <a:latin typeface="Calibri"/>
                <a:ea typeface="PT Sans" panose="020B0503020203020204" pitchFamily="34" charset="0"/>
              </a:rPr>
              <a:t>JavaScript / JQuery / MVVM</a:t>
            </a:r>
          </a:p>
        </p:txBody>
      </p:sp>
      <p:sp>
        <p:nvSpPr>
          <p:cNvPr id="41" name="Freeform 115">
            <a:extLst>
              <a:ext uri="{FF2B5EF4-FFF2-40B4-BE49-F238E27FC236}">
                <a16:creationId xmlns:a16="http://schemas.microsoft.com/office/drawing/2014/main" id="{C5552CC9-F4E9-47DC-8BC7-9C170EE7C7EF}"/>
              </a:ext>
            </a:extLst>
          </p:cNvPr>
          <p:cNvSpPr/>
          <p:nvPr/>
        </p:nvSpPr>
        <p:spPr>
          <a:xfrm>
            <a:off x="5647360" y="4998185"/>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Local Storage</a:t>
            </a:r>
          </a:p>
        </p:txBody>
      </p:sp>
      <p:sp>
        <p:nvSpPr>
          <p:cNvPr id="42" name="Rounded Rectangle 116">
            <a:extLst>
              <a:ext uri="{FF2B5EF4-FFF2-40B4-BE49-F238E27FC236}">
                <a16:creationId xmlns:a16="http://schemas.microsoft.com/office/drawing/2014/main" id="{8275771A-A9DF-4210-BE48-C77F1818D8C6}"/>
              </a:ext>
            </a:extLst>
          </p:cNvPr>
          <p:cNvSpPr/>
          <p:nvPr/>
        </p:nvSpPr>
        <p:spPr>
          <a:xfrm>
            <a:off x="7191732" y="3573061"/>
            <a:ext cx="2431651" cy="1980360"/>
          </a:xfrm>
          <a:prstGeom prst="roundRect">
            <a:avLst/>
          </a:prstGeom>
          <a:solidFill>
            <a:schemeClr val="accent3">
              <a:lumMod val="60000"/>
              <a:lumOff val="40000"/>
            </a:schemeClr>
          </a:solidFill>
          <a:ln w="9525">
            <a:prstDash val="dash"/>
          </a:ln>
        </p:spPr>
        <p:style>
          <a:lnRef idx="2">
            <a:schemeClr val="accent1"/>
          </a:lnRef>
          <a:fillRef idx="1">
            <a:schemeClr val="lt1"/>
          </a:fillRef>
          <a:effectRef idx="0">
            <a:schemeClr val="accent1"/>
          </a:effectRef>
          <a:fontRef idx="minor">
            <a:schemeClr val="dk1"/>
          </a:fontRef>
        </p:style>
        <p:txBody>
          <a:bodyPr rtlCol="0" anchor="t"/>
          <a:lstStyle/>
          <a:p>
            <a:pPr algn="ctr" defTabSz="914354"/>
            <a:r>
              <a:rPr lang="en-US" sz="1333" b="1" dirty="0">
                <a:solidFill>
                  <a:prstClr val="black"/>
                </a:solidFill>
                <a:latin typeface="Calibri"/>
                <a:ea typeface="PT Sans" panose="020B0503020203020204" pitchFamily="34" charset="0"/>
              </a:rPr>
              <a:t>Web Server (MVC)</a:t>
            </a:r>
          </a:p>
        </p:txBody>
      </p:sp>
      <p:sp>
        <p:nvSpPr>
          <p:cNvPr id="43" name="Freeform 117">
            <a:extLst>
              <a:ext uri="{FF2B5EF4-FFF2-40B4-BE49-F238E27FC236}">
                <a16:creationId xmlns:a16="http://schemas.microsoft.com/office/drawing/2014/main" id="{AD926711-C0B0-4420-8F8E-225A54B34E22}"/>
              </a:ext>
            </a:extLst>
          </p:cNvPr>
          <p:cNvSpPr/>
          <p:nvPr/>
        </p:nvSpPr>
        <p:spPr>
          <a:xfrm>
            <a:off x="7304621" y="3967749"/>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View</a:t>
            </a:r>
          </a:p>
        </p:txBody>
      </p:sp>
      <p:sp>
        <p:nvSpPr>
          <p:cNvPr id="44" name="Freeform 118">
            <a:extLst>
              <a:ext uri="{FF2B5EF4-FFF2-40B4-BE49-F238E27FC236}">
                <a16:creationId xmlns:a16="http://schemas.microsoft.com/office/drawing/2014/main" id="{F747CD78-5BA7-4651-94D5-3F9FCF071C44}"/>
              </a:ext>
            </a:extLst>
          </p:cNvPr>
          <p:cNvSpPr/>
          <p:nvPr/>
        </p:nvSpPr>
        <p:spPr>
          <a:xfrm>
            <a:off x="7304621" y="4489109"/>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Model</a:t>
            </a:r>
          </a:p>
        </p:txBody>
      </p:sp>
      <p:sp>
        <p:nvSpPr>
          <p:cNvPr id="45" name="Freeform 119">
            <a:extLst>
              <a:ext uri="{FF2B5EF4-FFF2-40B4-BE49-F238E27FC236}">
                <a16:creationId xmlns:a16="http://schemas.microsoft.com/office/drawing/2014/main" id="{CCC8FEC8-BCA3-440A-9A49-CD8D85C9447B}"/>
              </a:ext>
            </a:extLst>
          </p:cNvPr>
          <p:cNvSpPr/>
          <p:nvPr/>
        </p:nvSpPr>
        <p:spPr>
          <a:xfrm>
            <a:off x="7304621" y="4998185"/>
            <a:ext cx="910091"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Controller</a:t>
            </a:r>
          </a:p>
        </p:txBody>
      </p:sp>
      <p:sp>
        <p:nvSpPr>
          <p:cNvPr id="46" name="Freeform 120">
            <a:extLst>
              <a:ext uri="{FF2B5EF4-FFF2-40B4-BE49-F238E27FC236}">
                <a16:creationId xmlns:a16="http://schemas.microsoft.com/office/drawing/2014/main" id="{F0388657-38BF-4954-B3E6-DB4A2C9D57EB}"/>
              </a:ext>
            </a:extLst>
          </p:cNvPr>
          <p:cNvSpPr/>
          <p:nvPr/>
        </p:nvSpPr>
        <p:spPr>
          <a:xfrm>
            <a:off x="8357360" y="396774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pPr>
            <a:r>
              <a:rPr lang="en-US" sz="1200" dirty="0">
                <a:solidFill>
                  <a:prstClr val="black"/>
                </a:solidFill>
                <a:latin typeface="Calibri"/>
                <a:ea typeface="PT Sans" panose="020B0503020203020204" pitchFamily="34" charset="0"/>
              </a:rPr>
              <a:t>Service Layer</a:t>
            </a:r>
          </a:p>
        </p:txBody>
      </p:sp>
      <p:sp>
        <p:nvSpPr>
          <p:cNvPr id="47" name="Freeform 121">
            <a:extLst>
              <a:ext uri="{FF2B5EF4-FFF2-40B4-BE49-F238E27FC236}">
                <a16:creationId xmlns:a16="http://schemas.microsoft.com/office/drawing/2014/main" id="{670A078A-D3D1-435C-A7EB-E47A1DB3FB5E}"/>
              </a:ext>
            </a:extLst>
          </p:cNvPr>
          <p:cNvSpPr/>
          <p:nvPr/>
        </p:nvSpPr>
        <p:spPr>
          <a:xfrm>
            <a:off x="8357360" y="4489109"/>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Company Setup/Settings</a:t>
            </a:r>
          </a:p>
        </p:txBody>
      </p:sp>
      <p:sp>
        <p:nvSpPr>
          <p:cNvPr id="48" name="Freeform 122">
            <a:extLst>
              <a:ext uri="{FF2B5EF4-FFF2-40B4-BE49-F238E27FC236}">
                <a16:creationId xmlns:a16="http://schemas.microsoft.com/office/drawing/2014/main" id="{3E4B16DB-3BF0-4533-ACD8-82AC37A27FBF}"/>
              </a:ext>
            </a:extLst>
          </p:cNvPr>
          <p:cNvSpPr/>
          <p:nvPr/>
        </p:nvSpPr>
        <p:spPr>
          <a:xfrm>
            <a:off x="8357360" y="4998185"/>
            <a:ext cx="1127829" cy="395497"/>
          </a:xfrm>
          <a:custGeom>
            <a:avLst/>
            <a:gdLst>
              <a:gd name="connsiteX0" fmla="*/ 0 w 998692"/>
              <a:gd name="connsiteY0" fmla="*/ 59922 h 599215"/>
              <a:gd name="connsiteX1" fmla="*/ 59922 w 998692"/>
              <a:gd name="connsiteY1" fmla="*/ 0 h 599215"/>
              <a:gd name="connsiteX2" fmla="*/ 938771 w 998692"/>
              <a:gd name="connsiteY2" fmla="*/ 0 h 599215"/>
              <a:gd name="connsiteX3" fmla="*/ 998693 w 998692"/>
              <a:gd name="connsiteY3" fmla="*/ 59922 h 599215"/>
              <a:gd name="connsiteX4" fmla="*/ 998692 w 998692"/>
              <a:gd name="connsiteY4" fmla="*/ 539294 h 599215"/>
              <a:gd name="connsiteX5" fmla="*/ 938770 w 998692"/>
              <a:gd name="connsiteY5" fmla="*/ 599216 h 599215"/>
              <a:gd name="connsiteX6" fmla="*/ 59922 w 998692"/>
              <a:gd name="connsiteY6" fmla="*/ 599215 h 599215"/>
              <a:gd name="connsiteX7" fmla="*/ 0 w 998692"/>
              <a:gd name="connsiteY7" fmla="*/ 539293 h 599215"/>
              <a:gd name="connsiteX8" fmla="*/ 0 w 998692"/>
              <a:gd name="connsiteY8" fmla="*/ 59922 h 5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692" h="599215">
                <a:moveTo>
                  <a:pt x="0" y="59922"/>
                </a:moveTo>
                <a:cubicBezTo>
                  <a:pt x="0" y="26828"/>
                  <a:pt x="26828" y="0"/>
                  <a:pt x="59922" y="0"/>
                </a:cubicBezTo>
                <a:lnTo>
                  <a:pt x="938771" y="0"/>
                </a:lnTo>
                <a:cubicBezTo>
                  <a:pt x="971865" y="0"/>
                  <a:pt x="998693" y="26828"/>
                  <a:pt x="998693" y="59922"/>
                </a:cubicBezTo>
                <a:cubicBezTo>
                  <a:pt x="998693" y="219713"/>
                  <a:pt x="998692" y="379503"/>
                  <a:pt x="998692" y="539294"/>
                </a:cubicBezTo>
                <a:cubicBezTo>
                  <a:pt x="998692" y="572388"/>
                  <a:pt x="971864" y="599216"/>
                  <a:pt x="938770" y="599216"/>
                </a:cubicBezTo>
                <a:lnTo>
                  <a:pt x="59922" y="599215"/>
                </a:lnTo>
                <a:cubicBezTo>
                  <a:pt x="26828" y="599215"/>
                  <a:pt x="0" y="572387"/>
                  <a:pt x="0" y="539293"/>
                </a:cubicBezTo>
                <a:lnTo>
                  <a:pt x="0" y="59922"/>
                </a:lnTo>
                <a:close/>
              </a:path>
            </a:pathLst>
          </a:custGeom>
          <a:ln w="12700"/>
        </p:spPr>
        <p:style>
          <a:lnRef idx="2">
            <a:schemeClr val="accent1"/>
          </a:lnRef>
          <a:fillRef idx="1">
            <a:schemeClr val="lt1"/>
          </a:fillRef>
          <a:effectRef idx="0">
            <a:schemeClr val="accent1"/>
          </a:effectRef>
          <a:fontRef idx="minor">
            <a:schemeClr val="dk1"/>
          </a:fontRef>
        </p:style>
        <p:txBody>
          <a:bodyPr spcFirstLastPara="0" vert="horz" wrap="square" lIns="63271" tIns="63271" rIns="63271" bIns="63271" numCol="1" spcCol="1270" anchor="ctr" anchorCtr="0">
            <a:noAutofit/>
          </a:bodyPr>
          <a:lstStyle/>
          <a:p>
            <a:pPr algn="ctr" defTabSz="533373">
              <a:lnSpc>
                <a:spcPct val="90000"/>
              </a:lnSpc>
              <a:spcBef>
                <a:spcPct val="0"/>
              </a:spcBef>
              <a:spcAft>
                <a:spcPct val="35000"/>
              </a:spcAft>
            </a:pPr>
            <a:r>
              <a:rPr lang="en-US" sz="1200" dirty="0">
                <a:solidFill>
                  <a:prstClr val="black"/>
                </a:solidFill>
                <a:latin typeface="Calibri"/>
                <a:ea typeface="PT Sans" panose="020B0503020203020204" pitchFamily="34" charset="0"/>
              </a:rPr>
              <a:t>Data Access Layer</a:t>
            </a:r>
          </a:p>
        </p:txBody>
      </p:sp>
      <p:cxnSp>
        <p:nvCxnSpPr>
          <p:cNvPr id="49" name="Elbow Connector 123">
            <a:extLst>
              <a:ext uri="{FF2B5EF4-FFF2-40B4-BE49-F238E27FC236}">
                <a16:creationId xmlns:a16="http://schemas.microsoft.com/office/drawing/2014/main" id="{7D6496FE-4287-4D78-8F92-C981C61256C9}"/>
              </a:ext>
            </a:extLst>
          </p:cNvPr>
          <p:cNvCxnSpPr/>
          <p:nvPr/>
        </p:nvCxnSpPr>
        <p:spPr>
          <a:xfrm>
            <a:off x="9485190" y="4684197"/>
            <a:ext cx="1276436" cy="1650383"/>
          </a:xfrm>
          <a:prstGeom prst="bentConnector3">
            <a:avLst>
              <a:gd name="adj1" fmla="val 39308"/>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E72DFEA-0767-44C2-9794-FBA5FB9839CC}"/>
              </a:ext>
            </a:extLst>
          </p:cNvPr>
          <p:cNvCxnSpPr/>
          <p:nvPr/>
        </p:nvCxnSpPr>
        <p:spPr>
          <a:xfrm>
            <a:off x="9485190" y="4164615"/>
            <a:ext cx="67954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1" name="Left-Right Arrow 125">
            <a:extLst>
              <a:ext uri="{FF2B5EF4-FFF2-40B4-BE49-F238E27FC236}">
                <a16:creationId xmlns:a16="http://schemas.microsoft.com/office/drawing/2014/main" id="{802F627D-32CB-418E-8871-F7124BED8E32}"/>
              </a:ext>
            </a:extLst>
          </p:cNvPr>
          <p:cNvSpPr/>
          <p:nvPr/>
        </p:nvSpPr>
        <p:spPr>
          <a:xfrm rot="5400000">
            <a:off x="7799615" y="3065125"/>
            <a:ext cx="399828"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52" name="Elbow Connector 126">
            <a:extLst>
              <a:ext uri="{FF2B5EF4-FFF2-40B4-BE49-F238E27FC236}">
                <a16:creationId xmlns:a16="http://schemas.microsoft.com/office/drawing/2014/main" id="{89411CA3-2F98-47A9-9A44-61BD9FAA5DF0}"/>
              </a:ext>
            </a:extLst>
          </p:cNvPr>
          <p:cNvCxnSpPr/>
          <p:nvPr/>
        </p:nvCxnSpPr>
        <p:spPr>
          <a:xfrm>
            <a:off x="9489122" y="5094773"/>
            <a:ext cx="1276436" cy="1363953"/>
          </a:xfrm>
          <a:prstGeom prst="bentConnector3">
            <a:avLst>
              <a:gd name="adj1" fmla="val 28616"/>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1C74D2-B6E5-49CD-8984-8027B1087E17}"/>
              </a:ext>
            </a:extLst>
          </p:cNvPr>
          <p:cNvCxnSpPr/>
          <p:nvPr/>
        </p:nvCxnSpPr>
        <p:spPr>
          <a:xfrm>
            <a:off x="6922083" y="3994961"/>
            <a:ext cx="269648"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4522F03-7442-4220-9004-BDFC1FDCEA7C}"/>
              </a:ext>
            </a:extLst>
          </p:cNvPr>
          <p:cNvCxnSpPr/>
          <p:nvPr/>
        </p:nvCxnSpPr>
        <p:spPr>
          <a:xfrm>
            <a:off x="11022003" y="5666943"/>
            <a:ext cx="0" cy="35890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44F4168-45B5-4BD7-8B78-C78E10E7049F}"/>
              </a:ext>
            </a:extLst>
          </p:cNvPr>
          <p:cNvGrpSpPr/>
          <p:nvPr/>
        </p:nvGrpSpPr>
        <p:grpSpPr>
          <a:xfrm>
            <a:off x="10251908" y="1530759"/>
            <a:ext cx="1012637" cy="1288888"/>
            <a:chOff x="10251908" y="1220799"/>
            <a:chExt cx="1012637" cy="1288888"/>
          </a:xfrm>
        </p:grpSpPr>
        <p:pic>
          <p:nvPicPr>
            <p:cNvPr id="56" name="Picture 14" descr="http://www.sa-price.com/getpic.php?id=2233">
              <a:extLst>
                <a:ext uri="{FF2B5EF4-FFF2-40B4-BE49-F238E27FC236}">
                  <a16:creationId xmlns:a16="http://schemas.microsoft.com/office/drawing/2014/main" id="{39E2D141-75EF-4E2F-9662-30A6AAC4352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3" t="4325" r="52811"/>
            <a:stretch/>
          </p:blipFill>
          <p:spPr bwMode="auto">
            <a:xfrm>
              <a:off x="10251908" y="1220799"/>
              <a:ext cx="1012637" cy="1288888"/>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56">
              <a:extLst>
                <a:ext uri="{FF2B5EF4-FFF2-40B4-BE49-F238E27FC236}">
                  <a16:creationId xmlns:a16="http://schemas.microsoft.com/office/drawing/2014/main" id="{42157BB8-2A85-420F-A832-65236937085A}"/>
                </a:ext>
              </a:extLst>
            </p:cNvPr>
            <p:cNvPicPr>
              <a:picLocks noChangeAspect="1"/>
            </p:cNvPicPr>
            <p:nvPr/>
          </p:nvPicPr>
          <p:blipFill rotWithShape="1">
            <a:blip r:embed="rId6"/>
            <a:srcRect l="662" t="10872" r="63353" b="5678"/>
            <a:stretch/>
          </p:blipFill>
          <p:spPr>
            <a:xfrm>
              <a:off x="10318560" y="1392885"/>
              <a:ext cx="850525" cy="969241"/>
            </a:xfrm>
            <a:prstGeom prst="rect">
              <a:avLst/>
            </a:prstGeom>
            <a:ln>
              <a:solidFill>
                <a:schemeClr val="tx1"/>
              </a:solidFill>
            </a:ln>
            <a:effectLst/>
          </p:spPr>
        </p:pic>
      </p:grpSp>
      <p:grpSp>
        <p:nvGrpSpPr>
          <p:cNvPr id="3" name="Group 2">
            <a:extLst>
              <a:ext uri="{FF2B5EF4-FFF2-40B4-BE49-F238E27FC236}">
                <a16:creationId xmlns:a16="http://schemas.microsoft.com/office/drawing/2014/main" id="{DBF49AE3-58B7-4EFD-9706-EC3BB53146D1}"/>
              </a:ext>
            </a:extLst>
          </p:cNvPr>
          <p:cNvGrpSpPr/>
          <p:nvPr/>
        </p:nvGrpSpPr>
        <p:grpSpPr>
          <a:xfrm>
            <a:off x="11355722" y="1964173"/>
            <a:ext cx="497676" cy="830721"/>
            <a:chOff x="11355722" y="1654213"/>
            <a:chExt cx="497676" cy="830721"/>
          </a:xfrm>
        </p:grpSpPr>
        <p:pic>
          <p:nvPicPr>
            <p:cNvPr id="59" name="Picture 18" descr="http://www.everymac.com/images/other_images/iphone-6-iphone-6-plus-front.jpg">
              <a:extLst>
                <a:ext uri="{FF2B5EF4-FFF2-40B4-BE49-F238E27FC236}">
                  <a16:creationId xmlns:a16="http://schemas.microsoft.com/office/drawing/2014/main" id="{DEEA1378-74CA-4286-9089-3A7B0F18123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6015"/>
            <a:stretch/>
          </p:blipFill>
          <p:spPr bwMode="auto">
            <a:xfrm>
              <a:off x="11355722" y="1654213"/>
              <a:ext cx="497676" cy="830721"/>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9">
              <a:extLst>
                <a:ext uri="{FF2B5EF4-FFF2-40B4-BE49-F238E27FC236}">
                  <a16:creationId xmlns:a16="http://schemas.microsoft.com/office/drawing/2014/main" id="{5F3BBB98-9F18-4B39-9017-16239D0104A3}"/>
                </a:ext>
              </a:extLst>
            </p:cNvPr>
            <p:cNvPicPr>
              <a:picLocks noChangeAspect="1"/>
            </p:cNvPicPr>
            <p:nvPr/>
          </p:nvPicPr>
          <p:blipFill rotWithShape="1">
            <a:blip r:embed="rId8"/>
            <a:srcRect l="424" r="66766" b="19530"/>
            <a:stretch/>
          </p:blipFill>
          <p:spPr>
            <a:xfrm>
              <a:off x="11401010" y="1783139"/>
              <a:ext cx="415138" cy="600024"/>
            </a:xfrm>
            <a:prstGeom prst="rect">
              <a:avLst/>
            </a:prstGeom>
            <a:ln>
              <a:solidFill>
                <a:schemeClr val="tx1"/>
              </a:solidFill>
            </a:ln>
            <a:effectLst/>
          </p:spPr>
        </p:pic>
      </p:grpSp>
      <p:sp>
        <p:nvSpPr>
          <p:cNvPr id="62" name="Left-Right Arrow 137">
            <a:extLst>
              <a:ext uri="{FF2B5EF4-FFF2-40B4-BE49-F238E27FC236}">
                <a16:creationId xmlns:a16="http://schemas.microsoft.com/office/drawing/2014/main" id="{96EEE537-4815-46AD-849F-6D3A840B43FF}"/>
              </a:ext>
            </a:extLst>
          </p:cNvPr>
          <p:cNvSpPr/>
          <p:nvPr/>
        </p:nvSpPr>
        <p:spPr>
          <a:xfrm rot="5400000">
            <a:off x="7856079" y="2171269"/>
            <a:ext cx="300396" cy="138736"/>
          </a:xfrm>
          <a:prstGeom prst="leftRightArrow">
            <a:avLst/>
          </a:prstGeom>
          <a:solidFill>
            <a:srgbClr val="92D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64" name="TextBox 63">
            <a:extLst>
              <a:ext uri="{FF2B5EF4-FFF2-40B4-BE49-F238E27FC236}">
                <a16:creationId xmlns:a16="http://schemas.microsoft.com/office/drawing/2014/main" id="{254FC384-8185-4C89-A12C-4A74F9B45972}"/>
              </a:ext>
            </a:extLst>
          </p:cNvPr>
          <p:cNvSpPr txBox="1"/>
          <p:nvPr/>
        </p:nvSpPr>
        <p:spPr>
          <a:xfrm>
            <a:off x="396793" y="1473938"/>
            <a:ext cx="1755315" cy="318100"/>
          </a:xfrm>
          <a:prstGeom prst="rect">
            <a:avLst/>
          </a:prstGeom>
          <a:noFill/>
        </p:spPr>
        <p:txBody>
          <a:bodyPr wrap="square" rtlCol="0">
            <a:spAutoFit/>
          </a:bodyPr>
          <a:lstStyle/>
          <a:p>
            <a:pPr algn="ctr" defTabSz="609570" fontAlgn="base">
              <a:spcBef>
                <a:spcPct val="0"/>
              </a:spcBef>
              <a:spcAft>
                <a:spcPct val="0"/>
              </a:spcAft>
            </a:pPr>
            <a:r>
              <a:rPr lang="en-US" sz="1467" b="1" u="sng" dirty="0">
                <a:solidFill>
                  <a:prstClr val="black"/>
                </a:solidFill>
                <a:latin typeface="Calibri"/>
                <a:ea typeface="PT Sans" panose="020B0503020203020204" pitchFamily="34" charset="0"/>
              </a:rPr>
              <a:t>Old Architecture</a:t>
            </a:r>
          </a:p>
        </p:txBody>
      </p:sp>
      <p:sp>
        <p:nvSpPr>
          <p:cNvPr id="65" name="TextBox 64">
            <a:extLst>
              <a:ext uri="{FF2B5EF4-FFF2-40B4-BE49-F238E27FC236}">
                <a16:creationId xmlns:a16="http://schemas.microsoft.com/office/drawing/2014/main" id="{14992053-4377-41CC-BCD8-958E55994B5F}"/>
              </a:ext>
            </a:extLst>
          </p:cNvPr>
          <p:cNvSpPr txBox="1"/>
          <p:nvPr/>
        </p:nvSpPr>
        <p:spPr>
          <a:xfrm>
            <a:off x="5345440" y="1473858"/>
            <a:ext cx="2139201" cy="318100"/>
          </a:xfrm>
          <a:prstGeom prst="rect">
            <a:avLst/>
          </a:prstGeom>
          <a:noFill/>
        </p:spPr>
        <p:txBody>
          <a:bodyPr wrap="square" rtlCol="0">
            <a:spAutoFit/>
          </a:bodyPr>
          <a:lstStyle/>
          <a:p>
            <a:pPr algn="ctr" defTabSz="609570" fontAlgn="base">
              <a:spcBef>
                <a:spcPct val="0"/>
              </a:spcBef>
              <a:spcAft>
                <a:spcPct val="0"/>
              </a:spcAft>
            </a:pPr>
            <a:r>
              <a:rPr lang="en-US" sz="1467" b="1" u="sng" dirty="0">
                <a:solidFill>
                  <a:prstClr val="black"/>
                </a:solidFill>
                <a:latin typeface="Calibri"/>
                <a:ea typeface="PT Sans" panose="020B0503020203020204" pitchFamily="34" charset="0"/>
              </a:rPr>
              <a:t>New Architecture</a:t>
            </a:r>
          </a:p>
        </p:txBody>
      </p:sp>
      <p:sp>
        <p:nvSpPr>
          <p:cNvPr id="66" name="Rectangle 65">
            <a:extLst>
              <a:ext uri="{FF2B5EF4-FFF2-40B4-BE49-F238E27FC236}">
                <a16:creationId xmlns:a16="http://schemas.microsoft.com/office/drawing/2014/main" id="{87FC5E9C-50B9-4AD6-9680-DE7BB9A287CD}"/>
              </a:ext>
            </a:extLst>
          </p:cNvPr>
          <p:cNvSpPr/>
          <p:nvPr/>
        </p:nvSpPr>
        <p:spPr>
          <a:xfrm>
            <a:off x="387472" y="3119437"/>
            <a:ext cx="1854816" cy="297454"/>
          </a:xfrm>
          <a:prstGeom prst="rect">
            <a:avLst/>
          </a:prstGeom>
        </p:spPr>
        <p:txBody>
          <a:bodyPr wrap="square">
            <a:spAutoFit/>
          </a:bodyPr>
          <a:lstStyle/>
          <a:p>
            <a:pPr algn="ctr" defTabSz="914354"/>
            <a:r>
              <a:rPr lang="en-US" sz="1333" b="1" dirty="0">
                <a:solidFill>
                  <a:prstClr val="black"/>
                </a:solidFill>
                <a:latin typeface="Calibri"/>
                <a:ea typeface="PT Sans" panose="020B0503020203020204" pitchFamily="34" charset="0"/>
              </a:rPr>
              <a:t>Modules/Services</a:t>
            </a:r>
          </a:p>
        </p:txBody>
      </p:sp>
      <p:pic>
        <p:nvPicPr>
          <p:cNvPr id="63" name="Graphic 62">
            <a:extLst>
              <a:ext uri="{FF2B5EF4-FFF2-40B4-BE49-F238E27FC236}">
                <a16:creationId xmlns:a16="http://schemas.microsoft.com/office/drawing/2014/main" id="{91B64FC7-8ACC-4E37-9D16-621CC23A4B1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59142" y="2033650"/>
            <a:ext cx="590133" cy="590133"/>
          </a:xfrm>
          <a:prstGeom prst="rect">
            <a:avLst/>
          </a:prstGeom>
        </p:spPr>
      </p:pic>
      <p:sp>
        <p:nvSpPr>
          <p:cNvPr id="68" name="Flowchart: Magnetic Disk 67">
            <a:extLst>
              <a:ext uri="{FF2B5EF4-FFF2-40B4-BE49-F238E27FC236}">
                <a16:creationId xmlns:a16="http://schemas.microsoft.com/office/drawing/2014/main" id="{310FB296-44F5-4FE1-87AC-16CDAF881F2F}"/>
              </a:ext>
            </a:extLst>
          </p:cNvPr>
          <p:cNvSpPr/>
          <p:nvPr/>
        </p:nvSpPr>
        <p:spPr>
          <a:xfrm>
            <a:off x="10793712" y="6044429"/>
            <a:ext cx="1077445" cy="646168"/>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srgbClr val="FFFFFF"/>
                </a:solidFill>
                <a:latin typeface="Calibri"/>
              </a:rPr>
              <a:t>Database</a:t>
            </a:r>
          </a:p>
        </p:txBody>
      </p:sp>
      <p:sp>
        <p:nvSpPr>
          <p:cNvPr id="70" name="Flowchart: Magnetic Disk 69">
            <a:extLst>
              <a:ext uri="{FF2B5EF4-FFF2-40B4-BE49-F238E27FC236}">
                <a16:creationId xmlns:a16="http://schemas.microsoft.com/office/drawing/2014/main" id="{FCD473E9-FD58-4F6E-9FBF-5DB5692BD387}"/>
              </a:ext>
            </a:extLst>
          </p:cNvPr>
          <p:cNvSpPr/>
          <p:nvPr/>
        </p:nvSpPr>
        <p:spPr>
          <a:xfrm>
            <a:off x="4501934" y="5399027"/>
            <a:ext cx="614485" cy="516504"/>
          </a:xfrm>
          <a:prstGeom prst="flowChartMagneticDisk">
            <a:avLst/>
          </a:prstGeom>
          <a:solidFill>
            <a:srgbClr val="90B7F7"/>
          </a:solidFill>
          <a:ln>
            <a:solidFill>
              <a:srgbClr val="6B99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400" dirty="0">
              <a:solidFill>
                <a:srgbClr val="FFFFFF"/>
              </a:solidFill>
              <a:latin typeface="Calibri"/>
            </a:endParaRPr>
          </a:p>
        </p:txBody>
      </p:sp>
      <p:grpSp>
        <p:nvGrpSpPr>
          <p:cNvPr id="67" name="Group 66">
            <a:extLst>
              <a:ext uri="{FF2B5EF4-FFF2-40B4-BE49-F238E27FC236}">
                <a16:creationId xmlns:a16="http://schemas.microsoft.com/office/drawing/2014/main" id="{C85CB393-0A98-4A62-8636-4AB67283521D}"/>
              </a:ext>
            </a:extLst>
          </p:cNvPr>
          <p:cNvGrpSpPr/>
          <p:nvPr/>
        </p:nvGrpSpPr>
        <p:grpSpPr>
          <a:xfrm>
            <a:off x="-124192" y="1079732"/>
            <a:ext cx="1472339" cy="338554"/>
            <a:chOff x="-117360" y="1076231"/>
            <a:chExt cx="1472339" cy="338554"/>
          </a:xfrm>
        </p:grpSpPr>
        <p:sp>
          <p:nvSpPr>
            <p:cNvPr id="69" name="Rectangle 68">
              <a:extLst>
                <a:ext uri="{FF2B5EF4-FFF2-40B4-BE49-F238E27FC236}">
                  <a16:creationId xmlns:a16="http://schemas.microsoft.com/office/drawing/2014/main" id="{E7386A60-76AB-4639-9C7D-0C69E89C1F86}"/>
                </a:ext>
              </a:extLst>
            </p:cNvPr>
            <p:cNvSpPr/>
            <p:nvPr/>
          </p:nvSpPr>
          <p:spPr>
            <a:xfrm>
              <a:off x="0" y="1076231"/>
              <a:ext cx="1237620" cy="338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F30F0C3C-4331-40B0-971E-AFCF9E8FAA9D}"/>
                </a:ext>
              </a:extLst>
            </p:cNvPr>
            <p:cNvSpPr txBox="1"/>
            <p:nvPr/>
          </p:nvSpPr>
          <p:spPr>
            <a:xfrm>
              <a:off x="-117360" y="1076231"/>
              <a:ext cx="1472339" cy="338554"/>
            </a:xfrm>
            <a:prstGeom prst="rect">
              <a:avLst/>
            </a:prstGeom>
            <a:noFill/>
          </p:spPr>
          <p:txBody>
            <a:bodyPr wrap="square" rtlCol="0">
              <a:spAutoFit/>
            </a:bodyPr>
            <a:lstStyle/>
            <a:p>
              <a:pPr algn="ctr"/>
              <a:r>
                <a:rPr lang="en-US" sz="1600" b="1" dirty="0">
                  <a:solidFill>
                    <a:schemeClr val="bg1"/>
                  </a:solidFill>
                </a:rPr>
                <a:t>Architecture</a:t>
              </a:r>
            </a:p>
          </p:txBody>
        </p:sp>
      </p:grpSp>
    </p:spTree>
    <p:extLst>
      <p:ext uri="{BB962C8B-B14F-4D97-AF65-F5344CB8AC3E}">
        <p14:creationId xmlns:p14="http://schemas.microsoft.com/office/powerpoint/2010/main" val="32502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7" y="1125721"/>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defRPr/>
            </a:pPr>
            <a:endParaRPr lang="en-US" sz="2400">
              <a:solidFill>
                <a:srgbClr val="FFFFFF"/>
              </a:solidFill>
              <a:latin typeface="Calibri"/>
            </a:endParaRPr>
          </a:p>
        </p:txBody>
      </p:sp>
      <p:sp>
        <p:nvSpPr>
          <p:cNvPr id="3" name="Text Placeholder 2"/>
          <p:cNvSpPr>
            <a:spLocks noGrp="1"/>
          </p:cNvSpPr>
          <p:nvPr>
            <p:ph type="body" sz="quarter" idx="14"/>
          </p:nvPr>
        </p:nvSpPr>
        <p:spPr>
          <a:xfrm>
            <a:off x="385355" y="1839100"/>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71086" y="2346673"/>
            <a:ext cx="4493385" cy="1775294"/>
          </a:xfrm>
        </p:spPr>
        <p:txBody>
          <a:bodyPr wrap="square">
            <a:spAutoFit/>
          </a:bodyPr>
          <a:lstStyle/>
          <a:p>
            <a:pPr marL="228573" indent="-228573" algn="just"/>
            <a:r>
              <a:rPr lang="en-US" sz="1467" dirty="0"/>
              <a:t>Existing solution is a Blockchain based standardized, automated bilateral payment netting service for FX trades between various trading participant</a:t>
            </a:r>
          </a:p>
          <a:p>
            <a:pPr marL="228573" indent="-228573" algn="just"/>
            <a:r>
              <a:rPr lang="en-US" sz="1467" dirty="0"/>
              <a:t>Solution also involves other third-party applications and Financial Settlement services such as SWIFT</a:t>
            </a:r>
          </a:p>
          <a:p>
            <a:pPr marL="228573" indent="-228573" algn="just"/>
            <a:r>
              <a:rPr lang="en-US" sz="1467" dirty="0"/>
              <a:t>This solution needs to be migrated to AWS based services</a:t>
            </a:r>
            <a:endParaRPr lang="en-US" sz="1333" dirty="0"/>
          </a:p>
        </p:txBody>
      </p:sp>
      <p:sp>
        <p:nvSpPr>
          <p:cNvPr id="9" name="Rectangle 8"/>
          <p:cNvSpPr/>
          <p:nvPr/>
        </p:nvSpPr>
        <p:spPr>
          <a:xfrm>
            <a:off x="7" y="4321593"/>
            <a:ext cx="5035551" cy="253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defRPr/>
            </a:pPr>
            <a:endParaRPr lang="en-US" sz="240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defRPr/>
            </a:pPr>
            <a:r>
              <a:rPr lang="en-US" sz="1733" b="1" dirty="0">
                <a:solidFill>
                  <a:schemeClr val="tx1"/>
                </a:solidFill>
                <a:latin typeface="Calibri"/>
              </a:rPr>
              <a:t>BUSINESS BENEFITS</a:t>
            </a:r>
          </a:p>
        </p:txBody>
      </p:sp>
      <p:sp>
        <p:nvSpPr>
          <p:cNvPr id="12" name="Text Placeholder 2"/>
          <p:cNvSpPr txBox="1">
            <a:spLocks/>
          </p:cNvSpPr>
          <p:nvPr/>
        </p:nvSpPr>
        <p:spPr>
          <a:xfrm>
            <a:off x="5108634" y="1251259"/>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defRPr/>
            </a:pPr>
            <a:r>
              <a:rPr lang="en-US" sz="1733" b="1" dirty="0">
                <a:solidFill>
                  <a:srgbClr val="0E678C"/>
                </a:solidFill>
                <a:latin typeface="Calibri"/>
              </a:rPr>
              <a:t>BUSINESS PROBLEM AND SCOPE</a:t>
            </a:r>
          </a:p>
        </p:txBody>
      </p:sp>
      <p:sp>
        <p:nvSpPr>
          <p:cNvPr id="13" name="Content Placeholder 3"/>
          <p:cNvSpPr txBox="1">
            <a:spLocks/>
          </p:cNvSpPr>
          <p:nvPr/>
        </p:nvSpPr>
        <p:spPr>
          <a:xfrm>
            <a:off x="5173026" y="1639453"/>
            <a:ext cx="6315055" cy="1298112"/>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algn="just" defTabSz="1219050">
              <a:buClr>
                <a:srgbClr val="049159"/>
              </a:buClr>
              <a:defRPr/>
            </a:pPr>
            <a:r>
              <a:rPr lang="en-US" sz="1467" dirty="0">
                <a:solidFill>
                  <a:srgbClr val="44464B"/>
                </a:solidFill>
                <a:latin typeface="Calibri"/>
              </a:rPr>
              <a:t>To Move from legacy software and hardware infra-structure towards more modern and standardized software and managed services model</a:t>
            </a:r>
          </a:p>
          <a:p>
            <a:pPr marL="228573" indent="-228573" algn="just" defTabSz="1219050">
              <a:buClr>
                <a:srgbClr val="049159"/>
              </a:buClr>
              <a:defRPr/>
            </a:pPr>
            <a:r>
              <a:rPr lang="en-US" sz="1467" dirty="0">
                <a:solidFill>
                  <a:srgbClr val="44464B"/>
                </a:solidFill>
                <a:latin typeface="Calibri"/>
              </a:rPr>
              <a:t>To Move from existing active-passive set-up to active-active set-up to cut down cost and disaster recovery time savings</a:t>
            </a:r>
          </a:p>
          <a:p>
            <a:pPr marL="228573" indent="-228573" algn="just" defTabSz="1219050">
              <a:buClr>
                <a:srgbClr val="049159"/>
              </a:buClr>
              <a:defRPr/>
            </a:pPr>
            <a:r>
              <a:rPr lang="en-US" sz="1467" dirty="0">
                <a:solidFill>
                  <a:srgbClr val="44464B"/>
                </a:solidFill>
                <a:latin typeface="Calibri"/>
              </a:rPr>
              <a:t>Lower legacy software licensing costs</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80">
              <a:defRPr/>
            </a:pPr>
            <a:endParaRPr lang="en-US" sz="2400">
              <a:solidFill>
                <a:srgbClr val="FFFFFF"/>
              </a:solidFill>
              <a:latin typeface="Calibri"/>
            </a:endParaRPr>
          </a:p>
        </p:txBody>
      </p:sp>
      <p:sp>
        <p:nvSpPr>
          <p:cNvPr id="16" name="Text Placeholder 2"/>
          <p:cNvSpPr txBox="1">
            <a:spLocks/>
          </p:cNvSpPr>
          <p:nvPr/>
        </p:nvSpPr>
        <p:spPr>
          <a:xfrm>
            <a:off x="5220092" y="3022600"/>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defRPr/>
            </a:pPr>
            <a:r>
              <a:rPr lang="en-US" sz="1733" b="1" dirty="0">
                <a:solidFill>
                  <a:srgbClr val="0E678C"/>
                </a:solidFill>
                <a:latin typeface="Calibri"/>
              </a:rPr>
              <a:t>ideyaLabs SOLUTION APPROACH</a:t>
            </a:r>
          </a:p>
        </p:txBody>
      </p:sp>
      <p:sp>
        <p:nvSpPr>
          <p:cNvPr id="17" name="Content Placeholder 3"/>
          <p:cNvSpPr txBox="1">
            <a:spLocks/>
          </p:cNvSpPr>
          <p:nvPr/>
        </p:nvSpPr>
        <p:spPr>
          <a:xfrm>
            <a:off x="5220090" y="3438190"/>
            <a:ext cx="6432580" cy="2503891"/>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algn="just" defTabSz="1219050">
              <a:buClr>
                <a:srgbClr val="049159"/>
              </a:buClr>
              <a:defRPr/>
            </a:pPr>
            <a:r>
              <a:rPr lang="en-US" sz="1467" b="1" dirty="0">
                <a:solidFill>
                  <a:srgbClr val="44464B"/>
                </a:solidFill>
                <a:latin typeface="Calibri"/>
              </a:rPr>
              <a:t>Cloud Migration </a:t>
            </a:r>
            <a:r>
              <a:rPr lang="en-US" sz="1467" dirty="0">
                <a:solidFill>
                  <a:srgbClr val="44464B"/>
                </a:solidFill>
                <a:latin typeface="Calibri"/>
              </a:rPr>
              <a:t>- Worked on Cloud Migration Strategy such as Lift and Shift or Partial Cloud Native </a:t>
            </a:r>
          </a:p>
          <a:p>
            <a:pPr marL="228573" indent="-228573" algn="just" defTabSz="1219050">
              <a:buClr>
                <a:srgbClr val="049159"/>
              </a:buClr>
              <a:defRPr/>
            </a:pPr>
            <a:r>
              <a:rPr lang="en-US" sz="1467" b="1" dirty="0">
                <a:solidFill>
                  <a:srgbClr val="44464B"/>
                </a:solidFill>
                <a:latin typeface="Calibri"/>
              </a:rPr>
              <a:t>Cloud Deployment </a:t>
            </a:r>
            <a:r>
              <a:rPr lang="en-US" sz="1467" dirty="0">
                <a:solidFill>
                  <a:srgbClr val="44464B"/>
                </a:solidFill>
                <a:latin typeface="Calibri"/>
              </a:rPr>
              <a:t>- Worked on multiple Availability Zone based Active-Active set-up for Compute as well as Data Storage planes</a:t>
            </a:r>
          </a:p>
          <a:p>
            <a:pPr marL="228573" indent="-228573" algn="just" defTabSz="1219050">
              <a:buClr>
                <a:srgbClr val="049159"/>
              </a:buClr>
              <a:defRPr/>
            </a:pPr>
            <a:r>
              <a:rPr lang="en-US" sz="1467" b="1" dirty="0">
                <a:solidFill>
                  <a:srgbClr val="44464B"/>
                </a:solidFill>
                <a:latin typeface="Calibri"/>
              </a:rPr>
              <a:t>Software Modernization</a:t>
            </a:r>
            <a:r>
              <a:rPr lang="en-US" sz="1467" dirty="0">
                <a:solidFill>
                  <a:srgbClr val="44464B"/>
                </a:solidFill>
                <a:latin typeface="Calibri"/>
              </a:rPr>
              <a:t> – Identified AWS Managed Services for legacy technology components such as older database and messaging systems. </a:t>
            </a:r>
          </a:p>
          <a:p>
            <a:pPr marL="0" indent="0" defTabSz="1219050">
              <a:buClr>
                <a:srgbClr val="049159"/>
              </a:buClr>
              <a:buNone/>
              <a:defRPr/>
            </a:pPr>
            <a:r>
              <a:rPr lang="en-US" sz="1467" dirty="0">
                <a:solidFill>
                  <a:srgbClr val="44464B"/>
                </a:solidFill>
                <a:latin typeface="Calibri"/>
              </a:rPr>
              <a:t>      Example use of AWS-RDS with multiple Availability Zone based replicas to         	migrate from DB2 database</a:t>
            </a:r>
          </a:p>
          <a:p>
            <a:pPr marL="228573" indent="-228573" algn="just" defTabSz="1219050">
              <a:buClr>
                <a:srgbClr val="049159"/>
              </a:buClr>
              <a:defRPr/>
            </a:pPr>
            <a:r>
              <a:rPr lang="en-US" sz="1467" b="1" dirty="0">
                <a:solidFill>
                  <a:srgbClr val="44464B"/>
                </a:solidFill>
                <a:latin typeface="Calibri"/>
              </a:rPr>
              <a:t>Data Migration </a:t>
            </a:r>
            <a:r>
              <a:rPr lang="en-US" sz="1467" dirty="0">
                <a:solidFill>
                  <a:srgbClr val="44464B"/>
                </a:solidFill>
                <a:latin typeface="Calibri"/>
              </a:rPr>
              <a:t>– Migrated existing Blockchain and Ledger data to Database instances based on AWS EC2 VMs/instances</a:t>
            </a:r>
          </a:p>
        </p:txBody>
      </p:sp>
      <p:sp>
        <p:nvSpPr>
          <p:cNvPr id="18" name="Text Placeholder 2"/>
          <p:cNvSpPr txBox="1">
            <a:spLocks/>
          </p:cNvSpPr>
          <p:nvPr/>
        </p:nvSpPr>
        <p:spPr>
          <a:xfrm>
            <a:off x="5220090" y="5963424"/>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050">
              <a:defRPr/>
            </a:pPr>
            <a:r>
              <a:rPr lang="en-US" sz="1733" b="1" dirty="0">
                <a:solidFill>
                  <a:srgbClr val="0E678C"/>
                </a:solidFill>
                <a:latin typeface="Calibri"/>
              </a:rPr>
              <a:t>TECHNOLOGY STACK</a:t>
            </a:r>
          </a:p>
        </p:txBody>
      </p:sp>
      <p:sp>
        <p:nvSpPr>
          <p:cNvPr id="19" name="Content Placeholder 3"/>
          <p:cNvSpPr txBox="1">
            <a:spLocks/>
          </p:cNvSpPr>
          <p:nvPr/>
        </p:nvSpPr>
        <p:spPr>
          <a:xfrm>
            <a:off x="5260258" y="6378339"/>
            <a:ext cx="6542564" cy="31810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050">
              <a:buClr>
                <a:srgbClr val="049159"/>
              </a:buClr>
              <a:defRPr/>
            </a:pPr>
            <a:r>
              <a:rPr lang="en-US" sz="1467" dirty="0">
                <a:solidFill>
                  <a:srgbClr val="44464B"/>
                </a:solidFill>
                <a:latin typeface="Calibri"/>
              </a:rPr>
              <a:t>AWS Services, IBM MQ, IBM DB2, </a:t>
            </a:r>
            <a:r>
              <a:rPr lang="en-US" sz="1467" dirty="0" err="1">
                <a:solidFill>
                  <a:srgbClr val="44464B"/>
                </a:solidFill>
                <a:latin typeface="Calibri"/>
              </a:rPr>
              <a:t>CouchDB</a:t>
            </a:r>
            <a:r>
              <a:rPr lang="en-US" sz="1467" dirty="0">
                <a:solidFill>
                  <a:srgbClr val="44464B"/>
                </a:solidFill>
                <a:latin typeface="Calibri"/>
              </a:rPr>
              <a:t>, Java, Docker</a:t>
            </a:r>
          </a:p>
        </p:txBody>
      </p:sp>
      <p:sp>
        <p:nvSpPr>
          <p:cNvPr id="5" name="Rectangle 4"/>
          <p:cNvSpPr/>
          <p:nvPr/>
        </p:nvSpPr>
        <p:spPr>
          <a:xfrm>
            <a:off x="105866" y="1083491"/>
            <a:ext cx="4158527" cy="748795"/>
          </a:xfrm>
          <a:prstGeom prst="rect">
            <a:avLst/>
          </a:prstGeom>
        </p:spPr>
        <p:txBody>
          <a:bodyPr wrap="square" anchor="ctr">
            <a:spAutoFit/>
          </a:bodyPr>
          <a:lstStyle/>
          <a:p>
            <a:pPr algn="r" defTabSz="1219080">
              <a:defRPr/>
            </a:pPr>
            <a:r>
              <a:rPr lang="en-US" sz="2133" b="1" dirty="0">
                <a:solidFill>
                  <a:srgbClr val="000000"/>
                </a:solidFill>
                <a:latin typeface="Calibri"/>
              </a:rPr>
              <a:t>Forex Trades Processing and Settlement Entity</a:t>
            </a:r>
            <a:endParaRPr lang="en-US" sz="2133" b="1" dirty="0">
              <a:solidFill>
                <a:srgbClr val="44464B"/>
              </a:solidFill>
              <a:latin typeface="Fira Sans" pitchFamily="34" charset="0"/>
              <a:ea typeface="Fira Sans" pitchFamily="34" charset="0"/>
              <a:cs typeface="Arial" pitchFamily="34" charset="0"/>
            </a:endParaRPr>
          </a:p>
        </p:txBody>
      </p:sp>
      <p:pic>
        <p:nvPicPr>
          <p:cNvPr id="14" name="Graphic 13" descr="Teacher">
            <a:extLst>
              <a:ext uri="{FF2B5EF4-FFF2-40B4-BE49-F238E27FC236}">
                <a16:creationId xmlns:a16="http://schemas.microsoft.com/office/drawing/2014/main" id="{92551DE0-2F8F-43A4-92D2-82B03C071F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8539" y="1152595"/>
            <a:ext cx="624548" cy="624548"/>
          </a:xfrm>
          <a:prstGeom prst="rect">
            <a:avLst/>
          </a:prstGeom>
        </p:spPr>
      </p:pic>
      <p:sp>
        <p:nvSpPr>
          <p:cNvPr id="20" name="Content Placeholder 3">
            <a:extLst>
              <a:ext uri="{FF2B5EF4-FFF2-40B4-BE49-F238E27FC236}">
                <a16:creationId xmlns:a16="http://schemas.microsoft.com/office/drawing/2014/main" id="{A130811A-60F2-4257-8FE1-7FDFDA8D23AD}"/>
              </a:ext>
            </a:extLst>
          </p:cNvPr>
          <p:cNvSpPr txBox="1">
            <a:spLocks/>
          </p:cNvSpPr>
          <p:nvPr/>
        </p:nvSpPr>
        <p:spPr>
          <a:xfrm>
            <a:off x="271088" y="4849351"/>
            <a:ext cx="4493385" cy="1523879"/>
          </a:xfrm>
          <a:prstGeom prst="rect">
            <a:avLst/>
          </a:prstGeom>
        </p:spPr>
        <p:txBody>
          <a:bodyPr vert="horz" wrap="square" lIns="91440" tIns="45720" rIns="91440" bIns="45720" rtlCol="0">
            <a:sp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28578" indent="-228578" defTabSz="914333">
              <a:spcAft>
                <a:spcPts val="300"/>
              </a:spcAft>
              <a:buClr>
                <a:srgbClr val="049159">
                  <a:lumMod val="20000"/>
                  <a:lumOff val="80000"/>
                </a:srgbClr>
              </a:buClr>
            </a:pPr>
            <a:r>
              <a:rPr lang="en-US" sz="1467" dirty="0">
                <a:solidFill>
                  <a:schemeClr val="tx1"/>
                </a:solidFill>
              </a:rPr>
              <a:t>Use of Cloud managed services with less dependence on on-prem and private data centers.</a:t>
            </a:r>
          </a:p>
          <a:p>
            <a:pPr marL="228578" indent="-228578" defTabSz="914333">
              <a:spcAft>
                <a:spcPts val="300"/>
              </a:spcAft>
              <a:buClr>
                <a:srgbClr val="049159">
                  <a:lumMod val="20000"/>
                  <a:lumOff val="80000"/>
                </a:srgbClr>
              </a:buClr>
            </a:pPr>
            <a:endParaRPr lang="en-US" sz="1467" dirty="0">
              <a:solidFill>
                <a:schemeClr val="tx1"/>
              </a:solidFill>
            </a:endParaRPr>
          </a:p>
          <a:p>
            <a:pPr marL="228578" indent="-228578" defTabSz="914333">
              <a:spcAft>
                <a:spcPts val="300"/>
              </a:spcAft>
              <a:buClr>
                <a:srgbClr val="049159">
                  <a:lumMod val="20000"/>
                  <a:lumOff val="80000"/>
                </a:srgbClr>
              </a:buClr>
            </a:pPr>
            <a:r>
              <a:rPr lang="en-US" sz="1467" dirty="0">
                <a:solidFill>
                  <a:schemeClr val="tx1"/>
                </a:solidFill>
              </a:rPr>
              <a:t>Public cloud benefits for cutting down infra-structure costs and move towards pay-per use model passing the cost savings to the participants.</a:t>
            </a:r>
          </a:p>
        </p:txBody>
      </p:sp>
      <p:sp>
        <p:nvSpPr>
          <p:cNvPr id="11" name="Title 10">
            <a:extLst>
              <a:ext uri="{FF2B5EF4-FFF2-40B4-BE49-F238E27FC236}">
                <a16:creationId xmlns:a16="http://schemas.microsoft.com/office/drawing/2014/main" id="{15B22B6B-AFDF-4842-8232-10C616467D0B}"/>
              </a:ext>
            </a:extLst>
          </p:cNvPr>
          <p:cNvSpPr>
            <a:spLocks noGrp="1"/>
          </p:cNvSpPr>
          <p:nvPr>
            <p:ph type="title"/>
          </p:nvPr>
        </p:nvSpPr>
        <p:spPr>
          <a:xfrm>
            <a:off x="0" y="502246"/>
            <a:ext cx="10108504" cy="520596"/>
          </a:xfrm>
        </p:spPr>
        <p:txBody>
          <a:bodyPr>
            <a:normAutofit fontScale="90000"/>
          </a:bodyPr>
          <a:lstStyle/>
          <a:p>
            <a:r>
              <a:rPr lang="en-US" sz="3333" dirty="0"/>
              <a:t>Bilateral Netting Solution Migration from Hosted to AWS Cloud</a:t>
            </a:r>
            <a:endParaRPr lang="en-IN" sz="3333" dirty="0"/>
          </a:p>
        </p:txBody>
      </p:sp>
    </p:spTree>
    <p:extLst>
      <p:ext uri="{BB962C8B-B14F-4D97-AF65-F5344CB8AC3E}">
        <p14:creationId xmlns:p14="http://schemas.microsoft.com/office/powerpoint/2010/main" val="4230421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508501" y="1934332"/>
            <a:ext cx="4974994" cy="3778085"/>
            <a:chOff x="1984501"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984501" y="3428999"/>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Mobile- Practice </a:t>
              </a:r>
            </a:p>
          </p:txBody>
        </p:sp>
      </p:grpSp>
    </p:spTree>
    <p:extLst>
      <p:ext uri="{BB962C8B-B14F-4D97-AF65-F5344CB8AC3E}">
        <p14:creationId xmlns:p14="http://schemas.microsoft.com/office/powerpoint/2010/main" val="404786265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Practice</a:t>
            </a:r>
          </a:p>
        </p:txBody>
      </p:sp>
      <p:pic>
        <p:nvPicPr>
          <p:cNvPr id="6" name="Picture 2" descr="https://download.tizen.org/misc/Tizen-Brand/01-Primary-Assets/Lockup/On-Light/01-RGB/Tizen-Lockup-On-Light-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2183" y="5888313"/>
            <a:ext cx="1256360" cy="416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Mayuri\PPTs\Outback Mobile Capabilities\qt-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42514" y="5028547"/>
            <a:ext cx="757401" cy="568056"/>
          </a:xfrm>
          <a:prstGeom prst="rect">
            <a:avLst/>
          </a:prstGeom>
          <a:noFill/>
          <a:effectLst/>
        </p:spPr>
      </p:pic>
      <p:pic>
        <p:nvPicPr>
          <p:cNvPr id="8" name="Picture 2" descr="Image result for Sencha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8206" y="3286940"/>
            <a:ext cx="1380845" cy="51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Blackberry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0398" y="5040951"/>
            <a:ext cx="573716" cy="5737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Microsoft firefox OS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9712" y="5825451"/>
            <a:ext cx="534155" cy="5341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PhoneGap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60960" y="4869245"/>
            <a:ext cx="798793" cy="798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5 icon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9873" y="4734895"/>
            <a:ext cx="726176" cy="726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CSS HTML icon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653" y="5388823"/>
            <a:ext cx="517684" cy="726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for windows phone logo png transparent backgroun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0487" y="5814426"/>
            <a:ext cx="585891" cy="5851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Image result for Android logo png transparent backgroun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8444" y="3302144"/>
            <a:ext cx="664496" cy="6644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Image result for Flurry logo png transparent backgroun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175" y="4266954"/>
            <a:ext cx="1886755" cy="4499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xamari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33600" y="3864036"/>
            <a:ext cx="1696203" cy="7114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439808" y="3415627"/>
            <a:ext cx="763336" cy="437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p:cNvSpPr txBox="1">
            <a:spLocks/>
          </p:cNvSpPr>
          <p:nvPr/>
        </p:nvSpPr>
        <p:spPr>
          <a:xfrm>
            <a:off x="0" y="2344049"/>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a:lnSpc>
                <a:spcPct val="110000"/>
              </a:lnSpc>
              <a:buNone/>
            </a:pPr>
            <a:r>
              <a:rPr lang="en-US" sz="1867" b="1" dirty="0"/>
              <a:t>KEY TECHNOLOGIES</a:t>
            </a:r>
          </a:p>
        </p:txBody>
      </p:sp>
      <p:sp>
        <p:nvSpPr>
          <p:cNvPr id="56" name="Freeform 6"/>
          <p:cNvSpPr>
            <a:spLocks/>
          </p:cNvSpPr>
          <p:nvPr/>
        </p:nvSpPr>
        <p:spPr bwMode="auto">
          <a:xfrm>
            <a:off x="5647632" y="2818707"/>
            <a:ext cx="5680435" cy="3226213"/>
          </a:xfrm>
          <a:custGeom>
            <a:avLst/>
            <a:gdLst>
              <a:gd name="T0" fmla="*/ 4 w 2721"/>
              <a:gd name="T1" fmla="*/ 0 h 1531"/>
              <a:gd name="T2" fmla="*/ 2717 w 2721"/>
              <a:gd name="T3" fmla="*/ 0 h 1531"/>
              <a:gd name="T4" fmla="*/ 2721 w 2721"/>
              <a:gd name="T5" fmla="*/ 4 h 1531"/>
              <a:gd name="T6" fmla="*/ 2721 w 2721"/>
              <a:gd name="T7" fmla="*/ 1527 h 1531"/>
              <a:gd name="T8" fmla="*/ 2717 w 2721"/>
              <a:gd name="T9" fmla="*/ 1531 h 1531"/>
              <a:gd name="T10" fmla="*/ 4 w 2721"/>
              <a:gd name="T11" fmla="*/ 1531 h 1531"/>
              <a:gd name="T12" fmla="*/ 0 w 2721"/>
              <a:gd name="T13" fmla="*/ 1527 h 1531"/>
              <a:gd name="T14" fmla="*/ 0 w 2721"/>
              <a:gd name="T15" fmla="*/ 4 h 1531"/>
              <a:gd name="T16" fmla="*/ 4 w 2721"/>
              <a:gd name="T17" fmla="*/ 0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1" h="1531">
                <a:moveTo>
                  <a:pt x="4" y="0"/>
                </a:moveTo>
                <a:cubicBezTo>
                  <a:pt x="2717" y="0"/>
                  <a:pt x="2717" y="0"/>
                  <a:pt x="2717" y="0"/>
                </a:cubicBezTo>
                <a:cubicBezTo>
                  <a:pt x="2719" y="0"/>
                  <a:pt x="2721" y="2"/>
                  <a:pt x="2721" y="4"/>
                </a:cubicBezTo>
                <a:cubicBezTo>
                  <a:pt x="2721" y="1527"/>
                  <a:pt x="2721" y="1527"/>
                  <a:pt x="2721" y="1527"/>
                </a:cubicBezTo>
                <a:cubicBezTo>
                  <a:pt x="2721" y="1529"/>
                  <a:pt x="2719" y="1531"/>
                  <a:pt x="2717" y="1531"/>
                </a:cubicBezTo>
                <a:cubicBezTo>
                  <a:pt x="4" y="1531"/>
                  <a:pt x="4" y="1531"/>
                  <a:pt x="4" y="1531"/>
                </a:cubicBezTo>
                <a:cubicBezTo>
                  <a:pt x="1" y="1531"/>
                  <a:pt x="0" y="1529"/>
                  <a:pt x="0" y="1527"/>
                </a:cubicBezTo>
                <a:cubicBezTo>
                  <a:pt x="0" y="4"/>
                  <a:pt x="0" y="4"/>
                  <a:pt x="0" y="4"/>
                </a:cubicBezTo>
                <a:cubicBezTo>
                  <a:pt x="0" y="2"/>
                  <a:pt x="1"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Freeform 56"/>
          <p:cNvSpPr>
            <a:spLocks/>
          </p:cNvSpPr>
          <p:nvPr/>
        </p:nvSpPr>
        <p:spPr bwMode="auto">
          <a:xfrm>
            <a:off x="5384800" y="2388818"/>
            <a:ext cx="6321056" cy="3986583"/>
          </a:xfrm>
          <a:custGeom>
            <a:avLst/>
            <a:gdLst>
              <a:gd name="connsiteX0" fmla="*/ 420168 w 6321056"/>
              <a:gd name="connsiteY0" fmla="*/ 443537 h 3986583"/>
              <a:gd name="connsiteX1" fmla="*/ 412043 w 6321056"/>
              <a:gd name="connsiteY1" fmla="*/ 451663 h 3986583"/>
              <a:gd name="connsiteX2" fmla="*/ 412043 w 6321056"/>
              <a:gd name="connsiteY2" fmla="*/ 3545419 h 3986583"/>
              <a:gd name="connsiteX3" fmla="*/ 420168 w 6321056"/>
              <a:gd name="connsiteY3" fmla="*/ 3553544 h 3986583"/>
              <a:gd name="connsiteX4" fmla="*/ 5931070 w 6321056"/>
              <a:gd name="connsiteY4" fmla="*/ 3553544 h 3986583"/>
              <a:gd name="connsiteX5" fmla="*/ 5939195 w 6321056"/>
              <a:gd name="connsiteY5" fmla="*/ 3545419 h 3986583"/>
              <a:gd name="connsiteX6" fmla="*/ 5939195 w 6321056"/>
              <a:gd name="connsiteY6" fmla="*/ 451663 h 3986583"/>
              <a:gd name="connsiteX7" fmla="*/ 5931070 w 6321056"/>
              <a:gd name="connsiteY7" fmla="*/ 443537 h 3986583"/>
              <a:gd name="connsiteX8" fmla="*/ 420168 w 6321056"/>
              <a:gd name="connsiteY8" fmla="*/ 443537 h 3986583"/>
              <a:gd name="connsiteX9" fmla="*/ 113747 w 6321056"/>
              <a:gd name="connsiteY9" fmla="*/ 0 h 3986583"/>
              <a:gd name="connsiteX10" fmla="*/ 6207310 w 6321056"/>
              <a:gd name="connsiteY10" fmla="*/ 0 h 3986583"/>
              <a:gd name="connsiteX11" fmla="*/ 6321056 w 6321056"/>
              <a:gd name="connsiteY11" fmla="*/ 113786 h 3986583"/>
              <a:gd name="connsiteX12" fmla="*/ 6321056 w 6321056"/>
              <a:gd name="connsiteY12" fmla="*/ 3872797 h 3986583"/>
              <a:gd name="connsiteX13" fmla="*/ 6207310 w 6321056"/>
              <a:gd name="connsiteY13" fmla="*/ 3986583 h 3986583"/>
              <a:gd name="connsiteX14" fmla="*/ 113747 w 6321056"/>
              <a:gd name="connsiteY14" fmla="*/ 3986583 h 3986583"/>
              <a:gd name="connsiteX15" fmla="*/ 0 w 6321056"/>
              <a:gd name="connsiteY15" fmla="*/ 3872797 h 3986583"/>
              <a:gd name="connsiteX16" fmla="*/ 0 w 6321056"/>
              <a:gd name="connsiteY16" fmla="*/ 113786 h 3986583"/>
              <a:gd name="connsiteX17" fmla="*/ 113747 w 6321056"/>
              <a:gd name="connsiteY17" fmla="*/ 0 h 398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21056" h="3986583">
                <a:moveTo>
                  <a:pt x="420168" y="443537"/>
                </a:moveTo>
                <a:cubicBezTo>
                  <a:pt x="414074" y="443537"/>
                  <a:pt x="412043" y="447600"/>
                  <a:pt x="412043" y="451663"/>
                </a:cubicBezTo>
                <a:cubicBezTo>
                  <a:pt x="412043" y="451663"/>
                  <a:pt x="412043" y="451663"/>
                  <a:pt x="412043" y="3545419"/>
                </a:cubicBezTo>
                <a:cubicBezTo>
                  <a:pt x="412043" y="3549481"/>
                  <a:pt x="414074" y="3553544"/>
                  <a:pt x="420168" y="3553544"/>
                </a:cubicBezTo>
                <a:cubicBezTo>
                  <a:pt x="420168" y="3553544"/>
                  <a:pt x="420168" y="3553544"/>
                  <a:pt x="5931070" y="3553544"/>
                </a:cubicBezTo>
                <a:cubicBezTo>
                  <a:pt x="5935133" y="3553544"/>
                  <a:pt x="5939195" y="3549481"/>
                  <a:pt x="5939195" y="3545419"/>
                </a:cubicBezTo>
                <a:cubicBezTo>
                  <a:pt x="5939195" y="3545419"/>
                  <a:pt x="5939195" y="3545419"/>
                  <a:pt x="5939195" y="451663"/>
                </a:cubicBezTo>
                <a:cubicBezTo>
                  <a:pt x="5939195" y="447600"/>
                  <a:pt x="5935133" y="443537"/>
                  <a:pt x="5931070" y="443537"/>
                </a:cubicBezTo>
                <a:cubicBezTo>
                  <a:pt x="5931070" y="443537"/>
                  <a:pt x="5931070" y="443537"/>
                  <a:pt x="420168" y="443537"/>
                </a:cubicBezTo>
                <a:close/>
                <a:moveTo>
                  <a:pt x="113747" y="0"/>
                </a:moveTo>
                <a:cubicBezTo>
                  <a:pt x="6207310" y="0"/>
                  <a:pt x="6207310" y="0"/>
                  <a:pt x="6207310" y="0"/>
                </a:cubicBezTo>
                <a:cubicBezTo>
                  <a:pt x="6270277" y="0"/>
                  <a:pt x="6321056" y="50798"/>
                  <a:pt x="6321056" y="113786"/>
                </a:cubicBezTo>
                <a:cubicBezTo>
                  <a:pt x="6321056" y="3872797"/>
                  <a:pt x="6321056" y="3872797"/>
                  <a:pt x="6321056" y="3872797"/>
                </a:cubicBezTo>
                <a:cubicBezTo>
                  <a:pt x="6321056" y="3935786"/>
                  <a:pt x="6270277" y="3986583"/>
                  <a:pt x="6207310" y="3986583"/>
                </a:cubicBezTo>
                <a:cubicBezTo>
                  <a:pt x="113747" y="3986583"/>
                  <a:pt x="113747" y="3986583"/>
                  <a:pt x="113747" y="3986583"/>
                </a:cubicBezTo>
                <a:cubicBezTo>
                  <a:pt x="50780" y="3986583"/>
                  <a:pt x="0" y="3935786"/>
                  <a:pt x="0" y="3872797"/>
                </a:cubicBezTo>
                <a:cubicBezTo>
                  <a:pt x="0" y="113786"/>
                  <a:pt x="0" y="113786"/>
                  <a:pt x="0" y="113786"/>
                </a:cubicBezTo>
                <a:cubicBezTo>
                  <a:pt x="0" y="50798"/>
                  <a:pt x="50780" y="0"/>
                  <a:pt x="113747"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en-US" sz="2400" dirty="0"/>
          </a:p>
        </p:txBody>
      </p:sp>
      <p:sp>
        <p:nvSpPr>
          <p:cNvPr id="58" name="Rectangle 57"/>
          <p:cNvSpPr/>
          <p:nvPr/>
        </p:nvSpPr>
        <p:spPr>
          <a:xfrm>
            <a:off x="8111060" y="4440093"/>
            <a:ext cx="1331259" cy="1304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schemeClr val="bg1"/>
              </a:solidFill>
            </a:endParaRPr>
          </a:p>
          <a:p>
            <a:pPr algn="ctr"/>
            <a:endParaRPr lang="en-US" sz="1600" dirty="0">
              <a:solidFill>
                <a:schemeClr val="bg1"/>
              </a:solidFill>
            </a:endParaRPr>
          </a:p>
          <a:p>
            <a:pPr algn="ctr"/>
            <a:r>
              <a:rPr lang="en-US" sz="1600" dirty="0">
                <a:solidFill>
                  <a:schemeClr val="bg1"/>
                </a:solidFill>
              </a:rPr>
              <a:t>POST DEPLOYMENT</a:t>
            </a:r>
          </a:p>
        </p:txBody>
      </p:sp>
      <p:sp>
        <p:nvSpPr>
          <p:cNvPr id="59" name="Rectangle 58"/>
          <p:cNvSpPr/>
          <p:nvPr/>
        </p:nvSpPr>
        <p:spPr>
          <a:xfrm>
            <a:off x="8717282" y="3000413"/>
            <a:ext cx="2458719" cy="1304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3973"/>
            <a:endParaRPr lang="en-US" sz="1467" dirty="0">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920605" y="4445972"/>
            <a:ext cx="2035600" cy="129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65" name="Rectangle 64"/>
          <p:cNvSpPr/>
          <p:nvPr/>
        </p:nvSpPr>
        <p:spPr>
          <a:xfrm>
            <a:off x="5905718" y="3001258"/>
            <a:ext cx="2639609" cy="13043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Rectangle 71"/>
          <p:cNvSpPr/>
          <p:nvPr/>
        </p:nvSpPr>
        <p:spPr>
          <a:xfrm>
            <a:off x="9551354" y="4439247"/>
            <a:ext cx="1624647" cy="13043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endParaRPr lang="en-US" sz="1600" dirty="0">
              <a:solidFill>
                <a:schemeClr val="bg1"/>
              </a:solidFill>
            </a:endParaRPr>
          </a:p>
          <a:p>
            <a:pPr algn="ctr"/>
            <a:r>
              <a:rPr lang="en-US" sz="1600" dirty="0">
                <a:solidFill>
                  <a:schemeClr val="bg1"/>
                </a:solidFill>
              </a:rPr>
              <a:t>DEVICE MANAGEMENT</a:t>
            </a:r>
          </a:p>
        </p:txBody>
      </p:sp>
      <p:sp>
        <p:nvSpPr>
          <p:cNvPr id="77" name="TextBox 76"/>
          <p:cNvSpPr txBox="1"/>
          <p:nvPr/>
        </p:nvSpPr>
        <p:spPr>
          <a:xfrm>
            <a:off x="5791200" y="3749190"/>
            <a:ext cx="2850075" cy="338554"/>
          </a:xfrm>
          <a:prstGeom prst="rect">
            <a:avLst/>
          </a:prstGeom>
          <a:noFill/>
        </p:spPr>
        <p:txBody>
          <a:bodyPr wrap="square" rtlCol="0" anchor="ctr">
            <a:spAutoFit/>
          </a:bodyPr>
          <a:lstStyle/>
          <a:p>
            <a:pPr algn="ctr"/>
            <a:r>
              <a:rPr lang="en-US" sz="1600" dirty="0">
                <a:solidFill>
                  <a:schemeClr val="bg1"/>
                </a:solidFill>
              </a:rPr>
              <a:t>APPLICATIONS MANAGEMENT </a:t>
            </a:r>
          </a:p>
        </p:txBody>
      </p:sp>
      <p:sp>
        <p:nvSpPr>
          <p:cNvPr id="78" name="TextBox 77"/>
          <p:cNvSpPr txBox="1"/>
          <p:nvPr/>
        </p:nvSpPr>
        <p:spPr>
          <a:xfrm>
            <a:off x="9245600" y="3749191"/>
            <a:ext cx="1437405" cy="338554"/>
          </a:xfrm>
          <a:prstGeom prst="rect">
            <a:avLst/>
          </a:prstGeom>
          <a:noFill/>
        </p:spPr>
        <p:txBody>
          <a:bodyPr wrap="square" rtlCol="0" anchor="ctr">
            <a:spAutoFit/>
          </a:bodyPr>
          <a:lstStyle/>
          <a:p>
            <a:pPr algn="ctr"/>
            <a:r>
              <a:rPr lang="en-US" sz="1600" dirty="0">
                <a:solidFill>
                  <a:schemeClr val="bg1"/>
                </a:solidFill>
              </a:rPr>
              <a:t>TESTING</a:t>
            </a:r>
          </a:p>
        </p:txBody>
      </p:sp>
      <p:sp>
        <p:nvSpPr>
          <p:cNvPr id="79" name="TextBox 78"/>
          <p:cNvSpPr txBox="1"/>
          <p:nvPr/>
        </p:nvSpPr>
        <p:spPr>
          <a:xfrm>
            <a:off x="6344436" y="5171590"/>
            <a:ext cx="1187939" cy="338554"/>
          </a:xfrm>
          <a:prstGeom prst="rect">
            <a:avLst/>
          </a:prstGeom>
          <a:noFill/>
        </p:spPr>
        <p:txBody>
          <a:bodyPr wrap="square" rtlCol="0" anchor="ctr">
            <a:spAutoFit/>
          </a:bodyPr>
          <a:lstStyle/>
          <a:p>
            <a:pPr algn="ctr"/>
            <a:r>
              <a:rPr lang="en-US" sz="1600" dirty="0">
                <a:solidFill>
                  <a:schemeClr val="bg1"/>
                </a:solidFill>
              </a:rPr>
              <a:t>SECURITY</a:t>
            </a:r>
          </a:p>
        </p:txBody>
      </p:sp>
      <p:sp>
        <p:nvSpPr>
          <p:cNvPr id="183" name="Rectangle 182"/>
          <p:cNvSpPr/>
          <p:nvPr/>
        </p:nvSpPr>
        <p:spPr>
          <a:xfrm>
            <a:off x="433872" y="1092200"/>
            <a:ext cx="11046928" cy="666977"/>
          </a:xfrm>
          <a:prstGeom prst="rect">
            <a:avLst/>
          </a:prstGeom>
        </p:spPr>
        <p:txBody>
          <a:bodyPr wrap="square">
            <a:spAutoFit/>
          </a:bodyPr>
          <a:lstStyle/>
          <a:p>
            <a:pPr algn="ctr"/>
            <a:r>
              <a:rPr lang="en-US" sz="1867" i="1" dirty="0">
                <a:solidFill>
                  <a:schemeClr val="accent5">
                    <a:lumMod val="75000"/>
                  </a:schemeClr>
                </a:solidFill>
              </a:rPr>
              <a:t>ideyaLabs provides a holistic approach to first understanding the requirement, evaluating various technologies and then implementing a mobility solution that provides a significant ROI to our customers.</a:t>
            </a:r>
          </a:p>
        </p:txBody>
      </p:sp>
      <p:pic>
        <p:nvPicPr>
          <p:cNvPr id="184" name="Picture 2" descr="Image result for facebook react tool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22340" y="2829928"/>
            <a:ext cx="497109" cy="497109"/>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4" descr="Image result for cordov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3566" y="2819467"/>
            <a:ext cx="1479513" cy="440331"/>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8" descr="Image result for kendoUI"/>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9208"/>
          <a:stretch/>
        </p:blipFill>
        <p:spPr bwMode="auto">
          <a:xfrm>
            <a:off x="3744825" y="4142591"/>
            <a:ext cx="552777" cy="501875"/>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0" descr="Image result for rabbitmq"/>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3671" y="2844487"/>
            <a:ext cx="1121339" cy="415311"/>
          </a:xfrm>
          <a:prstGeom prst="rect">
            <a:avLst/>
          </a:prstGeom>
          <a:noFill/>
          <a:extLst>
            <a:ext uri="{909E8E84-426E-40DD-AFC4-6F175D3DCCD1}">
              <a14:hiddenFill xmlns:a14="http://schemas.microsoft.com/office/drawing/2010/main">
                <a:solidFill>
                  <a:srgbClr val="FFFFFF"/>
                </a:solidFill>
              </a14:hiddenFill>
            </a:ext>
          </a:extLst>
        </p:spPr>
      </p:pic>
      <p:sp>
        <p:nvSpPr>
          <p:cNvPr id="68" name="Oval 7">
            <a:extLst>
              <a:ext uri="{FF2B5EF4-FFF2-40B4-BE49-F238E27FC236}">
                <a16:creationId xmlns:a16="http://schemas.microsoft.com/office/drawing/2014/main" id="{61E302AF-CDE4-4D7B-9131-6D95EBB0EDFE}"/>
              </a:ext>
            </a:extLst>
          </p:cNvPr>
          <p:cNvSpPr>
            <a:spLocks noChangeArrowheads="1"/>
          </p:cNvSpPr>
          <p:nvPr/>
        </p:nvSpPr>
        <p:spPr bwMode="auto">
          <a:xfrm>
            <a:off x="5485705" y="4240125"/>
            <a:ext cx="194009" cy="20081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 name="Freeform 26"/>
          <p:cNvSpPr>
            <a:spLocks noEditPoints="1"/>
          </p:cNvSpPr>
          <p:nvPr/>
        </p:nvSpPr>
        <p:spPr bwMode="auto">
          <a:xfrm>
            <a:off x="6897775" y="3152694"/>
            <a:ext cx="490456" cy="418317"/>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grpSp>
        <p:nvGrpSpPr>
          <p:cNvPr id="69" name="Group 68"/>
          <p:cNvGrpSpPr/>
          <p:nvPr/>
        </p:nvGrpSpPr>
        <p:grpSpPr>
          <a:xfrm>
            <a:off x="9670891" y="3168305"/>
            <a:ext cx="489109" cy="422191"/>
            <a:chOff x="3693306" y="1956577"/>
            <a:chExt cx="950910" cy="608013"/>
          </a:xfrm>
          <a:solidFill>
            <a:schemeClr val="bg1"/>
          </a:solidFill>
        </p:grpSpPr>
        <p:sp>
          <p:nvSpPr>
            <p:cNvPr id="70" name="Freeform 63"/>
            <p:cNvSpPr>
              <a:spLocks noEditPoints="1"/>
            </p:cNvSpPr>
            <p:nvPr/>
          </p:nvSpPr>
          <p:spPr bwMode="auto">
            <a:xfrm>
              <a:off x="3693306" y="1956577"/>
              <a:ext cx="950910" cy="608013"/>
            </a:xfrm>
            <a:custGeom>
              <a:avLst/>
              <a:gdLst>
                <a:gd name="T0" fmla="*/ 551 w 599"/>
                <a:gd name="T1" fmla="*/ 168 h 383"/>
                <a:gd name="T2" fmla="*/ 543 w 599"/>
                <a:gd name="T3" fmla="*/ 168 h 383"/>
                <a:gd name="T4" fmla="*/ 537 w 599"/>
                <a:gd name="T5" fmla="*/ 171 h 383"/>
                <a:gd name="T6" fmla="*/ 532 w 599"/>
                <a:gd name="T7" fmla="*/ 177 h 383"/>
                <a:gd name="T8" fmla="*/ 529 w 599"/>
                <a:gd name="T9" fmla="*/ 184 h 383"/>
                <a:gd name="T10" fmla="*/ 527 w 599"/>
                <a:gd name="T11" fmla="*/ 190 h 383"/>
                <a:gd name="T12" fmla="*/ 529 w 599"/>
                <a:gd name="T13" fmla="*/ 198 h 383"/>
                <a:gd name="T14" fmla="*/ 532 w 599"/>
                <a:gd name="T15" fmla="*/ 205 h 383"/>
                <a:gd name="T16" fmla="*/ 537 w 599"/>
                <a:gd name="T17" fmla="*/ 209 h 383"/>
                <a:gd name="T18" fmla="*/ 543 w 599"/>
                <a:gd name="T19" fmla="*/ 214 h 383"/>
                <a:gd name="T20" fmla="*/ 551 w 599"/>
                <a:gd name="T21" fmla="*/ 214 h 383"/>
                <a:gd name="T22" fmla="*/ 559 w 599"/>
                <a:gd name="T23" fmla="*/ 214 h 383"/>
                <a:gd name="T24" fmla="*/ 566 w 599"/>
                <a:gd name="T25" fmla="*/ 209 h 383"/>
                <a:gd name="T26" fmla="*/ 571 w 599"/>
                <a:gd name="T27" fmla="*/ 205 h 383"/>
                <a:gd name="T28" fmla="*/ 574 w 599"/>
                <a:gd name="T29" fmla="*/ 198 h 383"/>
                <a:gd name="T30" fmla="*/ 575 w 599"/>
                <a:gd name="T31" fmla="*/ 190 h 383"/>
                <a:gd name="T32" fmla="*/ 574 w 599"/>
                <a:gd name="T33" fmla="*/ 184 h 383"/>
                <a:gd name="T34" fmla="*/ 571 w 599"/>
                <a:gd name="T35" fmla="*/ 177 h 383"/>
                <a:gd name="T36" fmla="*/ 566 w 599"/>
                <a:gd name="T37" fmla="*/ 171 h 383"/>
                <a:gd name="T38" fmla="*/ 559 w 599"/>
                <a:gd name="T39" fmla="*/ 168 h 383"/>
                <a:gd name="T40" fmla="*/ 551 w 599"/>
                <a:gd name="T41" fmla="*/ 168 h 383"/>
                <a:gd name="T42" fmla="*/ 48 w 599"/>
                <a:gd name="T43" fmla="*/ 36 h 383"/>
                <a:gd name="T44" fmla="*/ 48 w 599"/>
                <a:gd name="T45" fmla="*/ 348 h 383"/>
                <a:gd name="T46" fmla="*/ 503 w 599"/>
                <a:gd name="T47" fmla="*/ 348 h 383"/>
                <a:gd name="T48" fmla="*/ 503 w 599"/>
                <a:gd name="T49" fmla="*/ 36 h 383"/>
                <a:gd name="T50" fmla="*/ 48 w 599"/>
                <a:gd name="T51" fmla="*/ 36 h 383"/>
                <a:gd name="T52" fmla="*/ 36 w 599"/>
                <a:gd name="T53" fmla="*/ 0 h 383"/>
                <a:gd name="T54" fmla="*/ 562 w 599"/>
                <a:gd name="T55" fmla="*/ 0 h 383"/>
                <a:gd name="T56" fmla="*/ 577 w 599"/>
                <a:gd name="T57" fmla="*/ 2 h 383"/>
                <a:gd name="T58" fmla="*/ 588 w 599"/>
                <a:gd name="T59" fmla="*/ 10 h 383"/>
                <a:gd name="T60" fmla="*/ 596 w 599"/>
                <a:gd name="T61" fmla="*/ 21 h 383"/>
                <a:gd name="T62" fmla="*/ 599 w 599"/>
                <a:gd name="T63" fmla="*/ 36 h 383"/>
                <a:gd name="T64" fmla="*/ 599 w 599"/>
                <a:gd name="T65" fmla="*/ 348 h 383"/>
                <a:gd name="T66" fmla="*/ 596 w 599"/>
                <a:gd name="T67" fmla="*/ 362 h 383"/>
                <a:gd name="T68" fmla="*/ 588 w 599"/>
                <a:gd name="T69" fmla="*/ 373 h 383"/>
                <a:gd name="T70" fmla="*/ 577 w 599"/>
                <a:gd name="T71" fmla="*/ 382 h 383"/>
                <a:gd name="T72" fmla="*/ 562 w 599"/>
                <a:gd name="T73" fmla="*/ 383 h 383"/>
                <a:gd name="T74" fmla="*/ 36 w 599"/>
                <a:gd name="T75" fmla="*/ 383 h 383"/>
                <a:gd name="T76" fmla="*/ 23 w 599"/>
                <a:gd name="T77" fmla="*/ 382 h 383"/>
                <a:gd name="T78" fmla="*/ 10 w 599"/>
                <a:gd name="T79" fmla="*/ 373 h 383"/>
                <a:gd name="T80" fmla="*/ 3 w 599"/>
                <a:gd name="T81" fmla="*/ 362 h 383"/>
                <a:gd name="T82" fmla="*/ 0 w 599"/>
                <a:gd name="T83" fmla="*/ 348 h 383"/>
                <a:gd name="T84" fmla="*/ 0 w 599"/>
                <a:gd name="T85" fmla="*/ 36 h 383"/>
                <a:gd name="T86" fmla="*/ 3 w 599"/>
                <a:gd name="T87" fmla="*/ 21 h 383"/>
                <a:gd name="T88" fmla="*/ 10 w 599"/>
                <a:gd name="T89" fmla="*/ 10 h 383"/>
                <a:gd name="T90" fmla="*/ 23 w 599"/>
                <a:gd name="T91" fmla="*/ 2 h 383"/>
                <a:gd name="T92" fmla="*/ 36 w 599"/>
                <a:gd name="T9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 h="383">
                  <a:moveTo>
                    <a:pt x="551" y="168"/>
                  </a:moveTo>
                  <a:lnTo>
                    <a:pt x="543" y="168"/>
                  </a:lnTo>
                  <a:lnTo>
                    <a:pt x="537" y="171"/>
                  </a:lnTo>
                  <a:lnTo>
                    <a:pt x="532" y="177"/>
                  </a:lnTo>
                  <a:lnTo>
                    <a:pt x="529" y="184"/>
                  </a:lnTo>
                  <a:lnTo>
                    <a:pt x="527" y="190"/>
                  </a:lnTo>
                  <a:lnTo>
                    <a:pt x="529" y="198"/>
                  </a:lnTo>
                  <a:lnTo>
                    <a:pt x="532" y="205"/>
                  </a:lnTo>
                  <a:lnTo>
                    <a:pt x="537" y="209"/>
                  </a:lnTo>
                  <a:lnTo>
                    <a:pt x="543" y="214"/>
                  </a:lnTo>
                  <a:lnTo>
                    <a:pt x="551" y="214"/>
                  </a:lnTo>
                  <a:lnTo>
                    <a:pt x="559" y="214"/>
                  </a:lnTo>
                  <a:lnTo>
                    <a:pt x="566" y="209"/>
                  </a:lnTo>
                  <a:lnTo>
                    <a:pt x="571" y="205"/>
                  </a:lnTo>
                  <a:lnTo>
                    <a:pt x="574" y="198"/>
                  </a:lnTo>
                  <a:lnTo>
                    <a:pt x="575" y="190"/>
                  </a:lnTo>
                  <a:lnTo>
                    <a:pt x="574" y="184"/>
                  </a:lnTo>
                  <a:lnTo>
                    <a:pt x="571" y="177"/>
                  </a:lnTo>
                  <a:lnTo>
                    <a:pt x="566" y="171"/>
                  </a:lnTo>
                  <a:lnTo>
                    <a:pt x="559" y="168"/>
                  </a:lnTo>
                  <a:lnTo>
                    <a:pt x="551" y="168"/>
                  </a:lnTo>
                  <a:close/>
                  <a:moveTo>
                    <a:pt x="48" y="36"/>
                  </a:moveTo>
                  <a:lnTo>
                    <a:pt x="48" y="348"/>
                  </a:lnTo>
                  <a:lnTo>
                    <a:pt x="503" y="348"/>
                  </a:lnTo>
                  <a:lnTo>
                    <a:pt x="503" y="36"/>
                  </a:lnTo>
                  <a:lnTo>
                    <a:pt x="48" y="36"/>
                  </a:lnTo>
                  <a:close/>
                  <a:moveTo>
                    <a:pt x="36" y="0"/>
                  </a:moveTo>
                  <a:lnTo>
                    <a:pt x="562" y="0"/>
                  </a:lnTo>
                  <a:lnTo>
                    <a:pt x="577" y="2"/>
                  </a:lnTo>
                  <a:lnTo>
                    <a:pt x="588" y="10"/>
                  </a:lnTo>
                  <a:lnTo>
                    <a:pt x="596" y="21"/>
                  </a:lnTo>
                  <a:lnTo>
                    <a:pt x="599" y="36"/>
                  </a:lnTo>
                  <a:lnTo>
                    <a:pt x="599" y="348"/>
                  </a:lnTo>
                  <a:lnTo>
                    <a:pt x="596" y="362"/>
                  </a:lnTo>
                  <a:lnTo>
                    <a:pt x="588" y="373"/>
                  </a:lnTo>
                  <a:lnTo>
                    <a:pt x="577" y="382"/>
                  </a:lnTo>
                  <a:lnTo>
                    <a:pt x="562" y="383"/>
                  </a:lnTo>
                  <a:lnTo>
                    <a:pt x="36" y="383"/>
                  </a:lnTo>
                  <a:lnTo>
                    <a:pt x="23" y="382"/>
                  </a:lnTo>
                  <a:lnTo>
                    <a:pt x="10" y="373"/>
                  </a:lnTo>
                  <a:lnTo>
                    <a:pt x="3" y="362"/>
                  </a:lnTo>
                  <a:lnTo>
                    <a:pt x="0" y="348"/>
                  </a:lnTo>
                  <a:lnTo>
                    <a:pt x="0" y="36"/>
                  </a:lnTo>
                  <a:lnTo>
                    <a:pt x="3" y="21"/>
                  </a:lnTo>
                  <a:lnTo>
                    <a:pt x="10" y="10"/>
                  </a:lnTo>
                  <a:lnTo>
                    <a:pt x="23" y="2"/>
                  </a:lnTo>
                  <a:lnTo>
                    <a:pt x="3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1" name="Freeform 64"/>
            <p:cNvSpPr>
              <a:spLocks/>
            </p:cNvSpPr>
            <p:nvPr/>
          </p:nvSpPr>
          <p:spPr bwMode="auto">
            <a:xfrm>
              <a:off x="3902145" y="2077302"/>
              <a:ext cx="471485" cy="146050"/>
            </a:xfrm>
            <a:custGeom>
              <a:avLst/>
              <a:gdLst>
                <a:gd name="T0" fmla="*/ 103 w 297"/>
                <a:gd name="T1" fmla="*/ 0 h 92"/>
                <a:gd name="T2" fmla="*/ 108 w 297"/>
                <a:gd name="T3" fmla="*/ 0 h 92"/>
                <a:gd name="T4" fmla="*/ 111 w 297"/>
                <a:gd name="T5" fmla="*/ 2 h 92"/>
                <a:gd name="T6" fmla="*/ 114 w 297"/>
                <a:gd name="T7" fmla="*/ 5 h 92"/>
                <a:gd name="T8" fmla="*/ 116 w 297"/>
                <a:gd name="T9" fmla="*/ 10 h 92"/>
                <a:gd name="T10" fmla="*/ 116 w 297"/>
                <a:gd name="T11" fmla="*/ 13 h 92"/>
                <a:gd name="T12" fmla="*/ 114 w 297"/>
                <a:gd name="T13" fmla="*/ 18 h 92"/>
                <a:gd name="T14" fmla="*/ 90 w 297"/>
                <a:gd name="T15" fmla="*/ 56 h 92"/>
                <a:gd name="T16" fmla="*/ 209 w 297"/>
                <a:gd name="T17" fmla="*/ 56 h 92"/>
                <a:gd name="T18" fmla="*/ 185 w 297"/>
                <a:gd name="T19" fmla="*/ 18 h 92"/>
                <a:gd name="T20" fmla="*/ 183 w 297"/>
                <a:gd name="T21" fmla="*/ 13 h 92"/>
                <a:gd name="T22" fmla="*/ 183 w 297"/>
                <a:gd name="T23" fmla="*/ 10 h 92"/>
                <a:gd name="T24" fmla="*/ 185 w 297"/>
                <a:gd name="T25" fmla="*/ 5 h 92"/>
                <a:gd name="T26" fmla="*/ 188 w 297"/>
                <a:gd name="T27" fmla="*/ 2 h 92"/>
                <a:gd name="T28" fmla="*/ 191 w 297"/>
                <a:gd name="T29" fmla="*/ 0 h 92"/>
                <a:gd name="T30" fmla="*/ 196 w 297"/>
                <a:gd name="T31" fmla="*/ 0 h 92"/>
                <a:gd name="T32" fmla="*/ 199 w 297"/>
                <a:gd name="T33" fmla="*/ 2 h 92"/>
                <a:gd name="T34" fmla="*/ 203 w 297"/>
                <a:gd name="T35" fmla="*/ 5 h 92"/>
                <a:gd name="T36" fmla="*/ 235 w 297"/>
                <a:gd name="T37" fmla="*/ 56 h 92"/>
                <a:gd name="T38" fmla="*/ 281 w 297"/>
                <a:gd name="T39" fmla="*/ 56 h 92"/>
                <a:gd name="T40" fmla="*/ 286 w 297"/>
                <a:gd name="T41" fmla="*/ 58 h 92"/>
                <a:gd name="T42" fmla="*/ 291 w 297"/>
                <a:gd name="T43" fmla="*/ 59 h 92"/>
                <a:gd name="T44" fmla="*/ 294 w 297"/>
                <a:gd name="T45" fmla="*/ 63 h 92"/>
                <a:gd name="T46" fmla="*/ 296 w 297"/>
                <a:gd name="T47" fmla="*/ 68 h 92"/>
                <a:gd name="T48" fmla="*/ 297 w 297"/>
                <a:gd name="T49" fmla="*/ 72 h 92"/>
                <a:gd name="T50" fmla="*/ 297 w 297"/>
                <a:gd name="T51" fmla="*/ 76 h 92"/>
                <a:gd name="T52" fmla="*/ 296 w 297"/>
                <a:gd name="T53" fmla="*/ 80 h 92"/>
                <a:gd name="T54" fmla="*/ 294 w 297"/>
                <a:gd name="T55" fmla="*/ 85 h 92"/>
                <a:gd name="T56" fmla="*/ 291 w 297"/>
                <a:gd name="T57" fmla="*/ 88 h 92"/>
                <a:gd name="T58" fmla="*/ 286 w 297"/>
                <a:gd name="T59" fmla="*/ 92 h 92"/>
                <a:gd name="T60" fmla="*/ 281 w 297"/>
                <a:gd name="T61" fmla="*/ 92 h 92"/>
                <a:gd name="T62" fmla="*/ 16 w 297"/>
                <a:gd name="T63" fmla="*/ 92 h 92"/>
                <a:gd name="T64" fmla="*/ 11 w 297"/>
                <a:gd name="T65" fmla="*/ 92 h 92"/>
                <a:gd name="T66" fmla="*/ 7 w 297"/>
                <a:gd name="T67" fmla="*/ 88 h 92"/>
                <a:gd name="T68" fmla="*/ 3 w 297"/>
                <a:gd name="T69" fmla="*/ 85 h 92"/>
                <a:gd name="T70" fmla="*/ 2 w 297"/>
                <a:gd name="T71" fmla="*/ 80 h 92"/>
                <a:gd name="T72" fmla="*/ 0 w 297"/>
                <a:gd name="T73" fmla="*/ 76 h 92"/>
                <a:gd name="T74" fmla="*/ 0 w 297"/>
                <a:gd name="T75" fmla="*/ 72 h 92"/>
                <a:gd name="T76" fmla="*/ 2 w 297"/>
                <a:gd name="T77" fmla="*/ 68 h 92"/>
                <a:gd name="T78" fmla="*/ 3 w 297"/>
                <a:gd name="T79" fmla="*/ 63 h 92"/>
                <a:gd name="T80" fmla="*/ 7 w 297"/>
                <a:gd name="T81" fmla="*/ 59 h 92"/>
                <a:gd name="T82" fmla="*/ 11 w 297"/>
                <a:gd name="T83" fmla="*/ 58 h 92"/>
                <a:gd name="T84" fmla="*/ 16 w 297"/>
                <a:gd name="T85" fmla="*/ 56 h 92"/>
                <a:gd name="T86" fmla="*/ 63 w 297"/>
                <a:gd name="T87" fmla="*/ 56 h 92"/>
                <a:gd name="T88" fmla="*/ 97 w 297"/>
                <a:gd name="T89" fmla="*/ 5 h 92"/>
                <a:gd name="T90" fmla="*/ 100 w 297"/>
                <a:gd name="T91" fmla="*/ 2 h 92"/>
                <a:gd name="T92" fmla="*/ 103 w 297"/>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7" h="92">
                  <a:moveTo>
                    <a:pt x="103" y="0"/>
                  </a:moveTo>
                  <a:lnTo>
                    <a:pt x="108" y="0"/>
                  </a:lnTo>
                  <a:lnTo>
                    <a:pt x="111" y="2"/>
                  </a:lnTo>
                  <a:lnTo>
                    <a:pt x="114" y="5"/>
                  </a:lnTo>
                  <a:lnTo>
                    <a:pt x="116" y="10"/>
                  </a:lnTo>
                  <a:lnTo>
                    <a:pt x="116" y="13"/>
                  </a:lnTo>
                  <a:lnTo>
                    <a:pt x="114" y="18"/>
                  </a:lnTo>
                  <a:lnTo>
                    <a:pt x="90" y="56"/>
                  </a:lnTo>
                  <a:lnTo>
                    <a:pt x="209" y="56"/>
                  </a:lnTo>
                  <a:lnTo>
                    <a:pt x="185" y="18"/>
                  </a:lnTo>
                  <a:lnTo>
                    <a:pt x="183" y="13"/>
                  </a:lnTo>
                  <a:lnTo>
                    <a:pt x="183" y="10"/>
                  </a:lnTo>
                  <a:lnTo>
                    <a:pt x="185" y="5"/>
                  </a:lnTo>
                  <a:lnTo>
                    <a:pt x="188" y="2"/>
                  </a:lnTo>
                  <a:lnTo>
                    <a:pt x="191" y="0"/>
                  </a:lnTo>
                  <a:lnTo>
                    <a:pt x="196" y="0"/>
                  </a:lnTo>
                  <a:lnTo>
                    <a:pt x="199" y="2"/>
                  </a:lnTo>
                  <a:lnTo>
                    <a:pt x="203" y="5"/>
                  </a:lnTo>
                  <a:lnTo>
                    <a:pt x="235" y="56"/>
                  </a:lnTo>
                  <a:lnTo>
                    <a:pt x="281" y="56"/>
                  </a:lnTo>
                  <a:lnTo>
                    <a:pt x="286" y="58"/>
                  </a:lnTo>
                  <a:lnTo>
                    <a:pt x="291" y="59"/>
                  </a:lnTo>
                  <a:lnTo>
                    <a:pt x="294" y="63"/>
                  </a:lnTo>
                  <a:lnTo>
                    <a:pt x="296" y="68"/>
                  </a:lnTo>
                  <a:lnTo>
                    <a:pt x="297" y="72"/>
                  </a:lnTo>
                  <a:lnTo>
                    <a:pt x="297" y="76"/>
                  </a:lnTo>
                  <a:lnTo>
                    <a:pt x="296" y="80"/>
                  </a:lnTo>
                  <a:lnTo>
                    <a:pt x="294" y="85"/>
                  </a:lnTo>
                  <a:lnTo>
                    <a:pt x="291" y="88"/>
                  </a:lnTo>
                  <a:lnTo>
                    <a:pt x="286" y="92"/>
                  </a:lnTo>
                  <a:lnTo>
                    <a:pt x="281" y="92"/>
                  </a:lnTo>
                  <a:lnTo>
                    <a:pt x="16" y="92"/>
                  </a:lnTo>
                  <a:lnTo>
                    <a:pt x="11" y="92"/>
                  </a:lnTo>
                  <a:lnTo>
                    <a:pt x="7" y="88"/>
                  </a:lnTo>
                  <a:lnTo>
                    <a:pt x="3" y="85"/>
                  </a:lnTo>
                  <a:lnTo>
                    <a:pt x="2" y="80"/>
                  </a:lnTo>
                  <a:lnTo>
                    <a:pt x="0" y="76"/>
                  </a:lnTo>
                  <a:lnTo>
                    <a:pt x="0" y="72"/>
                  </a:lnTo>
                  <a:lnTo>
                    <a:pt x="2" y="68"/>
                  </a:lnTo>
                  <a:lnTo>
                    <a:pt x="3" y="63"/>
                  </a:lnTo>
                  <a:lnTo>
                    <a:pt x="7" y="59"/>
                  </a:lnTo>
                  <a:lnTo>
                    <a:pt x="11" y="58"/>
                  </a:lnTo>
                  <a:lnTo>
                    <a:pt x="16" y="56"/>
                  </a:lnTo>
                  <a:lnTo>
                    <a:pt x="63" y="56"/>
                  </a:lnTo>
                  <a:lnTo>
                    <a:pt x="97" y="5"/>
                  </a:lnTo>
                  <a:lnTo>
                    <a:pt x="100" y="2"/>
                  </a:lnTo>
                  <a:lnTo>
                    <a:pt x="10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3" name="Freeform 65"/>
            <p:cNvSpPr>
              <a:spLocks noEditPoints="1"/>
            </p:cNvSpPr>
            <p:nvPr/>
          </p:nvSpPr>
          <p:spPr bwMode="auto">
            <a:xfrm>
              <a:off x="3925731" y="2248676"/>
              <a:ext cx="395285" cy="209549"/>
            </a:xfrm>
            <a:custGeom>
              <a:avLst/>
              <a:gdLst>
                <a:gd name="T0" fmla="*/ 55 w 249"/>
                <a:gd name="T1" fmla="*/ 25 h 132"/>
                <a:gd name="T2" fmla="*/ 52 w 249"/>
                <a:gd name="T3" fmla="*/ 30 h 132"/>
                <a:gd name="T4" fmla="*/ 63 w 249"/>
                <a:gd name="T5" fmla="*/ 106 h 132"/>
                <a:gd name="T6" fmla="*/ 66 w 249"/>
                <a:gd name="T7" fmla="*/ 111 h 132"/>
                <a:gd name="T8" fmla="*/ 73 w 249"/>
                <a:gd name="T9" fmla="*/ 112 h 132"/>
                <a:gd name="T10" fmla="*/ 77 w 249"/>
                <a:gd name="T11" fmla="*/ 109 h 132"/>
                <a:gd name="T12" fmla="*/ 79 w 249"/>
                <a:gd name="T13" fmla="*/ 103 h 132"/>
                <a:gd name="T14" fmla="*/ 66 w 249"/>
                <a:gd name="T15" fmla="*/ 27 h 132"/>
                <a:gd name="T16" fmla="*/ 61 w 249"/>
                <a:gd name="T17" fmla="*/ 24 h 132"/>
                <a:gd name="T18" fmla="*/ 185 w 249"/>
                <a:gd name="T19" fmla="*/ 24 h 132"/>
                <a:gd name="T20" fmla="*/ 179 w 249"/>
                <a:gd name="T21" fmla="*/ 25 h 132"/>
                <a:gd name="T22" fmla="*/ 175 w 249"/>
                <a:gd name="T23" fmla="*/ 30 h 132"/>
                <a:gd name="T24" fmla="*/ 164 w 249"/>
                <a:gd name="T25" fmla="*/ 106 h 132"/>
                <a:gd name="T26" fmla="*/ 169 w 249"/>
                <a:gd name="T27" fmla="*/ 111 h 132"/>
                <a:gd name="T28" fmla="*/ 174 w 249"/>
                <a:gd name="T29" fmla="*/ 112 h 132"/>
                <a:gd name="T30" fmla="*/ 180 w 249"/>
                <a:gd name="T31" fmla="*/ 109 h 132"/>
                <a:gd name="T32" fmla="*/ 193 w 249"/>
                <a:gd name="T33" fmla="*/ 33 h 132"/>
                <a:gd name="T34" fmla="*/ 191 w 249"/>
                <a:gd name="T35" fmla="*/ 27 h 132"/>
                <a:gd name="T36" fmla="*/ 185 w 249"/>
                <a:gd name="T37" fmla="*/ 24 h 132"/>
                <a:gd name="T38" fmla="*/ 118 w 249"/>
                <a:gd name="T39" fmla="*/ 25 h 132"/>
                <a:gd name="T40" fmla="*/ 113 w 249"/>
                <a:gd name="T41" fmla="*/ 32 h 132"/>
                <a:gd name="T42" fmla="*/ 114 w 249"/>
                <a:gd name="T43" fmla="*/ 107 h 132"/>
                <a:gd name="T44" fmla="*/ 122 w 249"/>
                <a:gd name="T45" fmla="*/ 112 h 132"/>
                <a:gd name="T46" fmla="*/ 129 w 249"/>
                <a:gd name="T47" fmla="*/ 107 h 132"/>
                <a:gd name="T48" fmla="*/ 130 w 249"/>
                <a:gd name="T49" fmla="*/ 32 h 132"/>
                <a:gd name="T50" fmla="*/ 126 w 249"/>
                <a:gd name="T51" fmla="*/ 25 h 132"/>
                <a:gd name="T52" fmla="*/ 0 w 249"/>
                <a:gd name="T53" fmla="*/ 0 h 132"/>
                <a:gd name="T54" fmla="*/ 224 w 249"/>
                <a:gd name="T55" fmla="*/ 114 h 132"/>
                <a:gd name="T56" fmla="*/ 220 w 249"/>
                <a:gd name="T57" fmla="*/ 124 h 132"/>
                <a:gd name="T58" fmla="*/ 212 w 249"/>
                <a:gd name="T59" fmla="*/ 130 h 132"/>
                <a:gd name="T60" fmla="*/ 42 w 249"/>
                <a:gd name="T61" fmla="*/ 132 h 132"/>
                <a:gd name="T62" fmla="*/ 32 w 249"/>
                <a:gd name="T63" fmla="*/ 127 h 132"/>
                <a:gd name="T64" fmla="*/ 28 w 249"/>
                <a:gd name="T65" fmla="*/ 119 h 132"/>
                <a:gd name="T66" fmla="*/ 0 w 249"/>
                <a:gd name="T6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132">
                  <a:moveTo>
                    <a:pt x="58" y="24"/>
                  </a:moveTo>
                  <a:lnTo>
                    <a:pt x="55" y="25"/>
                  </a:lnTo>
                  <a:lnTo>
                    <a:pt x="53" y="27"/>
                  </a:lnTo>
                  <a:lnTo>
                    <a:pt x="52" y="30"/>
                  </a:lnTo>
                  <a:lnTo>
                    <a:pt x="52" y="33"/>
                  </a:lnTo>
                  <a:lnTo>
                    <a:pt x="63" y="106"/>
                  </a:lnTo>
                  <a:lnTo>
                    <a:pt x="64" y="109"/>
                  </a:lnTo>
                  <a:lnTo>
                    <a:pt x="66" y="111"/>
                  </a:lnTo>
                  <a:lnTo>
                    <a:pt x="71" y="112"/>
                  </a:lnTo>
                  <a:lnTo>
                    <a:pt x="73" y="112"/>
                  </a:lnTo>
                  <a:lnTo>
                    <a:pt x="76" y="111"/>
                  </a:lnTo>
                  <a:lnTo>
                    <a:pt x="77" y="109"/>
                  </a:lnTo>
                  <a:lnTo>
                    <a:pt x="79" y="106"/>
                  </a:lnTo>
                  <a:lnTo>
                    <a:pt x="79" y="103"/>
                  </a:lnTo>
                  <a:lnTo>
                    <a:pt x="68" y="30"/>
                  </a:lnTo>
                  <a:lnTo>
                    <a:pt x="66" y="27"/>
                  </a:lnTo>
                  <a:lnTo>
                    <a:pt x="64" y="25"/>
                  </a:lnTo>
                  <a:lnTo>
                    <a:pt x="61" y="24"/>
                  </a:lnTo>
                  <a:lnTo>
                    <a:pt x="58" y="24"/>
                  </a:lnTo>
                  <a:close/>
                  <a:moveTo>
                    <a:pt x="185" y="24"/>
                  </a:moveTo>
                  <a:lnTo>
                    <a:pt x="182" y="24"/>
                  </a:lnTo>
                  <a:lnTo>
                    <a:pt x="179" y="25"/>
                  </a:lnTo>
                  <a:lnTo>
                    <a:pt x="177" y="27"/>
                  </a:lnTo>
                  <a:lnTo>
                    <a:pt x="175" y="30"/>
                  </a:lnTo>
                  <a:lnTo>
                    <a:pt x="164" y="103"/>
                  </a:lnTo>
                  <a:lnTo>
                    <a:pt x="164" y="106"/>
                  </a:lnTo>
                  <a:lnTo>
                    <a:pt x="166" y="109"/>
                  </a:lnTo>
                  <a:lnTo>
                    <a:pt x="169" y="111"/>
                  </a:lnTo>
                  <a:lnTo>
                    <a:pt x="172" y="112"/>
                  </a:lnTo>
                  <a:lnTo>
                    <a:pt x="174" y="112"/>
                  </a:lnTo>
                  <a:lnTo>
                    <a:pt x="177" y="111"/>
                  </a:lnTo>
                  <a:lnTo>
                    <a:pt x="180" y="109"/>
                  </a:lnTo>
                  <a:lnTo>
                    <a:pt x="182" y="106"/>
                  </a:lnTo>
                  <a:lnTo>
                    <a:pt x="193" y="33"/>
                  </a:lnTo>
                  <a:lnTo>
                    <a:pt x="193" y="30"/>
                  </a:lnTo>
                  <a:lnTo>
                    <a:pt x="191" y="27"/>
                  </a:lnTo>
                  <a:lnTo>
                    <a:pt x="188" y="25"/>
                  </a:lnTo>
                  <a:lnTo>
                    <a:pt x="185" y="24"/>
                  </a:lnTo>
                  <a:close/>
                  <a:moveTo>
                    <a:pt x="122" y="24"/>
                  </a:moveTo>
                  <a:lnTo>
                    <a:pt x="118" y="25"/>
                  </a:lnTo>
                  <a:lnTo>
                    <a:pt x="114" y="29"/>
                  </a:lnTo>
                  <a:lnTo>
                    <a:pt x="113" y="32"/>
                  </a:lnTo>
                  <a:lnTo>
                    <a:pt x="113" y="104"/>
                  </a:lnTo>
                  <a:lnTo>
                    <a:pt x="114" y="107"/>
                  </a:lnTo>
                  <a:lnTo>
                    <a:pt x="118" y="111"/>
                  </a:lnTo>
                  <a:lnTo>
                    <a:pt x="122" y="112"/>
                  </a:lnTo>
                  <a:lnTo>
                    <a:pt x="126" y="111"/>
                  </a:lnTo>
                  <a:lnTo>
                    <a:pt x="129" y="107"/>
                  </a:lnTo>
                  <a:lnTo>
                    <a:pt x="130" y="104"/>
                  </a:lnTo>
                  <a:lnTo>
                    <a:pt x="130" y="32"/>
                  </a:lnTo>
                  <a:lnTo>
                    <a:pt x="129" y="29"/>
                  </a:lnTo>
                  <a:lnTo>
                    <a:pt x="126" y="25"/>
                  </a:lnTo>
                  <a:lnTo>
                    <a:pt x="122" y="24"/>
                  </a:lnTo>
                  <a:close/>
                  <a:moveTo>
                    <a:pt x="0" y="0"/>
                  </a:moveTo>
                  <a:lnTo>
                    <a:pt x="249" y="0"/>
                  </a:lnTo>
                  <a:lnTo>
                    <a:pt x="224" y="114"/>
                  </a:lnTo>
                  <a:lnTo>
                    <a:pt x="222" y="119"/>
                  </a:lnTo>
                  <a:lnTo>
                    <a:pt x="220" y="124"/>
                  </a:lnTo>
                  <a:lnTo>
                    <a:pt x="215" y="127"/>
                  </a:lnTo>
                  <a:lnTo>
                    <a:pt x="212" y="130"/>
                  </a:lnTo>
                  <a:lnTo>
                    <a:pt x="207" y="132"/>
                  </a:lnTo>
                  <a:lnTo>
                    <a:pt x="42" y="132"/>
                  </a:lnTo>
                  <a:lnTo>
                    <a:pt x="37" y="130"/>
                  </a:lnTo>
                  <a:lnTo>
                    <a:pt x="32" y="127"/>
                  </a:lnTo>
                  <a:lnTo>
                    <a:pt x="29" y="124"/>
                  </a:lnTo>
                  <a:lnTo>
                    <a:pt x="28" y="119"/>
                  </a:lnTo>
                  <a:lnTo>
                    <a:pt x="26" y="114"/>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74" name="Freeform 21"/>
          <p:cNvSpPr>
            <a:spLocks noEditPoints="1"/>
          </p:cNvSpPr>
          <p:nvPr/>
        </p:nvSpPr>
        <p:spPr bwMode="auto">
          <a:xfrm>
            <a:off x="6733805" y="4544765"/>
            <a:ext cx="409199" cy="479520"/>
          </a:xfrm>
          <a:custGeom>
            <a:avLst/>
            <a:gdLst>
              <a:gd name="T0" fmla="*/ 154 w 323"/>
              <a:gd name="T1" fmla="*/ 318 h 458"/>
              <a:gd name="T2" fmla="*/ 142 w 323"/>
              <a:gd name="T3" fmla="*/ 328 h 458"/>
              <a:gd name="T4" fmla="*/ 136 w 323"/>
              <a:gd name="T5" fmla="*/ 343 h 458"/>
              <a:gd name="T6" fmla="*/ 138 w 323"/>
              <a:gd name="T7" fmla="*/ 408 h 458"/>
              <a:gd name="T8" fmla="*/ 146 w 323"/>
              <a:gd name="T9" fmla="*/ 420 h 458"/>
              <a:gd name="T10" fmla="*/ 161 w 323"/>
              <a:gd name="T11" fmla="*/ 424 h 458"/>
              <a:gd name="T12" fmla="*/ 177 w 323"/>
              <a:gd name="T13" fmla="*/ 420 h 458"/>
              <a:gd name="T14" fmla="*/ 184 w 323"/>
              <a:gd name="T15" fmla="*/ 408 h 458"/>
              <a:gd name="T16" fmla="*/ 186 w 323"/>
              <a:gd name="T17" fmla="*/ 343 h 458"/>
              <a:gd name="T18" fmla="*/ 181 w 323"/>
              <a:gd name="T19" fmla="*/ 328 h 458"/>
              <a:gd name="T20" fmla="*/ 169 w 323"/>
              <a:gd name="T21" fmla="*/ 318 h 458"/>
              <a:gd name="T22" fmla="*/ 35 w 323"/>
              <a:gd name="T23" fmla="*/ 213 h 458"/>
              <a:gd name="T24" fmla="*/ 288 w 323"/>
              <a:gd name="T25" fmla="*/ 245 h 458"/>
              <a:gd name="T26" fmla="*/ 35 w 323"/>
              <a:gd name="T27" fmla="*/ 213 h 458"/>
              <a:gd name="T28" fmla="*/ 135 w 323"/>
              <a:gd name="T29" fmla="*/ 53 h 458"/>
              <a:gd name="T30" fmla="*/ 96 w 323"/>
              <a:gd name="T31" fmla="*/ 90 h 458"/>
              <a:gd name="T32" fmla="*/ 90 w 323"/>
              <a:gd name="T33" fmla="*/ 178 h 458"/>
              <a:gd name="T34" fmla="*/ 232 w 323"/>
              <a:gd name="T35" fmla="*/ 119 h 458"/>
              <a:gd name="T36" fmla="*/ 211 w 323"/>
              <a:gd name="T37" fmla="*/ 69 h 458"/>
              <a:gd name="T38" fmla="*/ 161 w 323"/>
              <a:gd name="T39" fmla="*/ 48 h 458"/>
              <a:gd name="T40" fmla="*/ 192 w 323"/>
              <a:gd name="T41" fmla="*/ 3 h 458"/>
              <a:gd name="T42" fmla="*/ 246 w 323"/>
              <a:gd name="T43" fmla="*/ 34 h 458"/>
              <a:gd name="T44" fmla="*/ 277 w 323"/>
              <a:gd name="T45" fmla="*/ 86 h 458"/>
              <a:gd name="T46" fmla="*/ 280 w 323"/>
              <a:gd name="T47" fmla="*/ 178 h 458"/>
              <a:gd name="T48" fmla="*/ 309 w 323"/>
              <a:gd name="T49" fmla="*/ 180 h 458"/>
              <a:gd name="T50" fmla="*/ 321 w 323"/>
              <a:gd name="T51" fmla="*/ 190 h 458"/>
              <a:gd name="T52" fmla="*/ 323 w 323"/>
              <a:gd name="T53" fmla="*/ 441 h 458"/>
              <a:gd name="T54" fmla="*/ 315 w 323"/>
              <a:gd name="T55" fmla="*/ 452 h 458"/>
              <a:gd name="T56" fmla="*/ 302 w 323"/>
              <a:gd name="T57" fmla="*/ 458 h 458"/>
              <a:gd name="T58" fmla="*/ 14 w 323"/>
              <a:gd name="T59" fmla="*/ 456 h 458"/>
              <a:gd name="T60" fmla="*/ 4 w 323"/>
              <a:gd name="T61" fmla="*/ 449 h 458"/>
              <a:gd name="T62" fmla="*/ 0 w 323"/>
              <a:gd name="T63" fmla="*/ 437 h 458"/>
              <a:gd name="T64" fmla="*/ 0 w 323"/>
              <a:gd name="T65" fmla="*/ 193 h 458"/>
              <a:gd name="T66" fmla="*/ 8 w 323"/>
              <a:gd name="T67" fmla="*/ 182 h 458"/>
              <a:gd name="T68" fmla="*/ 21 w 323"/>
              <a:gd name="T69" fmla="*/ 178 h 458"/>
              <a:gd name="T70" fmla="*/ 42 w 323"/>
              <a:gd name="T71" fmla="*/ 119 h 458"/>
              <a:gd name="T72" fmla="*/ 58 w 323"/>
              <a:gd name="T73" fmla="*/ 57 h 458"/>
              <a:gd name="T74" fmla="*/ 102 w 323"/>
              <a:gd name="T75" fmla="*/ 15 h 458"/>
              <a:gd name="T76" fmla="*/ 161 w 323"/>
              <a:gd name="T7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458">
                <a:moveTo>
                  <a:pt x="161" y="318"/>
                </a:moveTo>
                <a:lnTo>
                  <a:pt x="154" y="318"/>
                </a:lnTo>
                <a:lnTo>
                  <a:pt x="146" y="322"/>
                </a:lnTo>
                <a:lnTo>
                  <a:pt x="142" y="328"/>
                </a:lnTo>
                <a:lnTo>
                  <a:pt x="138" y="335"/>
                </a:lnTo>
                <a:lnTo>
                  <a:pt x="136" y="343"/>
                </a:lnTo>
                <a:lnTo>
                  <a:pt x="136" y="399"/>
                </a:lnTo>
                <a:lnTo>
                  <a:pt x="138" y="408"/>
                </a:lnTo>
                <a:lnTo>
                  <a:pt x="142" y="414"/>
                </a:lnTo>
                <a:lnTo>
                  <a:pt x="146" y="420"/>
                </a:lnTo>
                <a:lnTo>
                  <a:pt x="154" y="424"/>
                </a:lnTo>
                <a:lnTo>
                  <a:pt x="161" y="424"/>
                </a:lnTo>
                <a:lnTo>
                  <a:pt x="169" y="424"/>
                </a:lnTo>
                <a:lnTo>
                  <a:pt x="177" y="420"/>
                </a:lnTo>
                <a:lnTo>
                  <a:pt x="181" y="414"/>
                </a:lnTo>
                <a:lnTo>
                  <a:pt x="184" y="408"/>
                </a:lnTo>
                <a:lnTo>
                  <a:pt x="186" y="399"/>
                </a:lnTo>
                <a:lnTo>
                  <a:pt x="186" y="343"/>
                </a:lnTo>
                <a:lnTo>
                  <a:pt x="184" y="335"/>
                </a:lnTo>
                <a:lnTo>
                  <a:pt x="181" y="328"/>
                </a:lnTo>
                <a:lnTo>
                  <a:pt x="177" y="322"/>
                </a:lnTo>
                <a:lnTo>
                  <a:pt x="169" y="318"/>
                </a:lnTo>
                <a:lnTo>
                  <a:pt x="161" y="318"/>
                </a:lnTo>
                <a:close/>
                <a:moveTo>
                  <a:pt x="35" y="213"/>
                </a:moveTo>
                <a:lnTo>
                  <a:pt x="35" y="245"/>
                </a:lnTo>
                <a:lnTo>
                  <a:pt x="288" y="245"/>
                </a:lnTo>
                <a:lnTo>
                  <a:pt x="288" y="213"/>
                </a:lnTo>
                <a:lnTo>
                  <a:pt x="35" y="213"/>
                </a:lnTo>
                <a:close/>
                <a:moveTo>
                  <a:pt x="161" y="48"/>
                </a:moveTo>
                <a:lnTo>
                  <a:pt x="135" y="53"/>
                </a:lnTo>
                <a:lnTo>
                  <a:pt x="111" y="69"/>
                </a:lnTo>
                <a:lnTo>
                  <a:pt x="96" y="90"/>
                </a:lnTo>
                <a:lnTo>
                  <a:pt x="90" y="119"/>
                </a:lnTo>
                <a:lnTo>
                  <a:pt x="90" y="178"/>
                </a:lnTo>
                <a:lnTo>
                  <a:pt x="232" y="178"/>
                </a:lnTo>
                <a:lnTo>
                  <a:pt x="232" y="119"/>
                </a:lnTo>
                <a:lnTo>
                  <a:pt x="227" y="90"/>
                </a:lnTo>
                <a:lnTo>
                  <a:pt x="211" y="69"/>
                </a:lnTo>
                <a:lnTo>
                  <a:pt x="188" y="53"/>
                </a:lnTo>
                <a:lnTo>
                  <a:pt x="161" y="48"/>
                </a:lnTo>
                <a:close/>
                <a:moveTo>
                  <a:pt x="161" y="0"/>
                </a:moveTo>
                <a:lnTo>
                  <a:pt x="192" y="3"/>
                </a:lnTo>
                <a:lnTo>
                  <a:pt x="221" y="15"/>
                </a:lnTo>
                <a:lnTo>
                  <a:pt x="246" y="34"/>
                </a:lnTo>
                <a:lnTo>
                  <a:pt x="265" y="57"/>
                </a:lnTo>
                <a:lnTo>
                  <a:pt x="277" y="86"/>
                </a:lnTo>
                <a:lnTo>
                  <a:pt x="280" y="119"/>
                </a:lnTo>
                <a:lnTo>
                  <a:pt x="280" y="178"/>
                </a:lnTo>
                <a:lnTo>
                  <a:pt x="302" y="178"/>
                </a:lnTo>
                <a:lnTo>
                  <a:pt x="309" y="180"/>
                </a:lnTo>
                <a:lnTo>
                  <a:pt x="315" y="184"/>
                </a:lnTo>
                <a:lnTo>
                  <a:pt x="321" y="190"/>
                </a:lnTo>
                <a:lnTo>
                  <a:pt x="323" y="195"/>
                </a:lnTo>
                <a:lnTo>
                  <a:pt x="323" y="441"/>
                </a:lnTo>
                <a:lnTo>
                  <a:pt x="321" y="449"/>
                </a:lnTo>
                <a:lnTo>
                  <a:pt x="315" y="452"/>
                </a:lnTo>
                <a:lnTo>
                  <a:pt x="309" y="456"/>
                </a:lnTo>
                <a:lnTo>
                  <a:pt x="302" y="458"/>
                </a:lnTo>
                <a:lnTo>
                  <a:pt x="21" y="458"/>
                </a:lnTo>
                <a:lnTo>
                  <a:pt x="14" y="456"/>
                </a:lnTo>
                <a:lnTo>
                  <a:pt x="8" y="454"/>
                </a:lnTo>
                <a:lnTo>
                  <a:pt x="4" y="449"/>
                </a:lnTo>
                <a:lnTo>
                  <a:pt x="0" y="443"/>
                </a:lnTo>
                <a:lnTo>
                  <a:pt x="0" y="437"/>
                </a:lnTo>
                <a:lnTo>
                  <a:pt x="0" y="199"/>
                </a:lnTo>
                <a:lnTo>
                  <a:pt x="0" y="193"/>
                </a:lnTo>
                <a:lnTo>
                  <a:pt x="4" y="188"/>
                </a:lnTo>
                <a:lnTo>
                  <a:pt x="8" y="182"/>
                </a:lnTo>
                <a:lnTo>
                  <a:pt x="14" y="180"/>
                </a:lnTo>
                <a:lnTo>
                  <a:pt x="21" y="178"/>
                </a:lnTo>
                <a:lnTo>
                  <a:pt x="42" y="178"/>
                </a:lnTo>
                <a:lnTo>
                  <a:pt x="42" y="119"/>
                </a:lnTo>
                <a:lnTo>
                  <a:pt x="46" y="86"/>
                </a:lnTo>
                <a:lnTo>
                  <a:pt x="58" y="57"/>
                </a:lnTo>
                <a:lnTo>
                  <a:pt x="77" y="34"/>
                </a:lnTo>
                <a:lnTo>
                  <a:pt x="102" y="15"/>
                </a:lnTo>
                <a:lnTo>
                  <a:pt x="129" y="3"/>
                </a:lnTo>
                <a:lnTo>
                  <a:pt x="16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
        <p:nvSpPr>
          <p:cNvPr id="76" name="Freeform 75"/>
          <p:cNvSpPr>
            <a:spLocks noEditPoints="1"/>
          </p:cNvSpPr>
          <p:nvPr/>
        </p:nvSpPr>
        <p:spPr bwMode="auto">
          <a:xfrm>
            <a:off x="8573519" y="4532765"/>
            <a:ext cx="449796" cy="466513"/>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i="1" dirty="0">
              <a:solidFill>
                <a:srgbClr val="FF0066"/>
              </a:solidFill>
              <a:latin typeface="Calibri Light" panose="020F0302020204030204" pitchFamily="34" charset="0"/>
            </a:endParaRPr>
          </a:p>
        </p:txBody>
      </p:sp>
      <p:sp>
        <p:nvSpPr>
          <p:cNvPr id="80" name="Freeform 7"/>
          <p:cNvSpPr>
            <a:spLocks noEditPoints="1"/>
          </p:cNvSpPr>
          <p:nvPr/>
        </p:nvSpPr>
        <p:spPr bwMode="auto">
          <a:xfrm>
            <a:off x="10160001" y="4543186"/>
            <a:ext cx="329759" cy="458407"/>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Tree>
    <p:extLst>
      <p:ext uri="{BB962C8B-B14F-4D97-AF65-F5344CB8AC3E}">
        <p14:creationId xmlns:p14="http://schemas.microsoft.com/office/powerpoint/2010/main" val="44419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Mobility Focus</a:t>
            </a:r>
          </a:p>
        </p:txBody>
      </p:sp>
      <p:sp>
        <p:nvSpPr>
          <p:cNvPr id="4" name="Rectangle 3"/>
          <p:cNvSpPr/>
          <p:nvPr/>
        </p:nvSpPr>
        <p:spPr>
          <a:xfrm>
            <a:off x="2808551" y="2676373"/>
            <a:ext cx="2231136" cy="369902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 name="Rectangle 4"/>
          <p:cNvSpPr/>
          <p:nvPr/>
        </p:nvSpPr>
        <p:spPr>
          <a:xfrm>
            <a:off x="5076685" y="2681819"/>
            <a:ext cx="2231136" cy="369902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 name="Rectangle 5"/>
          <p:cNvSpPr/>
          <p:nvPr/>
        </p:nvSpPr>
        <p:spPr>
          <a:xfrm>
            <a:off x="7354391" y="2675333"/>
            <a:ext cx="2231136" cy="369902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p:cNvSpPr/>
          <p:nvPr/>
        </p:nvSpPr>
        <p:spPr>
          <a:xfrm>
            <a:off x="9637039" y="2676373"/>
            <a:ext cx="2231136" cy="369902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 name="Rectangle 7"/>
          <p:cNvSpPr/>
          <p:nvPr/>
        </p:nvSpPr>
        <p:spPr>
          <a:xfrm>
            <a:off x="531636" y="2675333"/>
            <a:ext cx="2231136" cy="369902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Rectangle 8"/>
          <p:cNvSpPr/>
          <p:nvPr/>
        </p:nvSpPr>
        <p:spPr>
          <a:xfrm>
            <a:off x="539751" y="2838291"/>
            <a:ext cx="2209965" cy="2308837"/>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Cross platform application development</a:t>
            </a:r>
          </a:p>
          <a:p>
            <a:pPr marL="0" lvl="1" defTabSz="1625519">
              <a:spcAft>
                <a:spcPts val="1600"/>
              </a:spcAft>
              <a:buClr>
                <a:schemeClr val="accent2"/>
              </a:buClr>
              <a:buSzPct val="100000"/>
            </a:pPr>
            <a:r>
              <a:rPr lang="en-US" sz="1467" dirty="0">
                <a:solidFill>
                  <a:schemeClr val="bg2"/>
                </a:solidFill>
              </a:rPr>
              <a:t>Application porting, integration, application testing and publishing to app-store. </a:t>
            </a:r>
          </a:p>
          <a:p>
            <a:pPr marL="0" lvl="1" defTabSz="1625519">
              <a:spcAft>
                <a:spcPts val="1600"/>
              </a:spcAft>
              <a:buClr>
                <a:schemeClr val="accent2"/>
              </a:buClr>
              <a:buSzPct val="100000"/>
            </a:pPr>
            <a:r>
              <a:rPr lang="en-US" sz="1467" dirty="0">
                <a:solidFill>
                  <a:schemeClr val="bg2"/>
                </a:solidFill>
              </a:rPr>
              <a:t>Deploying Enterprise App store</a:t>
            </a:r>
          </a:p>
        </p:txBody>
      </p:sp>
      <p:sp>
        <p:nvSpPr>
          <p:cNvPr id="10" name="Rectangle 9"/>
          <p:cNvSpPr/>
          <p:nvPr/>
        </p:nvSpPr>
        <p:spPr>
          <a:xfrm>
            <a:off x="2798981" y="2838291"/>
            <a:ext cx="2226193" cy="2308837"/>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ideyaLabs Mobile Test lab</a:t>
            </a:r>
          </a:p>
          <a:p>
            <a:pPr marL="0" lvl="1" defTabSz="1625519">
              <a:spcAft>
                <a:spcPts val="1600"/>
              </a:spcAft>
              <a:buClr>
                <a:schemeClr val="accent2"/>
              </a:buClr>
              <a:buSzPct val="100000"/>
            </a:pPr>
            <a:r>
              <a:rPr lang="en-US" sz="1467" dirty="0">
                <a:solidFill>
                  <a:schemeClr val="bg2"/>
                </a:solidFill>
              </a:rPr>
              <a:t>Protocol testing, performance testing, field testing, operator acceptance testing and application testing.</a:t>
            </a:r>
          </a:p>
          <a:p>
            <a:pPr marL="0" lvl="1" defTabSz="1625519">
              <a:spcAft>
                <a:spcPts val="1600"/>
              </a:spcAft>
              <a:buClr>
                <a:schemeClr val="accent2"/>
              </a:buClr>
              <a:buSzPct val="100000"/>
            </a:pPr>
            <a:r>
              <a:rPr lang="en-US" sz="1467" dirty="0">
                <a:solidFill>
                  <a:schemeClr val="bg2"/>
                </a:solidFill>
              </a:rPr>
              <a:t>Ready-to-use automation framework </a:t>
            </a:r>
          </a:p>
        </p:txBody>
      </p:sp>
      <p:sp>
        <p:nvSpPr>
          <p:cNvPr id="11" name="Rectangle 10"/>
          <p:cNvSpPr/>
          <p:nvPr/>
        </p:nvSpPr>
        <p:spPr>
          <a:xfrm>
            <a:off x="5076686" y="2838291"/>
            <a:ext cx="2226193" cy="2739789"/>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Secured access to Enterprise Assets</a:t>
            </a:r>
          </a:p>
          <a:p>
            <a:pPr marL="0" lvl="1" defTabSz="1625519">
              <a:spcAft>
                <a:spcPts val="1600"/>
              </a:spcAft>
              <a:buClr>
                <a:schemeClr val="accent2"/>
              </a:buClr>
              <a:buSzPct val="100000"/>
            </a:pPr>
            <a:r>
              <a:rPr lang="en-US" sz="1467" dirty="0">
                <a:solidFill>
                  <a:schemeClr val="bg2"/>
                </a:solidFill>
              </a:rPr>
              <a:t>Role based device usage permissions and selective access to corporate</a:t>
            </a:r>
          </a:p>
          <a:p>
            <a:pPr marL="0" lvl="1" defTabSz="1625519">
              <a:spcAft>
                <a:spcPts val="1600"/>
              </a:spcAft>
              <a:buClr>
                <a:schemeClr val="accent2"/>
              </a:buClr>
              <a:buSzPct val="100000"/>
            </a:pPr>
            <a:r>
              <a:rPr lang="en-US" sz="1467" dirty="0">
                <a:solidFill>
                  <a:schemeClr val="bg2"/>
                </a:solidFill>
              </a:rPr>
              <a:t>User Enrollment and Rights Management</a:t>
            </a:r>
          </a:p>
          <a:p>
            <a:pPr marL="0" lvl="1" defTabSz="1625519">
              <a:spcAft>
                <a:spcPts val="1600"/>
              </a:spcAft>
              <a:buClr>
                <a:schemeClr val="accent2"/>
              </a:buClr>
              <a:buSzPct val="100000"/>
            </a:pPr>
            <a:r>
              <a:rPr lang="en-US" sz="1467" dirty="0">
                <a:solidFill>
                  <a:schemeClr val="bg2"/>
                </a:solidFill>
              </a:rPr>
              <a:t>Policy Definition and End-Point Policy Management </a:t>
            </a:r>
          </a:p>
        </p:txBody>
      </p:sp>
      <p:sp>
        <p:nvSpPr>
          <p:cNvPr id="12" name="Rectangle 11"/>
          <p:cNvSpPr/>
          <p:nvPr/>
        </p:nvSpPr>
        <p:spPr>
          <a:xfrm>
            <a:off x="7354392" y="2838291"/>
            <a:ext cx="2237433" cy="3191323"/>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Integration with Enterprise systems</a:t>
            </a:r>
          </a:p>
          <a:p>
            <a:pPr marL="0" lvl="1" defTabSz="1625519">
              <a:spcAft>
                <a:spcPts val="1600"/>
              </a:spcAft>
              <a:buClr>
                <a:schemeClr val="accent2"/>
              </a:buClr>
              <a:buSzPct val="100000"/>
            </a:pPr>
            <a:r>
              <a:rPr lang="en-US" sz="1467" dirty="0">
                <a:solidFill>
                  <a:schemeClr val="bg2"/>
                </a:solidFill>
              </a:rPr>
              <a:t>Monitoring and tracking use and ensuring policy compliance</a:t>
            </a:r>
          </a:p>
          <a:p>
            <a:pPr marL="0" lvl="1" defTabSz="1625519">
              <a:spcAft>
                <a:spcPts val="1600"/>
              </a:spcAft>
              <a:buClr>
                <a:schemeClr val="accent2"/>
              </a:buClr>
              <a:buSzPct val="100000"/>
            </a:pPr>
            <a:r>
              <a:rPr lang="en-US" sz="1467" dirty="0">
                <a:solidFill>
                  <a:schemeClr val="bg2"/>
                </a:solidFill>
              </a:rPr>
              <a:t>Building Analytical Apps and provide actionable insights</a:t>
            </a:r>
          </a:p>
          <a:p>
            <a:pPr marL="0" lvl="1" defTabSz="1625519">
              <a:spcAft>
                <a:spcPts val="1600"/>
              </a:spcAft>
              <a:buClr>
                <a:schemeClr val="accent2"/>
              </a:buClr>
              <a:buSzPct val="100000"/>
            </a:pPr>
            <a:r>
              <a:rPr lang="en-US" sz="1467" dirty="0">
                <a:solidFill>
                  <a:schemeClr val="bg2"/>
                </a:solidFill>
              </a:rPr>
              <a:t>Support services like Help-Desk , 24x7 and  Self- Service Portals</a:t>
            </a:r>
          </a:p>
        </p:txBody>
      </p:sp>
      <p:sp>
        <p:nvSpPr>
          <p:cNvPr id="13" name="Rectangle 12"/>
          <p:cNvSpPr/>
          <p:nvPr/>
        </p:nvSpPr>
        <p:spPr>
          <a:xfrm>
            <a:off x="9693060" y="2838292"/>
            <a:ext cx="2175117" cy="3191323"/>
          </a:xfrm>
          <a:prstGeom prst="rect">
            <a:avLst/>
          </a:prstGeom>
          <a:noFill/>
        </p:spPr>
        <p:txBody>
          <a:bodyPr wrap="square" rtlCol="0">
            <a:spAutoFit/>
          </a:bodyPr>
          <a:lstStyle/>
          <a:p>
            <a:pPr marL="0" lvl="1" defTabSz="1625519">
              <a:spcAft>
                <a:spcPts val="1600"/>
              </a:spcAft>
              <a:buClr>
                <a:schemeClr val="accent2"/>
              </a:buClr>
              <a:buSzPct val="100000"/>
            </a:pPr>
            <a:r>
              <a:rPr lang="en-US" sz="1467" dirty="0">
                <a:solidFill>
                  <a:schemeClr val="bg2"/>
                </a:solidFill>
              </a:rPr>
              <a:t>Planning and Assessment for developing comprehensive strategy </a:t>
            </a:r>
          </a:p>
          <a:p>
            <a:pPr marL="0" lvl="1" defTabSz="1625519">
              <a:spcAft>
                <a:spcPts val="1600"/>
              </a:spcAft>
              <a:buClr>
                <a:schemeClr val="accent2"/>
              </a:buClr>
              <a:buSzPct val="100000"/>
            </a:pPr>
            <a:r>
              <a:rPr lang="en-US" sz="1467" dirty="0">
                <a:solidFill>
                  <a:schemeClr val="bg2"/>
                </a:solidFill>
              </a:rPr>
              <a:t>Device Provisioning from Cloud Hosted (Private/ Hybrid) Servers </a:t>
            </a:r>
          </a:p>
          <a:p>
            <a:pPr marL="0" lvl="1" defTabSz="1625519">
              <a:spcAft>
                <a:spcPts val="1600"/>
              </a:spcAft>
              <a:buClr>
                <a:schemeClr val="accent2"/>
              </a:buClr>
              <a:buSzPct val="100000"/>
            </a:pPr>
            <a:r>
              <a:rPr lang="en-US" sz="1467" dirty="0">
                <a:solidFill>
                  <a:schemeClr val="bg2"/>
                </a:solidFill>
              </a:rPr>
              <a:t>Dashboard for entire device ecosystem</a:t>
            </a:r>
          </a:p>
          <a:p>
            <a:pPr marL="0" lvl="1" defTabSz="1625519">
              <a:spcAft>
                <a:spcPts val="1600"/>
              </a:spcAft>
              <a:buClr>
                <a:schemeClr val="accent2"/>
              </a:buClr>
              <a:buSzPct val="100000"/>
            </a:pPr>
            <a:r>
              <a:rPr lang="en-US" sz="1467" dirty="0">
                <a:solidFill>
                  <a:schemeClr val="bg2"/>
                </a:solidFill>
              </a:rPr>
              <a:t>Profile and Policies configuration to Enable BYOD </a:t>
            </a:r>
          </a:p>
        </p:txBody>
      </p:sp>
      <p:sp>
        <p:nvSpPr>
          <p:cNvPr id="14" name="Rectangle 13"/>
          <p:cNvSpPr/>
          <p:nvPr/>
        </p:nvSpPr>
        <p:spPr>
          <a:xfrm>
            <a:off x="7360688" y="1375447"/>
            <a:ext cx="2231136" cy="1306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dirty="0"/>
          </a:p>
        </p:txBody>
      </p:sp>
      <p:sp>
        <p:nvSpPr>
          <p:cNvPr id="15" name="Rectangle 14"/>
          <p:cNvSpPr/>
          <p:nvPr/>
        </p:nvSpPr>
        <p:spPr>
          <a:xfrm>
            <a:off x="7360688" y="2602183"/>
            <a:ext cx="2231136" cy="731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 name="Rectangle 15"/>
          <p:cNvSpPr/>
          <p:nvPr/>
        </p:nvSpPr>
        <p:spPr>
          <a:xfrm>
            <a:off x="531636" y="1375447"/>
            <a:ext cx="2231136" cy="1306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dirty="0"/>
          </a:p>
        </p:txBody>
      </p:sp>
      <p:sp>
        <p:nvSpPr>
          <p:cNvPr id="17" name="Rectangle 16"/>
          <p:cNvSpPr/>
          <p:nvPr/>
        </p:nvSpPr>
        <p:spPr>
          <a:xfrm>
            <a:off x="531636" y="2602183"/>
            <a:ext cx="2231136" cy="731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8" name="Rectangle 17"/>
          <p:cNvSpPr/>
          <p:nvPr/>
        </p:nvSpPr>
        <p:spPr>
          <a:xfrm>
            <a:off x="9637040" y="1375447"/>
            <a:ext cx="2231136" cy="13063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dirty="0"/>
          </a:p>
        </p:txBody>
      </p:sp>
      <p:sp>
        <p:nvSpPr>
          <p:cNvPr id="19" name="Rectangle 18"/>
          <p:cNvSpPr/>
          <p:nvPr/>
        </p:nvSpPr>
        <p:spPr>
          <a:xfrm>
            <a:off x="9637040" y="2602183"/>
            <a:ext cx="2231136" cy="796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 name="Rectangle 19"/>
          <p:cNvSpPr/>
          <p:nvPr/>
        </p:nvSpPr>
        <p:spPr>
          <a:xfrm>
            <a:off x="2807987" y="1375447"/>
            <a:ext cx="2231136" cy="1306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dirty="0"/>
          </a:p>
        </p:txBody>
      </p:sp>
      <p:sp>
        <p:nvSpPr>
          <p:cNvPr id="21" name="Rectangle 20"/>
          <p:cNvSpPr/>
          <p:nvPr/>
        </p:nvSpPr>
        <p:spPr>
          <a:xfrm>
            <a:off x="2807987" y="2602183"/>
            <a:ext cx="2231136" cy="731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2" name="Rectangle 21"/>
          <p:cNvSpPr/>
          <p:nvPr/>
        </p:nvSpPr>
        <p:spPr>
          <a:xfrm>
            <a:off x="5084337" y="1375447"/>
            <a:ext cx="2231136" cy="13063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en-US" sz="3200" dirty="0"/>
          </a:p>
        </p:txBody>
      </p:sp>
      <p:sp>
        <p:nvSpPr>
          <p:cNvPr id="23" name="Rectangle 22"/>
          <p:cNvSpPr/>
          <p:nvPr/>
        </p:nvSpPr>
        <p:spPr>
          <a:xfrm>
            <a:off x="5084337" y="2602182"/>
            <a:ext cx="2231136" cy="741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Rectangle 28"/>
          <p:cNvSpPr/>
          <p:nvPr/>
        </p:nvSpPr>
        <p:spPr>
          <a:xfrm>
            <a:off x="523525" y="2080664"/>
            <a:ext cx="2226192" cy="453907"/>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APPLICATIONS MANAGEMENT </a:t>
            </a:r>
          </a:p>
        </p:txBody>
      </p:sp>
      <p:sp>
        <p:nvSpPr>
          <p:cNvPr id="30" name="Rectangle 29"/>
          <p:cNvSpPr/>
          <p:nvPr/>
        </p:nvSpPr>
        <p:spPr>
          <a:xfrm>
            <a:off x="2798981" y="2226483"/>
            <a:ext cx="2226192" cy="274370"/>
          </a:xfrm>
          <a:prstGeom prst="rect">
            <a:avLst/>
          </a:prstGeom>
        </p:spPr>
        <p:txBody>
          <a:bodyPr wrap="square">
            <a:spAutoFit/>
          </a:bodyPr>
          <a:lstStyle/>
          <a:p>
            <a:pPr algn="ctr" defTabSz="609555">
              <a:lnSpc>
                <a:spcPts val="1400"/>
              </a:lnSpc>
              <a:defRPr/>
            </a:pPr>
            <a:r>
              <a:rPr lang="en-US" sz="1400" b="1" dirty="0">
                <a:solidFill>
                  <a:schemeClr val="bg1"/>
                </a:solidFill>
                <a:ea typeface="MS PGothic" panose="020B0600070205080204" pitchFamily="34" charset="-128"/>
              </a:rPr>
              <a:t>TESTING</a:t>
            </a:r>
          </a:p>
        </p:txBody>
      </p:sp>
      <p:sp>
        <p:nvSpPr>
          <p:cNvPr id="31" name="Rectangle 30"/>
          <p:cNvSpPr/>
          <p:nvPr/>
        </p:nvSpPr>
        <p:spPr>
          <a:xfrm>
            <a:off x="5076687" y="2226483"/>
            <a:ext cx="2226192"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SECURITY</a:t>
            </a:r>
          </a:p>
        </p:txBody>
      </p:sp>
      <p:sp>
        <p:nvSpPr>
          <p:cNvPr id="32" name="Rectangle 31"/>
          <p:cNvSpPr/>
          <p:nvPr/>
        </p:nvSpPr>
        <p:spPr>
          <a:xfrm>
            <a:off x="7354391" y="2226483"/>
            <a:ext cx="2287156"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POST DEPLOYMENT</a:t>
            </a:r>
          </a:p>
        </p:txBody>
      </p:sp>
      <p:sp>
        <p:nvSpPr>
          <p:cNvPr id="33" name="Rectangle 32"/>
          <p:cNvSpPr/>
          <p:nvPr/>
        </p:nvSpPr>
        <p:spPr>
          <a:xfrm>
            <a:off x="9637039" y="2226484"/>
            <a:ext cx="2231139" cy="274370"/>
          </a:xfrm>
          <a:prstGeom prst="rect">
            <a:avLst/>
          </a:prstGeom>
        </p:spPr>
        <p:txBody>
          <a:bodyPr wrap="square">
            <a:spAutoFit/>
          </a:bodyPr>
          <a:lstStyle/>
          <a:p>
            <a:pPr algn="ctr" defTabSz="609555">
              <a:lnSpc>
                <a:spcPts val="1400"/>
              </a:lnSpc>
              <a:defRPr/>
            </a:pPr>
            <a:r>
              <a:rPr lang="en-US" altLang="en-US" sz="1400" b="1" dirty="0">
                <a:solidFill>
                  <a:schemeClr val="bg1"/>
                </a:solidFill>
                <a:sym typeface="Arial Bold" panose="020B0704020202020204" pitchFamily="34" charset="0"/>
              </a:rPr>
              <a:t>DEVICE MANAGEMENT</a:t>
            </a:r>
          </a:p>
        </p:txBody>
      </p:sp>
      <p:sp>
        <p:nvSpPr>
          <p:cNvPr id="42" name="Freeform 26"/>
          <p:cNvSpPr>
            <a:spLocks noEditPoints="1"/>
          </p:cNvSpPr>
          <p:nvPr/>
        </p:nvSpPr>
        <p:spPr bwMode="auto">
          <a:xfrm>
            <a:off x="1391392" y="1568134"/>
            <a:ext cx="490456" cy="418317"/>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accent6">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grpSp>
        <p:nvGrpSpPr>
          <p:cNvPr id="43" name="Group 42"/>
          <p:cNvGrpSpPr/>
          <p:nvPr/>
        </p:nvGrpSpPr>
        <p:grpSpPr>
          <a:xfrm>
            <a:off x="3667520" y="1616093"/>
            <a:ext cx="489109" cy="422191"/>
            <a:chOff x="3693306" y="1956577"/>
            <a:chExt cx="950910" cy="608013"/>
          </a:xfrm>
          <a:solidFill>
            <a:schemeClr val="accent1">
              <a:lumMod val="20000"/>
              <a:lumOff val="80000"/>
            </a:schemeClr>
          </a:solidFill>
        </p:grpSpPr>
        <p:sp>
          <p:nvSpPr>
            <p:cNvPr id="44" name="Freeform 63"/>
            <p:cNvSpPr>
              <a:spLocks noEditPoints="1"/>
            </p:cNvSpPr>
            <p:nvPr/>
          </p:nvSpPr>
          <p:spPr bwMode="auto">
            <a:xfrm>
              <a:off x="3693306" y="1956577"/>
              <a:ext cx="950910" cy="608013"/>
            </a:xfrm>
            <a:custGeom>
              <a:avLst/>
              <a:gdLst>
                <a:gd name="T0" fmla="*/ 551 w 599"/>
                <a:gd name="T1" fmla="*/ 168 h 383"/>
                <a:gd name="T2" fmla="*/ 543 w 599"/>
                <a:gd name="T3" fmla="*/ 168 h 383"/>
                <a:gd name="T4" fmla="*/ 537 w 599"/>
                <a:gd name="T5" fmla="*/ 171 h 383"/>
                <a:gd name="T6" fmla="*/ 532 w 599"/>
                <a:gd name="T7" fmla="*/ 177 h 383"/>
                <a:gd name="T8" fmla="*/ 529 w 599"/>
                <a:gd name="T9" fmla="*/ 184 h 383"/>
                <a:gd name="T10" fmla="*/ 527 w 599"/>
                <a:gd name="T11" fmla="*/ 190 h 383"/>
                <a:gd name="T12" fmla="*/ 529 w 599"/>
                <a:gd name="T13" fmla="*/ 198 h 383"/>
                <a:gd name="T14" fmla="*/ 532 w 599"/>
                <a:gd name="T15" fmla="*/ 205 h 383"/>
                <a:gd name="T16" fmla="*/ 537 w 599"/>
                <a:gd name="T17" fmla="*/ 209 h 383"/>
                <a:gd name="T18" fmla="*/ 543 w 599"/>
                <a:gd name="T19" fmla="*/ 214 h 383"/>
                <a:gd name="T20" fmla="*/ 551 w 599"/>
                <a:gd name="T21" fmla="*/ 214 h 383"/>
                <a:gd name="T22" fmla="*/ 559 w 599"/>
                <a:gd name="T23" fmla="*/ 214 h 383"/>
                <a:gd name="T24" fmla="*/ 566 w 599"/>
                <a:gd name="T25" fmla="*/ 209 h 383"/>
                <a:gd name="T26" fmla="*/ 571 w 599"/>
                <a:gd name="T27" fmla="*/ 205 h 383"/>
                <a:gd name="T28" fmla="*/ 574 w 599"/>
                <a:gd name="T29" fmla="*/ 198 h 383"/>
                <a:gd name="T30" fmla="*/ 575 w 599"/>
                <a:gd name="T31" fmla="*/ 190 h 383"/>
                <a:gd name="T32" fmla="*/ 574 w 599"/>
                <a:gd name="T33" fmla="*/ 184 h 383"/>
                <a:gd name="T34" fmla="*/ 571 w 599"/>
                <a:gd name="T35" fmla="*/ 177 h 383"/>
                <a:gd name="T36" fmla="*/ 566 w 599"/>
                <a:gd name="T37" fmla="*/ 171 h 383"/>
                <a:gd name="T38" fmla="*/ 559 w 599"/>
                <a:gd name="T39" fmla="*/ 168 h 383"/>
                <a:gd name="T40" fmla="*/ 551 w 599"/>
                <a:gd name="T41" fmla="*/ 168 h 383"/>
                <a:gd name="T42" fmla="*/ 48 w 599"/>
                <a:gd name="T43" fmla="*/ 36 h 383"/>
                <a:gd name="T44" fmla="*/ 48 w 599"/>
                <a:gd name="T45" fmla="*/ 348 h 383"/>
                <a:gd name="T46" fmla="*/ 503 w 599"/>
                <a:gd name="T47" fmla="*/ 348 h 383"/>
                <a:gd name="T48" fmla="*/ 503 w 599"/>
                <a:gd name="T49" fmla="*/ 36 h 383"/>
                <a:gd name="T50" fmla="*/ 48 w 599"/>
                <a:gd name="T51" fmla="*/ 36 h 383"/>
                <a:gd name="T52" fmla="*/ 36 w 599"/>
                <a:gd name="T53" fmla="*/ 0 h 383"/>
                <a:gd name="T54" fmla="*/ 562 w 599"/>
                <a:gd name="T55" fmla="*/ 0 h 383"/>
                <a:gd name="T56" fmla="*/ 577 w 599"/>
                <a:gd name="T57" fmla="*/ 2 h 383"/>
                <a:gd name="T58" fmla="*/ 588 w 599"/>
                <a:gd name="T59" fmla="*/ 10 h 383"/>
                <a:gd name="T60" fmla="*/ 596 w 599"/>
                <a:gd name="T61" fmla="*/ 21 h 383"/>
                <a:gd name="T62" fmla="*/ 599 w 599"/>
                <a:gd name="T63" fmla="*/ 36 h 383"/>
                <a:gd name="T64" fmla="*/ 599 w 599"/>
                <a:gd name="T65" fmla="*/ 348 h 383"/>
                <a:gd name="T66" fmla="*/ 596 w 599"/>
                <a:gd name="T67" fmla="*/ 362 h 383"/>
                <a:gd name="T68" fmla="*/ 588 w 599"/>
                <a:gd name="T69" fmla="*/ 373 h 383"/>
                <a:gd name="T70" fmla="*/ 577 w 599"/>
                <a:gd name="T71" fmla="*/ 382 h 383"/>
                <a:gd name="T72" fmla="*/ 562 w 599"/>
                <a:gd name="T73" fmla="*/ 383 h 383"/>
                <a:gd name="T74" fmla="*/ 36 w 599"/>
                <a:gd name="T75" fmla="*/ 383 h 383"/>
                <a:gd name="T76" fmla="*/ 23 w 599"/>
                <a:gd name="T77" fmla="*/ 382 h 383"/>
                <a:gd name="T78" fmla="*/ 10 w 599"/>
                <a:gd name="T79" fmla="*/ 373 h 383"/>
                <a:gd name="T80" fmla="*/ 3 w 599"/>
                <a:gd name="T81" fmla="*/ 362 h 383"/>
                <a:gd name="T82" fmla="*/ 0 w 599"/>
                <a:gd name="T83" fmla="*/ 348 h 383"/>
                <a:gd name="T84" fmla="*/ 0 w 599"/>
                <a:gd name="T85" fmla="*/ 36 h 383"/>
                <a:gd name="T86" fmla="*/ 3 w 599"/>
                <a:gd name="T87" fmla="*/ 21 h 383"/>
                <a:gd name="T88" fmla="*/ 10 w 599"/>
                <a:gd name="T89" fmla="*/ 10 h 383"/>
                <a:gd name="T90" fmla="*/ 23 w 599"/>
                <a:gd name="T91" fmla="*/ 2 h 383"/>
                <a:gd name="T92" fmla="*/ 36 w 599"/>
                <a:gd name="T9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 h="383">
                  <a:moveTo>
                    <a:pt x="551" y="168"/>
                  </a:moveTo>
                  <a:lnTo>
                    <a:pt x="543" y="168"/>
                  </a:lnTo>
                  <a:lnTo>
                    <a:pt x="537" y="171"/>
                  </a:lnTo>
                  <a:lnTo>
                    <a:pt x="532" y="177"/>
                  </a:lnTo>
                  <a:lnTo>
                    <a:pt x="529" y="184"/>
                  </a:lnTo>
                  <a:lnTo>
                    <a:pt x="527" y="190"/>
                  </a:lnTo>
                  <a:lnTo>
                    <a:pt x="529" y="198"/>
                  </a:lnTo>
                  <a:lnTo>
                    <a:pt x="532" y="205"/>
                  </a:lnTo>
                  <a:lnTo>
                    <a:pt x="537" y="209"/>
                  </a:lnTo>
                  <a:lnTo>
                    <a:pt x="543" y="214"/>
                  </a:lnTo>
                  <a:lnTo>
                    <a:pt x="551" y="214"/>
                  </a:lnTo>
                  <a:lnTo>
                    <a:pt x="559" y="214"/>
                  </a:lnTo>
                  <a:lnTo>
                    <a:pt x="566" y="209"/>
                  </a:lnTo>
                  <a:lnTo>
                    <a:pt x="571" y="205"/>
                  </a:lnTo>
                  <a:lnTo>
                    <a:pt x="574" y="198"/>
                  </a:lnTo>
                  <a:lnTo>
                    <a:pt x="575" y="190"/>
                  </a:lnTo>
                  <a:lnTo>
                    <a:pt x="574" y="184"/>
                  </a:lnTo>
                  <a:lnTo>
                    <a:pt x="571" y="177"/>
                  </a:lnTo>
                  <a:lnTo>
                    <a:pt x="566" y="171"/>
                  </a:lnTo>
                  <a:lnTo>
                    <a:pt x="559" y="168"/>
                  </a:lnTo>
                  <a:lnTo>
                    <a:pt x="551" y="168"/>
                  </a:lnTo>
                  <a:close/>
                  <a:moveTo>
                    <a:pt x="48" y="36"/>
                  </a:moveTo>
                  <a:lnTo>
                    <a:pt x="48" y="348"/>
                  </a:lnTo>
                  <a:lnTo>
                    <a:pt x="503" y="348"/>
                  </a:lnTo>
                  <a:lnTo>
                    <a:pt x="503" y="36"/>
                  </a:lnTo>
                  <a:lnTo>
                    <a:pt x="48" y="36"/>
                  </a:lnTo>
                  <a:close/>
                  <a:moveTo>
                    <a:pt x="36" y="0"/>
                  </a:moveTo>
                  <a:lnTo>
                    <a:pt x="562" y="0"/>
                  </a:lnTo>
                  <a:lnTo>
                    <a:pt x="577" y="2"/>
                  </a:lnTo>
                  <a:lnTo>
                    <a:pt x="588" y="10"/>
                  </a:lnTo>
                  <a:lnTo>
                    <a:pt x="596" y="21"/>
                  </a:lnTo>
                  <a:lnTo>
                    <a:pt x="599" y="36"/>
                  </a:lnTo>
                  <a:lnTo>
                    <a:pt x="599" y="348"/>
                  </a:lnTo>
                  <a:lnTo>
                    <a:pt x="596" y="362"/>
                  </a:lnTo>
                  <a:lnTo>
                    <a:pt x="588" y="373"/>
                  </a:lnTo>
                  <a:lnTo>
                    <a:pt x="577" y="382"/>
                  </a:lnTo>
                  <a:lnTo>
                    <a:pt x="562" y="383"/>
                  </a:lnTo>
                  <a:lnTo>
                    <a:pt x="36" y="383"/>
                  </a:lnTo>
                  <a:lnTo>
                    <a:pt x="23" y="382"/>
                  </a:lnTo>
                  <a:lnTo>
                    <a:pt x="10" y="373"/>
                  </a:lnTo>
                  <a:lnTo>
                    <a:pt x="3" y="362"/>
                  </a:lnTo>
                  <a:lnTo>
                    <a:pt x="0" y="348"/>
                  </a:lnTo>
                  <a:lnTo>
                    <a:pt x="0" y="36"/>
                  </a:lnTo>
                  <a:lnTo>
                    <a:pt x="3" y="21"/>
                  </a:lnTo>
                  <a:lnTo>
                    <a:pt x="10" y="10"/>
                  </a:lnTo>
                  <a:lnTo>
                    <a:pt x="23" y="2"/>
                  </a:lnTo>
                  <a:lnTo>
                    <a:pt x="3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5" name="Freeform 64"/>
            <p:cNvSpPr>
              <a:spLocks/>
            </p:cNvSpPr>
            <p:nvPr/>
          </p:nvSpPr>
          <p:spPr bwMode="auto">
            <a:xfrm>
              <a:off x="3902145" y="2077302"/>
              <a:ext cx="471485" cy="146050"/>
            </a:xfrm>
            <a:custGeom>
              <a:avLst/>
              <a:gdLst>
                <a:gd name="T0" fmla="*/ 103 w 297"/>
                <a:gd name="T1" fmla="*/ 0 h 92"/>
                <a:gd name="T2" fmla="*/ 108 w 297"/>
                <a:gd name="T3" fmla="*/ 0 h 92"/>
                <a:gd name="T4" fmla="*/ 111 w 297"/>
                <a:gd name="T5" fmla="*/ 2 h 92"/>
                <a:gd name="T6" fmla="*/ 114 w 297"/>
                <a:gd name="T7" fmla="*/ 5 h 92"/>
                <a:gd name="T8" fmla="*/ 116 w 297"/>
                <a:gd name="T9" fmla="*/ 10 h 92"/>
                <a:gd name="T10" fmla="*/ 116 w 297"/>
                <a:gd name="T11" fmla="*/ 13 h 92"/>
                <a:gd name="T12" fmla="*/ 114 w 297"/>
                <a:gd name="T13" fmla="*/ 18 h 92"/>
                <a:gd name="T14" fmla="*/ 90 w 297"/>
                <a:gd name="T15" fmla="*/ 56 h 92"/>
                <a:gd name="T16" fmla="*/ 209 w 297"/>
                <a:gd name="T17" fmla="*/ 56 h 92"/>
                <a:gd name="T18" fmla="*/ 185 w 297"/>
                <a:gd name="T19" fmla="*/ 18 h 92"/>
                <a:gd name="T20" fmla="*/ 183 w 297"/>
                <a:gd name="T21" fmla="*/ 13 h 92"/>
                <a:gd name="T22" fmla="*/ 183 w 297"/>
                <a:gd name="T23" fmla="*/ 10 h 92"/>
                <a:gd name="T24" fmla="*/ 185 w 297"/>
                <a:gd name="T25" fmla="*/ 5 h 92"/>
                <a:gd name="T26" fmla="*/ 188 w 297"/>
                <a:gd name="T27" fmla="*/ 2 h 92"/>
                <a:gd name="T28" fmla="*/ 191 w 297"/>
                <a:gd name="T29" fmla="*/ 0 h 92"/>
                <a:gd name="T30" fmla="*/ 196 w 297"/>
                <a:gd name="T31" fmla="*/ 0 h 92"/>
                <a:gd name="T32" fmla="*/ 199 w 297"/>
                <a:gd name="T33" fmla="*/ 2 h 92"/>
                <a:gd name="T34" fmla="*/ 203 w 297"/>
                <a:gd name="T35" fmla="*/ 5 h 92"/>
                <a:gd name="T36" fmla="*/ 235 w 297"/>
                <a:gd name="T37" fmla="*/ 56 h 92"/>
                <a:gd name="T38" fmla="*/ 281 w 297"/>
                <a:gd name="T39" fmla="*/ 56 h 92"/>
                <a:gd name="T40" fmla="*/ 286 w 297"/>
                <a:gd name="T41" fmla="*/ 58 h 92"/>
                <a:gd name="T42" fmla="*/ 291 w 297"/>
                <a:gd name="T43" fmla="*/ 59 h 92"/>
                <a:gd name="T44" fmla="*/ 294 w 297"/>
                <a:gd name="T45" fmla="*/ 63 h 92"/>
                <a:gd name="T46" fmla="*/ 296 w 297"/>
                <a:gd name="T47" fmla="*/ 68 h 92"/>
                <a:gd name="T48" fmla="*/ 297 w 297"/>
                <a:gd name="T49" fmla="*/ 72 h 92"/>
                <a:gd name="T50" fmla="*/ 297 w 297"/>
                <a:gd name="T51" fmla="*/ 76 h 92"/>
                <a:gd name="T52" fmla="*/ 296 w 297"/>
                <a:gd name="T53" fmla="*/ 80 h 92"/>
                <a:gd name="T54" fmla="*/ 294 w 297"/>
                <a:gd name="T55" fmla="*/ 85 h 92"/>
                <a:gd name="T56" fmla="*/ 291 w 297"/>
                <a:gd name="T57" fmla="*/ 88 h 92"/>
                <a:gd name="T58" fmla="*/ 286 w 297"/>
                <a:gd name="T59" fmla="*/ 92 h 92"/>
                <a:gd name="T60" fmla="*/ 281 w 297"/>
                <a:gd name="T61" fmla="*/ 92 h 92"/>
                <a:gd name="T62" fmla="*/ 16 w 297"/>
                <a:gd name="T63" fmla="*/ 92 h 92"/>
                <a:gd name="T64" fmla="*/ 11 w 297"/>
                <a:gd name="T65" fmla="*/ 92 h 92"/>
                <a:gd name="T66" fmla="*/ 7 w 297"/>
                <a:gd name="T67" fmla="*/ 88 h 92"/>
                <a:gd name="T68" fmla="*/ 3 w 297"/>
                <a:gd name="T69" fmla="*/ 85 h 92"/>
                <a:gd name="T70" fmla="*/ 2 w 297"/>
                <a:gd name="T71" fmla="*/ 80 h 92"/>
                <a:gd name="T72" fmla="*/ 0 w 297"/>
                <a:gd name="T73" fmla="*/ 76 h 92"/>
                <a:gd name="T74" fmla="*/ 0 w 297"/>
                <a:gd name="T75" fmla="*/ 72 h 92"/>
                <a:gd name="T76" fmla="*/ 2 w 297"/>
                <a:gd name="T77" fmla="*/ 68 h 92"/>
                <a:gd name="T78" fmla="*/ 3 w 297"/>
                <a:gd name="T79" fmla="*/ 63 h 92"/>
                <a:gd name="T80" fmla="*/ 7 w 297"/>
                <a:gd name="T81" fmla="*/ 59 h 92"/>
                <a:gd name="T82" fmla="*/ 11 w 297"/>
                <a:gd name="T83" fmla="*/ 58 h 92"/>
                <a:gd name="T84" fmla="*/ 16 w 297"/>
                <a:gd name="T85" fmla="*/ 56 h 92"/>
                <a:gd name="T86" fmla="*/ 63 w 297"/>
                <a:gd name="T87" fmla="*/ 56 h 92"/>
                <a:gd name="T88" fmla="*/ 97 w 297"/>
                <a:gd name="T89" fmla="*/ 5 h 92"/>
                <a:gd name="T90" fmla="*/ 100 w 297"/>
                <a:gd name="T91" fmla="*/ 2 h 92"/>
                <a:gd name="T92" fmla="*/ 103 w 297"/>
                <a:gd name="T9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7" h="92">
                  <a:moveTo>
                    <a:pt x="103" y="0"/>
                  </a:moveTo>
                  <a:lnTo>
                    <a:pt x="108" y="0"/>
                  </a:lnTo>
                  <a:lnTo>
                    <a:pt x="111" y="2"/>
                  </a:lnTo>
                  <a:lnTo>
                    <a:pt x="114" y="5"/>
                  </a:lnTo>
                  <a:lnTo>
                    <a:pt x="116" y="10"/>
                  </a:lnTo>
                  <a:lnTo>
                    <a:pt x="116" y="13"/>
                  </a:lnTo>
                  <a:lnTo>
                    <a:pt x="114" y="18"/>
                  </a:lnTo>
                  <a:lnTo>
                    <a:pt x="90" y="56"/>
                  </a:lnTo>
                  <a:lnTo>
                    <a:pt x="209" y="56"/>
                  </a:lnTo>
                  <a:lnTo>
                    <a:pt x="185" y="18"/>
                  </a:lnTo>
                  <a:lnTo>
                    <a:pt x="183" y="13"/>
                  </a:lnTo>
                  <a:lnTo>
                    <a:pt x="183" y="10"/>
                  </a:lnTo>
                  <a:lnTo>
                    <a:pt x="185" y="5"/>
                  </a:lnTo>
                  <a:lnTo>
                    <a:pt x="188" y="2"/>
                  </a:lnTo>
                  <a:lnTo>
                    <a:pt x="191" y="0"/>
                  </a:lnTo>
                  <a:lnTo>
                    <a:pt x="196" y="0"/>
                  </a:lnTo>
                  <a:lnTo>
                    <a:pt x="199" y="2"/>
                  </a:lnTo>
                  <a:lnTo>
                    <a:pt x="203" y="5"/>
                  </a:lnTo>
                  <a:lnTo>
                    <a:pt x="235" y="56"/>
                  </a:lnTo>
                  <a:lnTo>
                    <a:pt x="281" y="56"/>
                  </a:lnTo>
                  <a:lnTo>
                    <a:pt x="286" y="58"/>
                  </a:lnTo>
                  <a:lnTo>
                    <a:pt x="291" y="59"/>
                  </a:lnTo>
                  <a:lnTo>
                    <a:pt x="294" y="63"/>
                  </a:lnTo>
                  <a:lnTo>
                    <a:pt x="296" y="68"/>
                  </a:lnTo>
                  <a:lnTo>
                    <a:pt x="297" y="72"/>
                  </a:lnTo>
                  <a:lnTo>
                    <a:pt x="297" y="76"/>
                  </a:lnTo>
                  <a:lnTo>
                    <a:pt x="296" y="80"/>
                  </a:lnTo>
                  <a:lnTo>
                    <a:pt x="294" y="85"/>
                  </a:lnTo>
                  <a:lnTo>
                    <a:pt x="291" y="88"/>
                  </a:lnTo>
                  <a:lnTo>
                    <a:pt x="286" y="92"/>
                  </a:lnTo>
                  <a:lnTo>
                    <a:pt x="281" y="92"/>
                  </a:lnTo>
                  <a:lnTo>
                    <a:pt x="16" y="92"/>
                  </a:lnTo>
                  <a:lnTo>
                    <a:pt x="11" y="92"/>
                  </a:lnTo>
                  <a:lnTo>
                    <a:pt x="7" y="88"/>
                  </a:lnTo>
                  <a:lnTo>
                    <a:pt x="3" y="85"/>
                  </a:lnTo>
                  <a:lnTo>
                    <a:pt x="2" y="80"/>
                  </a:lnTo>
                  <a:lnTo>
                    <a:pt x="0" y="76"/>
                  </a:lnTo>
                  <a:lnTo>
                    <a:pt x="0" y="72"/>
                  </a:lnTo>
                  <a:lnTo>
                    <a:pt x="2" y="68"/>
                  </a:lnTo>
                  <a:lnTo>
                    <a:pt x="3" y="63"/>
                  </a:lnTo>
                  <a:lnTo>
                    <a:pt x="7" y="59"/>
                  </a:lnTo>
                  <a:lnTo>
                    <a:pt x="11" y="58"/>
                  </a:lnTo>
                  <a:lnTo>
                    <a:pt x="16" y="56"/>
                  </a:lnTo>
                  <a:lnTo>
                    <a:pt x="63" y="56"/>
                  </a:lnTo>
                  <a:lnTo>
                    <a:pt x="97" y="5"/>
                  </a:lnTo>
                  <a:lnTo>
                    <a:pt x="100" y="2"/>
                  </a:lnTo>
                  <a:lnTo>
                    <a:pt x="10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6" name="Freeform 65"/>
            <p:cNvSpPr>
              <a:spLocks noEditPoints="1"/>
            </p:cNvSpPr>
            <p:nvPr/>
          </p:nvSpPr>
          <p:spPr bwMode="auto">
            <a:xfrm>
              <a:off x="3925731" y="2248676"/>
              <a:ext cx="395285" cy="209549"/>
            </a:xfrm>
            <a:custGeom>
              <a:avLst/>
              <a:gdLst>
                <a:gd name="T0" fmla="*/ 55 w 249"/>
                <a:gd name="T1" fmla="*/ 25 h 132"/>
                <a:gd name="T2" fmla="*/ 52 w 249"/>
                <a:gd name="T3" fmla="*/ 30 h 132"/>
                <a:gd name="T4" fmla="*/ 63 w 249"/>
                <a:gd name="T5" fmla="*/ 106 h 132"/>
                <a:gd name="T6" fmla="*/ 66 w 249"/>
                <a:gd name="T7" fmla="*/ 111 h 132"/>
                <a:gd name="T8" fmla="*/ 73 w 249"/>
                <a:gd name="T9" fmla="*/ 112 h 132"/>
                <a:gd name="T10" fmla="*/ 77 w 249"/>
                <a:gd name="T11" fmla="*/ 109 h 132"/>
                <a:gd name="T12" fmla="*/ 79 w 249"/>
                <a:gd name="T13" fmla="*/ 103 h 132"/>
                <a:gd name="T14" fmla="*/ 66 w 249"/>
                <a:gd name="T15" fmla="*/ 27 h 132"/>
                <a:gd name="T16" fmla="*/ 61 w 249"/>
                <a:gd name="T17" fmla="*/ 24 h 132"/>
                <a:gd name="T18" fmla="*/ 185 w 249"/>
                <a:gd name="T19" fmla="*/ 24 h 132"/>
                <a:gd name="T20" fmla="*/ 179 w 249"/>
                <a:gd name="T21" fmla="*/ 25 h 132"/>
                <a:gd name="T22" fmla="*/ 175 w 249"/>
                <a:gd name="T23" fmla="*/ 30 h 132"/>
                <a:gd name="T24" fmla="*/ 164 w 249"/>
                <a:gd name="T25" fmla="*/ 106 h 132"/>
                <a:gd name="T26" fmla="*/ 169 w 249"/>
                <a:gd name="T27" fmla="*/ 111 h 132"/>
                <a:gd name="T28" fmla="*/ 174 w 249"/>
                <a:gd name="T29" fmla="*/ 112 h 132"/>
                <a:gd name="T30" fmla="*/ 180 w 249"/>
                <a:gd name="T31" fmla="*/ 109 h 132"/>
                <a:gd name="T32" fmla="*/ 193 w 249"/>
                <a:gd name="T33" fmla="*/ 33 h 132"/>
                <a:gd name="T34" fmla="*/ 191 w 249"/>
                <a:gd name="T35" fmla="*/ 27 h 132"/>
                <a:gd name="T36" fmla="*/ 185 w 249"/>
                <a:gd name="T37" fmla="*/ 24 h 132"/>
                <a:gd name="T38" fmla="*/ 118 w 249"/>
                <a:gd name="T39" fmla="*/ 25 h 132"/>
                <a:gd name="T40" fmla="*/ 113 w 249"/>
                <a:gd name="T41" fmla="*/ 32 h 132"/>
                <a:gd name="T42" fmla="*/ 114 w 249"/>
                <a:gd name="T43" fmla="*/ 107 h 132"/>
                <a:gd name="T44" fmla="*/ 122 w 249"/>
                <a:gd name="T45" fmla="*/ 112 h 132"/>
                <a:gd name="T46" fmla="*/ 129 w 249"/>
                <a:gd name="T47" fmla="*/ 107 h 132"/>
                <a:gd name="T48" fmla="*/ 130 w 249"/>
                <a:gd name="T49" fmla="*/ 32 h 132"/>
                <a:gd name="T50" fmla="*/ 126 w 249"/>
                <a:gd name="T51" fmla="*/ 25 h 132"/>
                <a:gd name="T52" fmla="*/ 0 w 249"/>
                <a:gd name="T53" fmla="*/ 0 h 132"/>
                <a:gd name="T54" fmla="*/ 224 w 249"/>
                <a:gd name="T55" fmla="*/ 114 h 132"/>
                <a:gd name="T56" fmla="*/ 220 w 249"/>
                <a:gd name="T57" fmla="*/ 124 h 132"/>
                <a:gd name="T58" fmla="*/ 212 w 249"/>
                <a:gd name="T59" fmla="*/ 130 h 132"/>
                <a:gd name="T60" fmla="*/ 42 w 249"/>
                <a:gd name="T61" fmla="*/ 132 h 132"/>
                <a:gd name="T62" fmla="*/ 32 w 249"/>
                <a:gd name="T63" fmla="*/ 127 h 132"/>
                <a:gd name="T64" fmla="*/ 28 w 249"/>
                <a:gd name="T65" fmla="*/ 119 h 132"/>
                <a:gd name="T66" fmla="*/ 0 w 249"/>
                <a:gd name="T6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132">
                  <a:moveTo>
                    <a:pt x="58" y="24"/>
                  </a:moveTo>
                  <a:lnTo>
                    <a:pt x="55" y="25"/>
                  </a:lnTo>
                  <a:lnTo>
                    <a:pt x="53" y="27"/>
                  </a:lnTo>
                  <a:lnTo>
                    <a:pt x="52" y="30"/>
                  </a:lnTo>
                  <a:lnTo>
                    <a:pt x="52" y="33"/>
                  </a:lnTo>
                  <a:lnTo>
                    <a:pt x="63" y="106"/>
                  </a:lnTo>
                  <a:lnTo>
                    <a:pt x="64" y="109"/>
                  </a:lnTo>
                  <a:lnTo>
                    <a:pt x="66" y="111"/>
                  </a:lnTo>
                  <a:lnTo>
                    <a:pt x="71" y="112"/>
                  </a:lnTo>
                  <a:lnTo>
                    <a:pt x="73" y="112"/>
                  </a:lnTo>
                  <a:lnTo>
                    <a:pt x="76" y="111"/>
                  </a:lnTo>
                  <a:lnTo>
                    <a:pt x="77" y="109"/>
                  </a:lnTo>
                  <a:lnTo>
                    <a:pt x="79" y="106"/>
                  </a:lnTo>
                  <a:lnTo>
                    <a:pt x="79" y="103"/>
                  </a:lnTo>
                  <a:lnTo>
                    <a:pt x="68" y="30"/>
                  </a:lnTo>
                  <a:lnTo>
                    <a:pt x="66" y="27"/>
                  </a:lnTo>
                  <a:lnTo>
                    <a:pt x="64" y="25"/>
                  </a:lnTo>
                  <a:lnTo>
                    <a:pt x="61" y="24"/>
                  </a:lnTo>
                  <a:lnTo>
                    <a:pt x="58" y="24"/>
                  </a:lnTo>
                  <a:close/>
                  <a:moveTo>
                    <a:pt x="185" y="24"/>
                  </a:moveTo>
                  <a:lnTo>
                    <a:pt x="182" y="24"/>
                  </a:lnTo>
                  <a:lnTo>
                    <a:pt x="179" y="25"/>
                  </a:lnTo>
                  <a:lnTo>
                    <a:pt x="177" y="27"/>
                  </a:lnTo>
                  <a:lnTo>
                    <a:pt x="175" y="30"/>
                  </a:lnTo>
                  <a:lnTo>
                    <a:pt x="164" y="103"/>
                  </a:lnTo>
                  <a:lnTo>
                    <a:pt x="164" y="106"/>
                  </a:lnTo>
                  <a:lnTo>
                    <a:pt x="166" y="109"/>
                  </a:lnTo>
                  <a:lnTo>
                    <a:pt x="169" y="111"/>
                  </a:lnTo>
                  <a:lnTo>
                    <a:pt x="172" y="112"/>
                  </a:lnTo>
                  <a:lnTo>
                    <a:pt x="174" y="112"/>
                  </a:lnTo>
                  <a:lnTo>
                    <a:pt x="177" y="111"/>
                  </a:lnTo>
                  <a:lnTo>
                    <a:pt x="180" y="109"/>
                  </a:lnTo>
                  <a:lnTo>
                    <a:pt x="182" y="106"/>
                  </a:lnTo>
                  <a:lnTo>
                    <a:pt x="193" y="33"/>
                  </a:lnTo>
                  <a:lnTo>
                    <a:pt x="193" y="30"/>
                  </a:lnTo>
                  <a:lnTo>
                    <a:pt x="191" y="27"/>
                  </a:lnTo>
                  <a:lnTo>
                    <a:pt x="188" y="25"/>
                  </a:lnTo>
                  <a:lnTo>
                    <a:pt x="185" y="24"/>
                  </a:lnTo>
                  <a:close/>
                  <a:moveTo>
                    <a:pt x="122" y="24"/>
                  </a:moveTo>
                  <a:lnTo>
                    <a:pt x="118" y="25"/>
                  </a:lnTo>
                  <a:lnTo>
                    <a:pt x="114" y="29"/>
                  </a:lnTo>
                  <a:lnTo>
                    <a:pt x="113" y="32"/>
                  </a:lnTo>
                  <a:lnTo>
                    <a:pt x="113" y="104"/>
                  </a:lnTo>
                  <a:lnTo>
                    <a:pt x="114" y="107"/>
                  </a:lnTo>
                  <a:lnTo>
                    <a:pt x="118" y="111"/>
                  </a:lnTo>
                  <a:lnTo>
                    <a:pt x="122" y="112"/>
                  </a:lnTo>
                  <a:lnTo>
                    <a:pt x="126" y="111"/>
                  </a:lnTo>
                  <a:lnTo>
                    <a:pt x="129" y="107"/>
                  </a:lnTo>
                  <a:lnTo>
                    <a:pt x="130" y="104"/>
                  </a:lnTo>
                  <a:lnTo>
                    <a:pt x="130" y="32"/>
                  </a:lnTo>
                  <a:lnTo>
                    <a:pt x="129" y="29"/>
                  </a:lnTo>
                  <a:lnTo>
                    <a:pt x="126" y="25"/>
                  </a:lnTo>
                  <a:lnTo>
                    <a:pt x="122" y="24"/>
                  </a:lnTo>
                  <a:close/>
                  <a:moveTo>
                    <a:pt x="0" y="0"/>
                  </a:moveTo>
                  <a:lnTo>
                    <a:pt x="249" y="0"/>
                  </a:lnTo>
                  <a:lnTo>
                    <a:pt x="224" y="114"/>
                  </a:lnTo>
                  <a:lnTo>
                    <a:pt x="222" y="119"/>
                  </a:lnTo>
                  <a:lnTo>
                    <a:pt x="220" y="124"/>
                  </a:lnTo>
                  <a:lnTo>
                    <a:pt x="215" y="127"/>
                  </a:lnTo>
                  <a:lnTo>
                    <a:pt x="212" y="130"/>
                  </a:lnTo>
                  <a:lnTo>
                    <a:pt x="207" y="132"/>
                  </a:lnTo>
                  <a:lnTo>
                    <a:pt x="42" y="132"/>
                  </a:lnTo>
                  <a:lnTo>
                    <a:pt x="37" y="130"/>
                  </a:lnTo>
                  <a:lnTo>
                    <a:pt x="32" y="127"/>
                  </a:lnTo>
                  <a:lnTo>
                    <a:pt x="29" y="124"/>
                  </a:lnTo>
                  <a:lnTo>
                    <a:pt x="28" y="119"/>
                  </a:lnTo>
                  <a:lnTo>
                    <a:pt x="26" y="114"/>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47" name="Freeform 21"/>
          <p:cNvSpPr>
            <a:spLocks noEditPoints="1"/>
          </p:cNvSpPr>
          <p:nvPr/>
        </p:nvSpPr>
        <p:spPr bwMode="auto">
          <a:xfrm>
            <a:off x="5964722" y="1555183"/>
            <a:ext cx="450119" cy="527472"/>
          </a:xfrm>
          <a:custGeom>
            <a:avLst/>
            <a:gdLst>
              <a:gd name="T0" fmla="*/ 154 w 323"/>
              <a:gd name="T1" fmla="*/ 318 h 458"/>
              <a:gd name="T2" fmla="*/ 142 w 323"/>
              <a:gd name="T3" fmla="*/ 328 h 458"/>
              <a:gd name="T4" fmla="*/ 136 w 323"/>
              <a:gd name="T5" fmla="*/ 343 h 458"/>
              <a:gd name="T6" fmla="*/ 138 w 323"/>
              <a:gd name="T7" fmla="*/ 408 h 458"/>
              <a:gd name="T8" fmla="*/ 146 w 323"/>
              <a:gd name="T9" fmla="*/ 420 h 458"/>
              <a:gd name="T10" fmla="*/ 161 w 323"/>
              <a:gd name="T11" fmla="*/ 424 h 458"/>
              <a:gd name="T12" fmla="*/ 177 w 323"/>
              <a:gd name="T13" fmla="*/ 420 h 458"/>
              <a:gd name="T14" fmla="*/ 184 w 323"/>
              <a:gd name="T15" fmla="*/ 408 h 458"/>
              <a:gd name="T16" fmla="*/ 186 w 323"/>
              <a:gd name="T17" fmla="*/ 343 h 458"/>
              <a:gd name="T18" fmla="*/ 181 w 323"/>
              <a:gd name="T19" fmla="*/ 328 h 458"/>
              <a:gd name="T20" fmla="*/ 169 w 323"/>
              <a:gd name="T21" fmla="*/ 318 h 458"/>
              <a:gd name="T22" fmla="*/ 35 w 323"/>
              <a:gd name="T23" fmla="*/ 213 h 458"/>
              <a:gd name="T24" fmla="*/ 288 w 323"/>
              <a:gd name="T25" fmla="*/ 245 h 458"/>
              <a:gd name="T26" fmla="*/ 35 w 323"/>
              <a:gd name="T27" fmla="*/ 213 h 458"/>
              <a:gd name="T28" fmla="*/ 135 w 323"/>
              <a:gd name="T29" fmla="*/ 53 h 458"/>
              <a:gd name="T30" fmla="*/ 96 w 323"/>
              <a:gd name="T31" fmla="*/ 90 h 458"/>
              <a:gd name="T32" fmla="*/ 90 w 323"/>
              <a:gd name="T33" fmla="*/ 178 h 458"/>
              <a:gd name="T34" fmla="*/ 232 w 323"/>
              <a:gd name="T35" fmla="*/ 119 h 458"/>
              <a:gd name="T36" fmla="*/ 211 w 323"/>
              <a:gd name="T37" fmla="*/ 69 h 458"/>
              <a:gd name="T38" fmla="*/ 161 w 323"/>
              <a:gd name="T39" fmla="*/ 48 h 458"/>
              <a:gd name="T40" fmla="*/ 192 w 323"/>
              <a:gd name="T41" fmla="*/ 3 h 458"/>
              <a:gd name="T42" fmla="*/ 246 w 323"/>
              <a:gd name="T43" fmla="*/ 34 h 458"/>
              <a:gd name="T44" fmla="*/ 277 w 323"/>
              <a:gd name="T45" fmla="*/ 86 h 458"/>
              <a:gd name="T46" fmla="*/ 280 w 323"/>
              <a:gd name="T47" fmla="*/ 178 h 458"/>
              <a:gd name="T48" fmla="*/ 309 w 323"/>
              <a:gd name="T49" fmla="*/ 180 h 458"/>
              <a:gd name="T50" fmla="*/ 321 w 323"/>
              <a:gd name="T51" fmla="*/ 190 h 458"/>
              <a:gd name="T52" fmla="*/ 323 w 323"/>
              <a:gd name="T53" fmla="*/ 441 h 458"/>
              <a:gd name="T54" fmla="*/ 315 w 323"/>
              <a:gd name="T55" fmla="*/ 452 h 458"/>
              <a:gd name="T56" fmla="*/ 302 w 323"/>
              <a:gd name="T57" fmla="*/ 458 h 458"/>
              <a:gd name="T58" fmla="*/ 14 w 323"/>
              <a:gd name="T59" fmla="*/ 456 h 458"/>
              <a:gd name="T60" fmla="*/ 4 w 323"/>
              <a:gd name="T61" fmla="*/ 449 h 458"/>
              <a:gd name="T62" fmla="*/ 0 w 323"/>
              <a:gd name="T63" fmla="*/ 437 h 458"/>
              <a:gd name="T64" fmla="*/ 0 w 323"/>
              <a:gd name="T65" fmla="*/ 193 h 458"/>
              <a:gd name="T66" fmla="*/ 8 w 323"/>
              <a:gd name="T67" fmla="*/ 182 h 458"/>
              <a:gd name="T68" fmla="*/ 21 w 323"/>
              <a:gd name="T69" fmla="*/ 178 h 458"/>
              <a:gd name="T70" fmla="*/ 42 w 323"/>
              <a:gd name="T71" fmla="*/ 119 h 458"/>
              <a:gd name="T72" fmla="*/ 58 w 323"/>
              <a:gd name="T73" fmla="*/ 57 h 458"/>
              <a:gd name="T74" fmla="*/ 102 w 323"/>
              <a:gd name="T75" fmla="*/ 15 h 458"/>
              <a:gd name="T76" fmla="*/ 161 w 323"/>
              <a:gd name="T7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458">
                <a:moveTo>
                  <a:pt x="161" y="318"/>
                </a:moveTo>
                <a:lnTo>
                  <a:pt x="154" y="318"/>
                </a:lnTo>
                <a:lnTo>
                  <a:pt x="146" y="322"/>
                </a:lnTo>
                <a:lnTo>
                  <a:pt x="142" y="328"/>
                </a:lnTo>
                <a:lnTo>
                  <a:pt x="138" y="335"/>
                </a:lnTo>
                <a:lnTo>
                  <a:pt x="136" y="343"/>
                </a:lnTo>
                <a:lnTo>
                  <a:pt x="136" y="399"/>
                </a:lnTo>
                <a:lnTo>
                  <a:pt x="138" y="408"/>
                </a:lnTo>
                <a:lnTo>
                  <a:pt x="142" y="414"/>
                </a:lnTo>
                <a:lnTo>
                  <a:pt x="146" y="420"/>
                </a:lnTo>
                <a:lnTo>
                  <a:pt x="154" y="424"/>
                </a:lnTo>
                <a:lnTo>
                  <a:pt x="161" y="424"/>
                </a:lnTo>
                <a:lnTo>
                  <a:pt x="169" y="424"/>
                </a:lnTo>
                <a:lnTo>
                  <a:pt x="177" y="420"/>
                </a:lnTo>
                <a:lnTo>
                  <a:pt x="181" y="414"/>
                </a:lnTo>
                <a:lnTo>
                  <a:pt x="184" y="408"/>
                </a:lnTo>
                <a:lnTo>
                  <a:pt x="186" y="399"/>
                </a:lnTo>
                <a:lnTo>
                  <a:pt x="186" y="343"/>
                </a:lnTo>
                <a:lnTo>
                  <a:pt x="184" y="335"/>
                </a:lnTo>
                <a:lnTo>
                  <a:pt x="181" y="328"/>
                </a:lnTo>
                <a:lnTo>
                  <a:pt x="177" y="322"/>
                </a:lnTo>
                <a:lnTo>
                  <a:pt x="169" y="318"/>
                </a:lnTo>
                <a:lnTo>
                  <a:pt x="161" y="318"/>
                </a:lnTo>
                <a:close/>
                <a:moveTo>
                  <a:pt x="35" y="213"/>
                </a:moveTo>
                <a:lnTo>
                  <a:pt x="35" y="245"/>
                </a:lnTo>
                <a:lnTo>
                  <a:pt x="288" y="245"/>
                </a:lnTo>
                <a:lnTo>
                  <a:pt x="288" y="213"/>
                </a:lnTo>
                <a:lnTo>
                  <a:pt x="35" y="213"/>
                </a:lnTo>
                <a:close/>
                <a:moveTo>
                  <a:pt x="161" y="48"/>
                </a:moveTo>
                <a:lnTo>
                  <a:pt x="135" y="53"/>
                </a:lnTo>
                <a:lnTo>
                  <a:pt x="111" y="69"/>
                </a:lnTo>
                <a:lnTo>
                  <a:pt x="96" y="90"/>
                </a:lnTo>
                <a:lnTo>
                  <a:pt x="90" y="119"/>
                </a:lnTo>
                <a:lnTo>
                  <a:pt x="90" y="178"/>
                </a:lnTo>
                <a:lnTo>
                  <a:pt x="232" y="178"/>
                </a:lnTo>
                <a:lnTo>
                  <a:pt x="232" y="119"/>
                </a:lnTo>
                <a:lnTo>
                  <a:pt x="227" y="90"/>
                </a:lnTo>
                <a:lnTo>
                  <a:pt x="211" y="69"/>
                </a:lnTo>
                <a:lnTo>
                  <a:pt x="188" y="53"/>
                </a:lnTo>
                <a:lnTo>
                  <a:pt x="161" y="48"/>
                </a:lnTo>
                <a:close/>
                <a:moveTo>
                  <a:pt x="161" y="0"/>
                </a:moveTo>
                <a:lnTo>
                  <a:pt x="192" y="3"/>
                </a:lnTo>
                <a:lnTo>
                  <a:pt x="221" y="15"/>
                </a:lnTo>
                <a:lnTo>
                  <a:pt x="246" y="34"/>
                </a:lnTo>
                <a:lnTo>
                  <a:pt x="265" y="57"/>
                </a:lnTo>
                <a:lnTo>
                  <a:pt x="277" y="86"/>
                </a:lnTo>
                <a:lnTo>
                  <a:pt x="280" y="119"/>
                </a:lnTo>
                <a:lnTo>
                  <a:pt x="280" y="178"/>
                </a:lnTo>
                <a:lnTo>
                  <a:pt x="302" y="178"/>
                </a:lnTo>
                <a:lnTo>
                  <a:pt x="309" y="180"/>
                </a:lnTo>
                <a:lnTo>
                  <a:pt x="315" y="184"/>
                </a:lnTo>
                <a:lnTo>
                  <a:pt x="321" y="190"/>
                </a:lnTo>
                <a:lnTo>
                  <a:pt x="323" y="195"/>
                </a:lnTo>
                <a:lnTo>
                  <a:pt x="323" y="441"/>
                </a:lnTo>
                <a:lnTo>
                  <a:pt x="321" y="449"/>
                </a:lnTo>
                <a:lnTo>
                  <a:pt x="315" y="452"/>
                </a:lnTo>
                <a:lnTo>
                  <a:pt x="309" y="456"/>
                </a:lnTo>
                <a:lnTo>
                  <a:pt x="302" y="458"/>
                </a:lnTo>
                <a:lnTo>
                  <a:pt x="21" y="458"/>
                </a:lnTo>
                <a:lnTo>
                  <a:pt x="14" y="456"/>
                </a:lnTo>
                <a:lnTo>
                  <a:pt x="8" y="454"/>
                </a:lnTo>
                <a:lnTo>
                  <a:pt x="4" y="449"/>
                </a:lnTo>
                <a:lnTo>
                  <a:pt x="0" y="443"/>
                </a:lnTo>
                <a:lnTo>
                  <a:pt x="0" y="437"/>
                </a:lnTo>
                <a:lnTo>
                  <a:pt x="0" y="199"/>
                </a:lnTo>
                <a:lnTo>
                  <a:pt x="0" y="193"/>
                </a:lnTo>
                <a:lnTo>
                  <a:pt x="4" y="188"/>
                </a:lnTo>
                <a:lnTo>
                  <a:pt x="8" y="182"/>
                </a:lnTo>
                <a:lnTo>
                  <a:pt x="14" y="180"/>
                </a:lnTo>
                <a:lnTo>
                  <a:pt x="21" y="178"/>
                </a:lnTo>
                <a:lnTo>
                  <a:pt x="42" y="178"/>
                </a:lnTo>
                <a:lnTo>
                  <a:pt x="42" y="119"/>
                </a:lnTo>
                <a:lnTo>
                  <a:pt x="46" y="86"/>
                </a:lnTo>
                <a:lnTo>
                  <a:pt x="58" y="57"/>
                </a:lnTo>
                <a:lnTo>
                  <a:pt x="77" y="34"/>
                </a:lnTo>
                <a:lnTo>
                  <a:pt x="102" y="15"/>
                </a:lnTo>
                <a:lnTo>
                  <a:pt x="129" y="3"/>
                </a:lnTo>
                <a:lnTo>
                  <a:pt x="161" y="0"/>
                </a:lnTo>
                <a:close/>
              </a:path>
            </a:pathLst>
          </a:custGeom>
          <a:solidFill>
            <a:schemeClr val="accent3">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
        <p:nvSpPr>
          <p:cNvPr id="48" name="Freeform 47"/>
          <p:cNvSpPr>
            <a:spLocks noEditPoints="1"/>
          </p:cNvSpPr>
          <p:nvPr/>
        </p:nvSpPr>
        <p:spPr bwMode="auto">
          <a:xfrm>
            <a:off x="8197831" y="1536680"/>
            <a:ext cx="544253" cy="564481"/>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2">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i="1" dirty="0">
              <a:solidFill>
                <a:srgbClr val="FF0066"/>
              </a:solidFill>
              <a:latin typeface="Calibri Light" panose="020F0302020204030204" pitchFamily="34" charset="0"/>
            </a:endParaRPr>
          </a:p>
        </p:txBody>
      </p:sp>
      <p:sp>
        <p:nvSpPr>
          <p:cNvPr id="49" name="Freeform 7"/>
          <p:cNvSpPr>
            <a:spLocks noEditPoints="1"/>
          </p:cNvSpPr>
          <p:nvPr/>
        </p:nvSpPr>
        <p:spPr bwMode="auto">
          <a:xfrm>
            <a:off x="10615741" y="1580381"/>
            <a:ext cx="329759" cy="458407"/>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accent6">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endParaRPr lang="en-US" sz="3200" dirty="0">
              <a:solidFill>
                <a:prstClr val="black"/>
              </a:solidFill>
            </a:endParaRPr>
          </a:p>
        </p:txBody>
      </p:sp>
    </p:spTree>
    <p:extLst>
      <p:ext uri="{BB962C8B-B14F-4D97-AF65-F5344CB8AC3E}">
        <p14:creationId xmlns:p14="http://schemas.microsoft.com/office/powerpoint/2010/main" val="34667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86" y="162566"/>
            <a:ext cx="10972800" cy="879952"/>
          </a:xfrm>
        </p:spPr>
        <p:txBody>
          <a:bodyPr/>
          <a:lstStyle/>
          <a:p>
            <a:r>
              <a:rPr lang="en-US" dirty="0"/>
              <a:t>iOS and Android Development Services</a:t>
            </a:r>
          </a:p>
        </p:txBody>
      </p:sp>
      <p:sp>
        <p:nvSpPr>
          <p:cNvPr id="13" name="Rounded Rectangle 13"/>
          <p:cNvSpPr/>
          <p:nvPr/>
        </p:nvSpPr>
        <p:spPr>
          <a:xfrm>
            <a:off x="3266006" y="2169703"/>
            <a:ext cx="2662012" cy="4276143"/>
          </a:xfrm>
          <a:prstGeom prst="roundRect">
            <a:avLst>
              <a:gd name="adj" fmla="val 688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ounded Rectangle 10"/>
          <p:cNvSpPr/>
          <p:nvPr/>
        </p:nvSpPr>
        <p:spPr>
          <a:xfrm>
            <a:off x="203201" y="2155661"/>
            <a:ext cx="2662012" cy="4291057"/>
          </a:xfrm>
          <a:prstGeom prst="roundRect">
            <a:avLst>
              <a:gd name="adj" fmla="val 688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332540" y="2522836"/>
            <a:ext cx="2317558" cy="379656"/>
          </a:xfrm>
          <a:prstGeom prst="rect">
            <a:avLst/>
          </a:prstGeom>
        </p:spPr>
        <p:txBody>
          <a:bodyPr wrap="none">
            <a:spAutoFit/>
          </a:bodyPr>
          <a:lstStyle/>
          <a:p>
            <a:r>
              <a:rPr lang="en-US" sz="1867" b="1" dirty="0">
                <a:solidFill>
                  <a:srgbClr val="15A563"/>
                </a:solidFill>
              </a:rPr>
              <a:t>APPS UI/UXA DESIGN</a:t>
            </a:r>
          </a:p>
        </p:txBody>
      </p:sp>
      <p:sp>
        <p:nvSpPr>
          <p:cNvPr id="16" name="Rectangle 15"/>
          <p:cNvSpPr/>
          <p:nvPr/>
        </p:nvSpPr>
        <p:spPr>
          <a:xfrm>
            <a:off x="3293925" y="2513303"/>
            <a:ext cx="2411814" cy="379656"/>
          </a:xfrm>
          <a:prstGeom prst="rect">
            <a:avLst/>
          </a:prstGeom>
        </p:spPr>
        <p:txBody>
          <a:bodyPr wrap="none">
            <a:spAutoFit/>
          </a:bodyPr>
          <a:lstStyle/>
          <a:p>
            <a:r>
              <a:rPr lang="en-US" sz="1867" b="1" dirty="0">
                <a:solidFill>
                  <a:srgbClr val="15A563"/>
                </a:solidFill>
              </a:rPr>
              <a:t>APPS ADEVELOPMENT</a:t>
            </a:r>
          </a:p>
        </p:txBody>
      </p:sp>
      <p:sp>
        <p:nvSpPr>
          <p:cNvPr id="17" name="Rectangle 16"/>
          <p:cNvSpPr/>
          <p:nvPr/>
        </p:nvSpPr>
        <p:spPr>
          <a:xfrm>
            <a:off x="6309205" y="2489299"/>
            <a:ext cx="1589089" cy="379656"/>
          </a:xfrm>
          <a:prstGeom prst="rect">
            <a:avLst/>
          </a:prstGeom>
        </p:spPr>
        <p:txBody>
          <a:bodyPr wrap="none">
            <a:spAutoFit/>
          </a:bodyPr>
          <a:lstStyle/>
          <a:p>
            <a:r>
              <a:rPr lang="en-US" sz="1867" b="1" dirty="0">
                <a:solidFill>
                  <a:srgbClr val="15A563"/>
                </a:solidFill>
              </a:rPr>
              <a:t>APPS TESTING</a:t>
            </a:r>
          </a:p>
        </p:txBody>
      </p:sp>
      <p:sp>
        <p:nvSpPr>
          <p:cNvPr id="18" name="Rectangle 17"/>
          <p:cNvSpPr/>
          <p:nvPr/>
        </p:nvSpPr>
        <p:spPr>
          <a:xfrm>
            <a:off x="9469721" y="2433317"/>
            <a:ext cx="2370239" cy="666977"/>
          </a:xfrm>
          <a:prstGeom prst="rect">
            <a:avLst/>
          </a:prstGeom>
        </p:spPr>
        <p:txBody>
          <a:bodyPr wrap="square">
            <a:spAutoFit/>
          </a:bodyPr>
          <a:lstStyle/>
          <a:p>
            <a:r>
              <a:rPr lang="en-US" sz="1867" b="1" dirty="0">
                <a:solidFill>
                  <a:srgbClr val="15A563"/>
                </a:solidFill>
              </a:rPr>
              <a:t>APPS SUPPORT &amp; MAINTENANCE</a:t>
            </a:r>
          </a:p>
        </p:txBody>
      </p:sp>
      <p:sp>
        <p:nvSpPr>
          <p:cNvPr id="19" name="Rounded Rectangle 14"/>
          <p:cNvSpPr/>
          <p:nvPr/>
        </p:nvSpPr>
        <p:spPr>
          <a:xfrm>
            <a:off x="6294922" y="2155661"/>
            <a:ext cx="2662012" cy="4291057"/>
          </a:xfrm>
          <a:prstGeom prst="roundRect">
            <a:avLst>
              <a:gd name="adj" fmla="val 688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ounded Rectangle 15"/>
          <p:cNvSpPr/>
          <p:nvPr/>
        </p:nvSpPr>
        <p:spPr>
          <a:xfrm>
            <a:off x="9323838" y="2169704"/>
            <a:ext cx="2662012" cy="4276141"/>
          </a:xfrm>
          <a:prstGeom prst="roundRect">
            <a:avLst>
              <a:gd name="adj" fmla="val 6889"/>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Rectangle 20"/>
          <p:cNvSpPr/>
          <p:nvPr/>
        </p:nvSpPr>
        <p:spPr>
          <a:xfrm>
            <a:off x="6309205" y="2834600"/>
            <a:ext cx="2701977" cy="3374257"/>
          </a:xfrm>
          <a:prstGeom prst="rect">
            <a:avLst/>
          </a:prstGeom>
        </p:spPr>
        <p:txBody>
          <a:bodyPr wrap="square">
            <a:spAutoFit/>
          </a:bodyPr>
          <a:lstStyle/>
          <a:p>
            <a:pPr marL="228594" indent="-228594">
              <a:buClr>
                <a:srgbClr val="15A563"/>
              </a:buClr>
              <a:buSzPct val="70000"/>
              <a:buFont typeface="LucidaGrande" charset="0"/>
              <a:buChar char="▶"/>
            </a:pPr>
            <a:r>
              <a:rPr lang="en-US" sz="1333" dirty="0">
                <a:solidFill>
                  <a:schemeClr val="tx2">
                    <a:lumMod val="75000"/>
                  </a:schemeClr>
                </a:solidFill>
              </a:rPr>
              <a:t>Test Strategy Consulting</a:t>
            </a:r>
          </a:p>
          <a:p>
            <a:pPr marL="228594" indent="-228594">
              <a:buClr>
                <a:srgbClr val="15A563"/>
              </a:buClr>
              <a:buSzPct val="70000"/>
              <a:buFont typeface="LucidaGrande" charset="0"/>
              <a:buChar char="▶"/>
            </a:pP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Manual Testing </a:t>
            </a:r>
          </a:p>
          <a:p>
            <a:pPr marL="378873" lvl="1" indent="-228594">
              <a:buClr>
                <a:srgbClr val="15A563"/>
              </a:buClr>
              <a:buSzPct val="70000"/>
              <a:buFont typeface="Wingdings" charset="2"/>
              <a:buChar char="§"/>
            </a:pPr>
            <a:r>
              <a:rPr lang="en-US" sz="1333" dirty="0">
                <a:solidFill>
                  <a:schemeClr val="tx2">
                    <a:lumMod val="75000"/>
                  </a:schemeClr>
                </a:solidFill>
              </a:rPr>
              <a:t>Functional Testing</a:t>
            </a:r>
          </a:p>
          <a:p>
            <a:pPr marL="378873" lvl="1" indent="-228594">
              <a:buClr>
                <a:srgbClr val="15A563"/>
              </a:buClr>
              <a:buSzPct val="70000"/>
              <a:buFont typeface="Wingdings" charset="2"/>
              <a:buChar char="§"/>
            </a:pPr>
            <a:r>
              <a:rPr lang="en-US" sz="1333" dirty="0">
                <a:solidFill>
                  <a:schemeClr val="tx2">
                    <a:lumMod val="75000"/>
                  </a:schemeClr>
                </a:solidFill>
              </a:rPr>
              <a:t>Usability Testing</a:t>
            </a:r>
          </a:p>
          <a:p>
            <a:pPr marL="378873" lvl="1" indent="-228594">
              <a:buClr>
                <a:srgbClr val="15A563"/>
              </a:buClr>
              <a:buSzPct val="70000"/>
              <a:buFont typeface="Wingdings" charset="2"/>
              <a:buChar char="§"/>
            </a:pPr>
            <a:r>
              <a:rPr lang="en-US" sz="1333" dirty="0">
                <a:solidFill>
                  <a:schemeClr val="tx2">
                    <a:lumMod val="75000"/>
                  </a:schemeClr>
                </a:solidFill>
              </a:rPr>
              <a:t>Network Testing</a:t>
            </a:r>
          </a:p>
          <a:p>
            <a:pPr marL="378873" lvl="1" indent="-228594">
              <a:buClr>
                <a:srgbClr val="15A563"/>
              </a:buClr>
              <a:buSzPct val="70000"/>
              <a:buFont typeface="Wingdings" charset="2"/>
              <a:buChar char="§"/>
            </a:pPr>
            <a:r>
              <a:rPr lang="en-US" sz="1333" dirty="0">
                <a:solidFill>
                  <a:schemeClr val="tx2">
                    <a:lumMod val="75000"/>
                  </a:schemeClr>
                </a:solidFill>
              </a:rPr>
              <a:t>Accessibility Testing</a:t>
            </a:r>
          </a:p>
          <a:p>
            <a:pPr marL="378873" lvl="1" indent="-228594">
              <a:buClr>
                <a:srgbClr val="15A563"/>
              </a:buClr>
              <a:buSzPct val="70000"/>
              <a:buFont typeface="Wingdings" charset="2"/>
              <a:buChar char="§"/>
            </a:pPr>
            <a:r>
              <a:rPr lang="en-US" sz="1333" dirty="0">
                <a:solidFill>
                  <a:schemeClr val="tx2">
                    <a:lumMod val="75000"/>
                  </a:schemeClr>
                </a:solidFill>
              </a:rPr>
              <a:t>A/B Testing</a:t>
            </a:r>
          </a:p>
          <a:p>
            <a:pPr marL="378873" lvl="1" indent="-228594">
              <a:buClr>
                <a:srgbClr val="15A563"/>
              </a:buClr>
              <a:buSzPct val="70000"/>
              <a:buFont typeface="Wingdings" charset="2"/>
              <a:buChar char="§"/>
            </a:pP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Automation Testing</a:t>
            </a:r>
          </a:p>
          <a:p>
            <a:pPr marL="378873" lvl="1" indent="-228594">
              <a:buClr>
                <a:srgbClr val="15A563"/>
              </a:buClr>
              <a:buSzPct val="70000"/>
              <a:buFont typeface="Wingdings" charset="2"/>
              <a:buChar char="§"/>
            </a:pPr>
            <a:r>
              <a:rPr lang="en-US" sz="1333" dirty="0">
                <a:solidFill>
                  <a:schemeClr val="tx2">
                    <a:lumMod val="75000"/>
                  </a:schemeClr>
                </a:solidFill>
              </a:rPr>
              <a:t>Unit Testing</a:t>
            </a:r>
          </a:p>
          <a:p>
            <a:pPr marL="378873" lvl="1" indent="-228594">
              <a:buClr>
                <a:srgbClr val="15A563"/>
              </a:buClr>
              <a:buSzPct val="70000"/>
              <a:buFont typeface="Wingdings" charset="2"/>
              <a:buChar char="§"/>
            </a:pPr>
            <a:r>
              <a:rPr lang="en-US" sz="1333" dirty="0">
                <a:solidFill>
                  <a:schemeClr val="tx2">
                    <a:lumMod val="75000"/>
                  </a:schemeClr>
                </a:solidFill>
              </a:rPr>
              <a:t>UI Testing</a:t>
            </a:r>
          </a:p>
          <a:p>
            <a:pPr marL="378873" lvl="1" indent="-228594">
              <a:buClr>
                <a:srgbClr val="15A563"/>
              </a:buClr>
              <a:buSzPct val="70000"/>
              <a:buFont typeface="Wingdings" charset="2"/>
              <a:buChar char="§"/>
            </a:pP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Specialized Testing like App crashes, Memory Leakage, Security Testing</a:t>
            </a:r>
          </a:p>
        </p:txBody>
      </p:sp>
      <p:sp>
        <p:nvSpPr>
          <p:cNvPr id="22" name="Rectangle 21"/>
          <p:cNvSpPr/>
          <p:nvPr/>
        </p:nvSpPr>
        <p:spPr>
          <a:xfrm>
            <a:off x="302523" y="2886637"/>
            <a:ext cx="2425635" cy="2758897"/>
          </a:xfrm>
          <a:prstGeom prst="rect">
            <a:avLst/>
          </a:prstGeom>
        </p:spPr>
        <p:txBody>
          <a:bodyPr wrap="square">
            <a:spAutoFit/>
          </a:bodyPr>
          <a:lstStyle/>
          <a:p>
            <a:pPr marL="228594" indent="-228594">
              <a:buClr>
                <a:srgbClr val="15A563"/>
              </a:buClr>
              <a:buSzPct val="70000"/>
              <a:buFont typeface="LucidaGrande" charset="0"/>
              <a:buChar char="▶"/>
            </a:pPr>
            <a:r>
              <a:rPr lang="en-US" sz="1333" dirty="0">
                <a:solidFill>
                  <a:schemeClr val="tx2">
                    <a:lumMod val="75000"/>
                  </a:schemeClr>
                </a:solidFill>
              </a:rPr>
              <a:t>End user interaction</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Create best suitable user experience</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Creating responsive designs &amp; cross-platform layouts based on iOS and Android standards</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Create wireframes &amp; multiple theme options for the application</a:t>
            </a:r>
          </a:p>
        </p:txBody>
      </p:sp>
      <p:sp>
        <p:nvSpPr>
          <p:cNvPr id="23" name="Rectangle 22"/>
          <p:cNvSpPr/>
          <p:nvPr/>
        </p:nvSpPr>
        <p:spPr>
          <a:xfrm>
            <a:off x="3289433" y="2886637"/>
            <a:ext cx="2570839" cy="2143536"/>
          </a:xfrm>
          <a:prstGeom prst="rect">
            <a:avLst/>
          </a:prstGeom>
        </p:spPr>
        <p:txBody>
          <a:bodyPr wrap="square">
            <a:spAutoFit/>
          </a:bodyPr>
          <a:lstStyle/>
          <a:p>
            <a:pPr marL="228594" indent="-228594">
              <a:buClr>
                <a:srgbClr val="15A563"/>
              </a:buClr>
              <a:buSzPct val="70000"/>
              <a:buFont typeface="LucidaGrande" charset="0"/>
              <a:buChar char="▶"/>
            </a:pPr>
            <a:r>
              <a:rPr lang="en-US" sz="1333" dirty="0">
                <a:solidFill>
                  <a:schemeClr val="tx2">
                    <a:lumMod val="75000"/>
                  </a:schemeClr>
                </a:solidFill>
              </a:rPr>
              <a:t>End to End development using Objective C/Swift, Java, or cross platform development tools</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Application certification and Cross platform porting across different platforms and Intra-platform porting</a:t>
            </a:r>
          </a:p>
          <a:p>
            <a:pPr marL="228594" indent="-228594">
              <a:buFont typeface="Wingdings" charset="2"/>
              <a:buChar char="§"/>
            </a:pPr>
            <a:endParaRPr lang="en-US" sz="1333" dirty="0">
              <a:solidFill>
                <a:schemeClr val="tx2">
                  <a:lumMod val="75000"/>
                </a:schemeClr>
              </a:solidFill>
            </a:endParaRPr>
          </a:p>
        </p:txBody>
      </p:sp>
      <p:sp>
        <p:nvSpPr>
          <p:cNvPr id="24" name="Rectangle 23"/>
          <p:cNvSpPr/>
          <p:nvPr/>
        </p:nvSpPr>
        <p:spPr>
          <a:xfrm>
            <a:off x="9369422" y="3126650"/>
            <a:ext cx="2570839" cy="1938416"/>
          </a:xfrm>
          <a:prstGeom prst="rect">
            <a:avLst/>
          </a:prstGeom>
        </p:spPr>
        <p:txBody>
          <a:bodyPr wrap="square">
            <a:spAutoFit/>
          </a:bodyPr>
          <a:lstStyle/>
          <a:p>
            <a:pPr marL="228594" indent="-228594">
              <a:buClr>
                <a:srgbClr val="15A563"/>
              </a:buClr>
              <a:buSzPct val="70000"/>
              <a:buFont typeface="LucidaGrande" charset="0"/>
              <a:buChar char="▶"/>
            </a:pPr>
            <a:r>
              <a:rPr lang="en-US" sz="1333" dirty="0">
                <a:solidFill>
                  <a:schemeClr val="tx2">
                    <a:lumMod val="75000"/>
                  </a:schemeClr>
                </a:solidFill>
              </a:rPr>
              <a:t>Post Publishing support</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Updates , Bug Fixes &amp; Enhancements</a:t>
            </a:r>
            <a:br>
              <a:rPr lang="en-US" sz="1333" dirty="0">
                <a:solidFill>
                  <a:schemeClr val="tx2">
                    <a:lumMod val="75000"/>
                  </a:schemeClr>
                </a:solidFill>
              </a:rPr>
            </a:br>
            <a:endParaRPr lang="en-US" sz="1333" dirty="0">
              <a:solidFill>
                <a:schemeClr val="tx2">
                  <a:lumMod val="75000"/>
                </a:schemeClr>
              </a:solidFill>
            </a:endParaRPr>
          </a:p>
          <a:p>
            <a:pPr marL="228594" indent="-228594">
              <a:buClr>
                <a:srgbClr val="15A563"/>
              </a:buClr>
              <a:buSzPct val="70000"/>
              <a:buFont typeface="LucidaGrande" charset="0"/>
              <a:buChar char="▶"/>
            </a:pPr>
            <a:r>
              <a:rPr lang="en-US" sz="1333" dirty="0">
                <a:solidFill>
                  <a:schemeClr val="tx2">
                    <a:lumMod val="75000"/>
                  </a:schemeClr>
                </a:solidFill>
              </a:rPr>
              <a:t>Implementation plan for new releases based on user community feedback</a:t>
            </a:r>
          </a:p>
          <a:p>
            <a:pPr marL="228594" indent="-228594">
              <a:buClr>
                <a:srgbClr val="15A563"/>
              </a:buClr>
              <a:buSzPct val="70000"/>
              <a:buFont typeface="LucidaGrande" charset="0"/>
              <a:buChar char="▶"/>
            </a:pPr>
            <a:endParaRPr lang="en-US" sz="1333" dirty="0">
              <a:solidFill>
                <a:schemeClr val="tx2"/>
              </a:solidFill>
            </a:endParaRPr>
          </a:p>
        </p:txBody>
      </p:sp>
      <p:sp>
        <p:nvSpPr>
          <p:cNvPr id="25" name="Rectangle 24"/>
          <p:cNvSpPr/>
          <p:nvPr/>
        </p:nvSpPr>
        <p:spPr>
          <a:xfrm>
            <a:off x="10248821" y="2124507"/>
            <a:ext cx="915065" cy="160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6" name="Picture 14" descr="http://www.image-transfer.com/wp-content/uploads/icon-responsive-black.png"/>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414687" y="1933947"/>
            <a:ext cx="532899" cy="42631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7273406" y="2060484"/>
            <a:ext cx="601023" cy="2241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8" name="Picture 12" descr="http://www.billtownwebdesign.com/wp-content/uploads/2015/01/mobile-icon-png-cool.png"/>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448023" y="1939073"/>
            <a:ext cx="426405" cy="42640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4243899" y="1939074"/>
            <a:ext cx="705635" cy="5360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0" name="Picture 10" descr="https://s3.amazonaws.com/kinlane-productions/bw-icons/bw-programmer.png"/>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272980" y="1977226"/>
            <a:ext cx="630371" cy="48149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173117" y="1905001"/>
            <a:ext cx="655684" cy="5294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2" name="Picture 8" descr="http://www.sclibrary.ab.ca/images/handoutimages/tablet2.png"/>
          <p:cNvPicPr>
            <a:picLocks noChangeAspect="1" noChangeArrowheads="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96292" y="1977225"/>
            <a:ext cx="438096" cy="444907"/>
          </a:xfrm>
          <a:prstGeom prst="rect">
            <a:avLst/>
          </a:prstGeom>
          <a:noFill/>
          <a:extLst>
            <a:ext uri="{909E8E84-426E-40DD-AFC4-6F175D3DCCD1}">
              <a14:hiddenFill xmlns:a14="http://schemas.microsoft.com/office/drawing/2010/main">
                <a:solidFill>
                  <a:srgbClr val="FFFFFF"/>
                </a:solidFill>
              </a14:hiddenFill>
            </a:ext>
          </a:extLst>
        </p:spPr>
      </p:pic>
      <p:sp>
        <p:nvSpPr>
          <p:cNvPr id="43" name="Text Placeholder 2"/>
          <p:cNvSpPr txBox="1">
            <a:spLocks/>
          </p:cNvSpPr>
          <p:nvPr/>
        </p:nvSpPr>
        <p:spPr>
          <a:xfrm>
            <a:off x="385350" y="1104429"/>
            <a:ext cx="11180116" cy="75823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None/>
            </a:pPr>
            <a:r>
              <a:rPr lang="en-US" sz="1867" i="1" dirty="0">
                <a:solidFill>
                  <a:schemeClr val="accent5">
                    <a:lumMod val="75000"/>
                  </a:schemeClr>
                </a:solidFill>
              </a:rPr>
              <a:t>ideyaLabs delivers scalable and secure iOS &amp; Android applications. We have expertise in enterprise mobility needs like BYOD, Security and MDM</a:t>
            </a:r>
          </a:p>
        </p:txBody>
      </p:sp>
    </p:spTree>
    <p:extLst>
      <p:ext uri="{BB962C8B-B14F-4D97-AF65-F5344CB8AC3E}">
        <p14:creationId xmlns:p14="http://schemas.microsoft.com/office/powerpoint/2010/main" val="39865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98381" y="996269"/>
            <a:ext cx="7393777" cy="4823392"/>
            <a:chOff x="3298785" y="747202"/>
            <a:chExt cx="5545333" cy="3617544"/>
          </a:xfrm>
        </p:grpSpPr>
        <p:pic>
          <p:nvPicPr>
            <p:cNvPr id="3" name="Picture 2"/>
            <p:cNvPicPr>
              <a:picLocks noChangeAspect="1"/>
            </p:cNvPicPr>
            <p:nvPr/>
          </p:nvPicPr>
          <p:blipFill>
            <a:blip r:embed="rId2">
              <a:lum contrast="22000"/>
              <a:grayscl/>
              <a:extLst>
                <a:ext uri="{28A0092B-C50C-407E-A947-70E740481C1C}">
                  <a14:useLocalDpi xmlns:a14="http://schemas.microsoft.com/office/drawing/2010/main" val="0"/>
                </a:ext>
              </a:extLst>
            </a:blip>
            <a:stretch>
              <a:fillRect/>
            </a:stretch>
          </p:blipFill>
          <p:spPr>
            <a:xfrm>
              <a:off x="3298785" y="747202"/>
              <a:ext cx="5545333" cy="3617544"/>
            </a:xfrm>
            <a:prstGeom prst="rect">
              <a:avLst/>
            </a:prstGeom>
            <a:effectLst>
              <a:outerShdw blurRad="1270000" rotWithShape="0">
                <a:schemeClr val="tx2">
                  <a:lumMod val="75000"/>
                  <a:alpha val="50000"/>
                </a:schemeClr>
              </a:outerShdw>
              <a:reflection blurRad="25400" stA="70000" endPos="15000" dir="5400000" sy="-100000" algn="bl" rotWithShape="0"/>
            </a:effectLst>
          </p:spPr>
        </p:pic>
        <p:sp>
          <p:nvSpPr>
            <p:cNvPr id="4" name="Rectangle 3"/>
            <p:cNvSpPr/>
            <p:nvPr/>
          </p:nvSpPr>
          <p:spPr>
            <a:xfrm>
              <a:off x="8387759" y="2237977"/>
              <a:ext cx="387427" cy="635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Rounded Rectangle 4"/>
            <p:cNvSpPr>
              <a:spLocks/>
            </p:cNvSpPr>
            <p:nvPr/>
          </p:nvSpPr>
          <p:spPr>
            <a:xfrm rot="5400000" flipV="1">
              <a:off x="8356800" y="2472004"/>
              <a:ext cx="446273" cy="167941"/>
            </a:xfrm>
            <a:prstGeom prst="roundRect">
              <a:avLst>
                <a:gd name="adj" fmla="val 50000"/>
              </a:avLst>
            </a:prstGeom>
            <a:solidFill>
              <a:schemeClr val="bg1"/>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Helvetica Neue Condensed" charset="0"/>
                <a:ea typeface="Helvetica Neue Condensed" charset="0"/>
                <a:cs typeface="Helvetica Neue Condensed" charset="0"/>
              </a:endParaRP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001" y="1321088"/>
            <a:ext cx="6040228" cy="4192405"/>
          </a:xfrm>
          <a:prstGeom prst="rect">
            <a:avLst/>
          </a:prstGeom>
          <a:ln w="3175">
            <a:solidFill>
              <a:schemeClr val="bg1">
                <a:lumMod val="85000"/>
              </a:schemeClr>
            </a:solidFill>
          </a:ln>
        </p:spPr>
      </p:pic>
      <p:cxnSp>
        <p:nvCxnSpPr>
          <p:cNvPr id="13" name="Straight Connector 12"/>
          <p:cNvCxnSpPr/>
          <p:nvPr/>
        </p:nvCxnSpPr>
        <p:spPr>
          <a:xfrm flipH="1">
            <a:off x="719667" y="1803400"/>
            <a:ext cx="365384"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CF21A0-6595-4833-BAD6-1FD7FAC7DFD2}"/>
              </a:ext>
            </a:extLst>
          </p:cNvPr>
          <p:cNvSpPr txBox="1"/>
          <p:nvPr/>
        </p:nvSpPr>
        <p:spPr>
          <a:xfrm>
            <a:off x="253219" y="2808817"/>
            <a:ext cx="4145162" cy="1107996"/>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a:lnSpc>
                <a:spcPct val="100000"/>
              </a:lnSpc>
            </a:pPr>
            <a:r>
              <a:rPr lang="en-US" sz="1800" b="1" dirty="0">
                <a:latin typeface="+mj-lt"/>
              </a:rPr>
              <a:t>Android based application that allows toddlers to experience a new way of playing, watching and interacting directly with Disney Junior TV shows.</a:t>
            </a:r>
          </a:p>
        </p:txBody>
      </p:sp>
      <p:sp>
        <p:nvSpPr>
          <p:cNvPr id="19" name="Title 1"/>
          <p:cNvSpPr txBox="1">
            <a:spLocks/>
          </p:cNvSpPr>
          <p:nvPr/>
        </p:nvSpPr>
        <p:spPr>
          <a:xfrm>
            <a:off x="681621" y="685800"/>
            <a:ext cx="3788780" cy="984885"/>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Rajdhani" charset="0"/>
                <a:ea typeface="Rajdhani" charset="0"/>
                <a:cs typeface="Rajdhani" charset="0"/>
              </a:defRPr>
            </a:lvl1pPr>
          </a:lstStyle>
          <a:p>
            <a:pPr>
              <a:lnSpc>
                <a:spcPct val="100000"/>
              </a:lnSpc>
            </a:pPr>
            <a:r>
              <a:rPr lang="en-IN" sz="3200" dirty="0">
                <a:latin typeface="+mj-lt"/>
                <a:ea typeface="Helvetica Neue Condensed" charset="0"/>
                <a:cs typeface="Helvetica Neue Condensed" charset="0"/>
              </a:rPr>
              <a:t>Interactive Android App For Toddlers</a:t>
            </a:r>
          </a:p>
        </p:txBody>
      </p:sp>
    </p:spTree>
    <p:extLst>
      <p:ext uri="{BB962C8B-B14F-4D97-AF65-F5344CB8AC3E}">
        <p14:creationId xmlns:p14="http://schemas.microsoft.com/office/powerpoint/2010/main" val="28162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a:spLocks noChangeAspect="1"/>
          </p:cNvSpPr>
          <p:nvPr/>
        </p:nvSpPr>
        <p:spPr>
          <a:xfrm rot="2700000" flipV="1">
            <a:off x="3525499" y="4006488"/>
            <a:ext cx="576000" cy="576000"/>
          </a:xfrm>
          <a:prstGeom prst="roundRect">
            <a:avLst>
              <a:gd name="adj" fmla="val 25806"/>
            </a:avLst>
          </a:prstGeom>
          <a:solidFill>
            <a:srgbClr val="00B8E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3" name="Rounded Rectangle 2"/>
          <p:cNvSpPr>
            <a:spLocks noChangeAspect="1"/>
          </p:cNvSpPr>
          <p:nvPr/>
        </p:nvSpPr>
        <p:spPr>
          <a:xfrm rot="2700000" flipV="1">
            <a:off x="3525499" y="3040295"/>
            <a:ext cx="576000" cy="576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4" name="Rounded Rectangle 3"/>
          <p:cNvSpPr>
            <a:spLocks noChangeAspect="1"/>
          </p:cNvSpPr>
          <p:nvPr/>
        </p:nvSpPr>
        <p:spPr>
          <a:xfrm rot="2700000" flipV="1">
            <a:off x="3525499" y="1617895"/>
            <a:ext cx="576000" cy="576000"/>
          </a:xfrm>
          <a:prstGeom prst="roundRect">
            <a:avLst>
              <a:gd name="adj" fmla="val 25806"/>
            </a:avLst>
          </a:prstGeom>
          <a:solidFill>
            <a:srgbClr val="00B8E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5" name="Rounded Rectangle 4"/>
          <p:cNvSpPr>
            <a:spLocks noChangeAspect="1"/>
          </p:cNvSpPr>
          <p:nvPr/>
        </p:nvSpPr>
        <p:spPr>
          <a:xfrm rot="2700000" flipV="1">
            <a:off x="3525499" y="500295"/>
            <a:ext cx="576000" cy="576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6" name="TextBox 5"/>
          <p:cNvSpPr txBox="1"/>
          <p:nvPr/>
        </p:nvSpPr>
        <p:spPr>
          <a:xfrm>
            <a:off x="4417716" y="484656"/>
            <a:ext cx="1303867" cy="287323"/>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pPr>
              <a:lnSpc>
                <a:spcPct val="100000"/>
              </a:lnSpc>
            </a:pPr>
            <a:r>
              <a:rPr lang="en-US" sz="1867" dirty="0">
                <a:solidFill>
                  <a:srgbClr val="00C071"/>
                </a:solidFill>
                <a:latin typeface="+mj-lt"/>
              </a:rPr>
              <a:t>OVERVIEW</a:t>
            </a:r>
          </a:p>
        </p:txBody>
      </p:sp>
      <p:sp>
        <p:nvSpPr>
          <p:cNvPr id="7" name="TextBox 6"/>
          <p:cNvSpPr txBox="1"/>
          <p:nvPr/>
        </p:nvSpPr>
        <p:spPr>
          <a:xfrm>
            <a:off x="4417715" y="3115597"/>
            <a:ext cx="3913485" cy="287323"/>
          </a:xfrm>
          <a:prstGeom prst="rect">
            <a:avLst/>
          </a:prstGeom>
          <a:noFill/>
        </p:spPr>
        <p:txBody>
          <a:bodyPr wrap="square" lIns="0" tIns="0" rIns="0" bIns="0" rtlCol="0">
            <a:spAutoFit/>
          </a:bodyPr>
          <a:lstStyle>
            <a:defPPr>
              <a:defRPr lang="en-US"/>
            </a:defPPr>
            <a:lvl1pPr>
              <a:lnSpc>
                <a:spcPts val="1000"/>
              </a:lnSpc>
              <a:defRPr sz="1100" b="1" spc="0">
                <a:solidFill>
                  <a:srgbClr val="00C071"/>
                </a:solidFill>
                <a:latin typeface="Helvetica Neue Condensed" charset="0"/>
                <a:ea typeface="Helvetica Neue Condensed" charset="0"/>
                <a:cs typeface="Helvetica Neue Condensed" charset="0"/>
              </a:defRPr>
            </a:lvl1pPr>
          </a:lstStyle>
          <a:p>
            <a:pPr>
              <a:lnSpc>
                <a:spcPct val="100000"/>
              </a:lnSpc>
            </a:pPr>
            <a:r>
              <a:rPr lang="en-US" sz="1867" dirty="0">
                <a:latin typeface="+mj-lt"/>
              </a:rPr>
              <a:t>TECHNOLOGY STACK</a:t>
            </a:r>
          </a:p>
        </p:txBody>
      </p:sp>
      <p:sp>
        <p:nvSpPr>
          <p:cNvPr id="8" name="TextBox 7"/>
          <p:cNvSpPr txBox="1"/>
          <p:nvPr/>
        </p:nvSpPr>
        <p:spPr>
          <a:xfrm>
            <a:off x="4417716" y="4077749"/>
            <a:ext cx="5168867" cy="287323"/>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pPr>
              <a:lnSpc>
                <a:spcPct val="100000"/>
              </a:lnSpc>
            </a:pPr>
            <a:r>
              <a:rPr lang="en-US" sz="1867" dirty="0">
                <a:solidFill>
                  <a:srgbClr val="00B8E4"/>
                </a:solidFill>
                <a:latin typeface="+mj-lt"/>
              </a:rPr>
              <a:t>ideyaLabs SOLUTION</a:t>
            </a:r>
          </a:p>
        </p:txBody>
      </p:sp>
      <p:sp>
        <p:nvSpPr>
          <p:cNvPr id="9" name="TextBox 8"/>
          <p:cNvSpPr txBox="1"/>
          <p:nvPr/>
        </p:nvSpPr>
        <p:spPr>
          <a:xfrm>
            <a:off x="4417717" y="1664944"/>
            <a:ext cx="926868" cy="287323"/>
          </a:xfrm>
          <a:prstGeom prst="rect">
            <a:avLst/>
          </a:prstGeom>
          <a:noFill/>
        </p:spPr>
        <p:txBody>
          <a:bodyPr wrap="square" lIns="0" tIns="0" rIns="0" bIns="0" rtlCol="0">
            <a:spAutoFit/>
          </a:bodyPr>
          <a:lstStyle>
            <a:defPPr>
              <a:defRPr lang="en-US"/>
            </a:defPPr>
            <a:lvl1pPr>
              <a:lnSpc>
                <a:spcPts val="1000"/>
              </a:lnSpc>
              <a:defRPr sz="1100" b="1" spc="0">
                <a:solidFill>
                  <a:srgbClr val="00B8E4"/>
                </a:solidFill>
                <a:latin typeface="Helvetica Neue Condensed" charset="0"/>
                <a:ea typeface="Helvetica Neue Condensed" charset="0"/>
                <a:cs typeface="Helvetica Neue Condensed" charset="0"/>
              </a:defRPr>
            </a:lvl1pPr>
          </a:lstStyle>
          <a:p>
            <a:pPr>
              <a:lnSpc>
                <a:spcPct val="100000"/>
              </a:lnSpc>
            </a:pPr>
            <a:r>
              <a:rPr lang="en-US" sz="1867" dirty="0">
                <a:latin typeface="+mj-lt"/>
              </a:rPr>
              <a:t>SCOPE</a:t>
            </a:r>
          </a:p>
        </p:txBody>
      </p:sp>
      <p:sp>
        <p:nvSpPr>
          <p:cNvPr id="10" name="Title 1"/>
          <p:cNvSpPr txBox="1">
            <a:spLocks/>
          </p:cNvSpPr>
          <p:nvPr/>
        </p:nvSpPr>
        <p:spPr>
          <a:xfrm>
            <a:off x="508000" y="1115061"/>
            <a:ext cx="3048000" cy="1969770"/>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Rajdhani" charset="0"/>
                <a:ea typeface="Rajdhani" charset="0"/>
                <a:cs typeface="Rajdhani" charset="0"/>
              </a:defRPr>
            </a:lvl1pPr>
          </a:lstStyle>
          <a:p>
            <a:pPr>
              <a:lnSpc>
                <a:spcPct val="100000"/>
              </a:lnSpc>
            </a:pPr>
            <a:r>
              <a:rPr lang="en-IN" sz="3200" dirty="0">
                <a:latin typeface="+mj-lt"/>
                <a:ea typeface="Helvetica Neue Condensed" charset="0"/>
                <a:cs typeface="Helvetica Neue Condensed" charset="0"/>
              </a:rPr>
              <a:t>Interactive Android App For </a:t>
            </a:r>
            <a:r>
              <a:rPr lang="en-US" sz="3200" dirty="0">
                <a:latin typeface="+mj-lt"/>
                <a:ea typeface="Helvetica Neue Condensed" charset="0"/>
                <a:cs typeface="Helvetica Neue Condensed" charset="0"/>
              </a:rPr>
              <a:t>Media And Entertainment</a:t>
            </a:r>
            <a:endParaRPr lang="en-IN" sz="3200" dirty="0">
              <a:latin typeface="+mj-lt"/>
              <a:ea typeface="Helvetica Neue Condensed" charset="0"/>
              <a:cs typeface="Helvetica Neue Condensed" charset="0"/>
            </a:endParaRPr>
          </a:p>
        </p:txBody>
      </p:sp>
      <p:cxnSp>
        <p:nvCxnSpPr>
          <p:cNvPr id="11" name="Straight Connector 10"/>
          <p:cNvCxnSpPr/>
          <p:nvPr/>
        </p:nvCxnSpPr>
        <p:spPr>
          <a:xfrm flipH="1">
            <a:off x="508000" y="3124200"/>
            <a:ext cx="368904"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4417717" y="811458"/>
            <a:ext cx="7054617" cy="410369"/>
          </a:xfrm>
          <a:prstGeom prst="rect">
            <a:avLst/>
          </a:prstGeom>
        </p:spPr>
        <p:txBody>
          <a:bodyPr vert="horz" wrap="square" lIns="0" tIns="0" rIns="0" bIns="0" rtlCol="0" anchor="t" anchorCtr="0">
            <a:spAutoFit/>
          </a:bodyPr>
          <a:lstStyle>
            <a:defPPr>
              <a:defRPr lang="en-US"/>
            </a:defPPr>
            <a:lvl1pPr defTabSz="822960">
              <a:lnSpc>
                <a:spcPts val="1400"/>
              </a:lnSpc>
              <a:spcBef>
                <a:spcPct val="0"/>
              </a:spcBef>
              <a:buNone/>
              <a:defRPr sz="1100" b="0">
                <a:solidFill>
                  <a:srgbClr val="727F87"/>
                </a:solidFill>
                <a:latin typeface="Helvetica Neue" charset="0"/>
                <a:ea typeface="Helvetica Neue" charset="0"/>
                <a:cs typeface="Helvetica Neue" charset="0"/>
              </a:defRPr>
            </a:lvl1pPr>
          </a:lstStyle>
          <a:p>
            <a:pPr>
              <a:lnSpc>
                <a:spcPts val="1600"/>
              </a:lnSpc>
            </a:pPr>
            <a:r>
              <a:rPr lang="en-IN" sz="1467" dirty="0">
                <a:latin typeface="+mj-lt"/>
              </a:rPr>
              <a:t>Android based application that allows toddlers to experience a new way of playing, watching and interacting directly with Disney Junior TV shows </a:t>
            </a:r>
          </a:p>
        </p:txBody>
      </p:sp>
      <p:sp>
        <p:nvSpPr>
          <p:cNvPr id="13" name="Title 1"/>
          <p:cNvSpPr txBox="1">
            <a:spLocks/>
          </p:cNvSpPr>
          <p:nvPr/>
        </p:nvSpPr>
        <p:spPr>
          <a:xfrm>
            <a:off x="4417717" y="1928367"/>
            <a:ext cx="7054617" cy="780663"/>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Growing the team size which would continue to build and deliver new Appisodes</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Build reusable components to reduce development efforts and release products quicker</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Build new Appisodes across platforms like iOS, Android, Windows and Firefox</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Add to the gaming portfolio of Disney across different mobile platforms</a:t>
            </a:r>
          </a:p>
        </p:txBody>
      </p:sp>
      <p:sp>
        <p:nvSpPr>
          <p:cNvPr id="14" name="Title 1"/>
          <p:cNvSpPr txBox="1">
            <a:spLocks/>
          </p:cNvSpPr>
          <p:nvPr/>
        </p:nvSpPr>
        <p:spPr>
          <a:xfrm>
            <a:off x="4417715" y="3429000"/>
            <a:ext cx="7054619" cy="165110"/>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r>
              <a:rPr lang="en-IN" sz="1467" dirty="0">
                <a:latin typeface="+mj-lt"/>
              </a:rPr>
              <a:t>Android, Cocos2d-x, NDK, C++, Java, Referral Store, comScore, DMOAnalytics, HockeyApp</a:t>
            </a:r>
          </a:p>
        </p:txBody>
      </p:sp>
      <p:sp>
        <p:nvSpPr>
          <p:cNvPr id="15" name="Title 1"/>
          <p:cNvSpPr txBox="1">
            <a:spLocks/>
          </p:cNvSpPr>
          <p:nvPr/>
        </p:nvSpPr>
        <p:spPr>
          <a:xfrm>
            <a:off x="4417715" y="4405394"/>
            <a:ext cx="6859885" cy="1652697"/>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Developed a replica of client’s iOS app on Android which involved interactive videos, voice detection, touch gestures, animations and accelerometer actions</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Built a framework comprised of reusable components for voice detection, play-head </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and external event handling</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Provided support for mobiles / tablets running on Android OS Ice Cream Sandwich (v4.0) onwards</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Catered to all types of screen resolutions</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IN" sz="1467" dirty="0">
                <a:solidFill>
                  <a:srgbClr val="7F8588"/>
                </a:solidFill>
                <a:latin typeface="+mj-lt"/>
                <a:ea typeface="+mn-ea"/>
                <a:cs typeface="+mn-cs"/>
              </a:rPr>
              <a:t>Integration of libraries like Referral Store for more Disney Games, MoPub for Ad, DMOAnalytics, Kochava, comScore for Analytics, HockeyApp for tracking crashes</a:t>
            </a:r>
          </a:p>
        </p:txBody>
      </p:sp>
      <p:pic>
        <p:nvPicPr>
          <p:cNvPr id="16" name="Picture 15"/>
          <p:cNvPicPr>
            <a:picLocks noChangeAspect="1"/>
          </p:cNvPicPr>
          <p:nvPr/>
        </p:nvPicPr>
        <p:blipFill>
          <a:blip r:embed="rId2"/>
          <a:stretch>
            <a:fillRect/>
          </a:stretch>
        </p:blipFill>
        <p:spPr>
          <a:xfrm>
            <a:off x="3681500" y="657969"/>
            <a:ext cx="263997" cy="2640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3669499" y="4149379"/>
            <a:ext cx="288000" cy="2880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499" y="3128375"/>
            <a:ext cx="312000" cy="43388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650" y="1680353"/>
            <a:ext cx="387700" cy="387700"/>
          </a:xfrm>
          <a:prstGeom prst="rect">
            <a:avLst/>
          </a:prstGeom>
        </p:spPr>
      </p:pic>
    </p:spTree>
    <p:extLst>
      <p:ext uri="{BB962C8B-B14F-4D97-AF65-F5344CB8AC3E}">
        <p14:creationId xmlns:p14="http://schemas.microsoft.com/office/powerpoint/2010/main" val="8048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75311" y="2823053"/>
            <a:ext cx="2342489" cy="1723549"/>
          </a:xfrm>
          <a:prstGeom prst="rect">
            <a:avLst/>
          </a:prstGeom>
        </p:spPr>
        <p:txBody>
          <a:bodyPr vert="horz" wrap="square" lIns="0" tIns="0" rIns="0" bIns="0" rtlCol="0" anchor="t" anchorCtr="0">
            <a:spAutoFit/>
          </a:bodyPr>
          <a:lstStyle>
            <a:defPPr>
              <a:defRPr lang="en-US"/>
            </a:defPPr>
            <a:lvl1pPr defTabSz="822960">
              <a:lnSpc>
                <a:spcPts val="1800"/>
              </a:lnSpc>
              <a:spcBef>
                <a:spcPct val="0"/>
              </a:spcBef>
              <a:buNone/>
              <a:defRPr sz="2000" b="1">
                <a:solidFill>
                  <a:srgbClr val="697489"/>
                </a:solidFill>
                <a:latin typeface="Titillium Web" charset="0"/>
                <a:ea typeface="Titillium Web" charset="0"/>
                <a:cs typeface="Titillium Web" charset="0"/>
              </a:defRPr>
            </a:lvl1pPr>
          </a:lstStyle>
          <a:p>
            <a:pPr>
              <a:lnSpc>
                <a:spcPct val="100000"/>
              </a:lnSpc>
            </a:pPr>
            <a:r>
              <a:rPr lang="en-IN" sz="1600" b="0" dirty="0">
                <a:solidFill>
                  <a:srgbClr val="727F87"/>
                </a:solidFill>
                <a:latin typeface="+mj-lt"/>
                <a:ea typeface="Helvetica Neue" charset="0"/>
                <a:cs typeface="Helvetica Neue" charset="0"/>
              </a:rPr>
              <a:t>A web and mobile solution </a:t>
            </a:r>
            <a:r>
              <a:rPr lang="en-US" sz="1600" b="0" dirty="0">
                <a:solidFill>
                  <a:srgbClr val="727F87"/>
                </a:solidFill>
                <a:latin typeface="+mj-lt"/>
                <a:ea typeface="Helvetica Neue" charset="0"/>
                <a:cs typeface="Helvetica Neue" charset="0"/>
              </a:rPr>
              <a:t>which look after regulatory compliances as well as, safety and quality management of the supply chain of consumable goods manufacturers.</a:t>
            </a:r>
            <a:endParaRPr lang="en-IN" sz="1600" b="0" dirty="0">
              <a:solidFill>
                <a:srgbClr val="727F87"/>
              </a:solidFill>
              <a:latin typeface="+mj-lt"/>
              <a:ea typeface="Helvetica Neue" charset="0"/>
              <a:cs typeface="Helvetica Neue" charset="0"/>
            </a:endParaRPr>
          </a:p>
        </p:txBody>
      </p:sp>
      <p:sp>
        <p:nvSpPr>
          <p:cNvPr id="22" name="Title 1"/>
          <p:cNvSpPr txBox="1">
            <a:spLocks/>
          </p:cNvSpPr>
          <p:nvPr/>
        </p:nvSpPr>
        <p:spPr>
          <a:xfrm>
            <a:off x="588202" y="341629"/>
            <a:ext cx="3158351" cy="1969770"/>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Helvetica Neue Condensed" charset="0"/>
                <a:ea typeface="Helvetica Neue Condensed" charset="0"/>
                <a:cs typeface="Helvetica Neue Condensed" charset="0"/>
              </a:defRPr>
            </a:lvl1pPr>
          </a:lstStyle>
          <a:p>
            <a:pPr>
              <a:lnSpc>
                <a:spcPct val="100000"/>
              </a:lnSpc>
            </a:pPr>
            <a:r>
              <a:rPr lang="en-IN" sz="3200" dirty="0">
                <a:latin typeface="+mj-lt"/>
              </a:rPr>
              <a:t>Food Quality Assurance Management Solutions</a:t>
            </a:r>
          </a:p>
        </p:txBody>
      </p:sp>
      <p:cxnSp>
        <p:nvCxnSpPr>
          <p:cNvPr id="23" name="Straight Connector 22"/>
          <p:cNvCxnSpPr/>
          <p:nvPr/>
        </p:nvCxnSpPr>
        <p:spPr>
          <a:xfrm flipH="1">
            <a:off x="733103" y="2413000"/>
            <a:ext cx="365384"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7377" y="41718"/>
            <a:ext cx="10199464" cy="5952081"/>
          </a:xfrm>
          <a:prstGeom prst="rect">
            <a:avLst/>
          </a:prstGeom>
        </p:spPr>
      </p:pic>
    </p:spTree>
    <p:extLst>
      <p:ext uri="{BB962C8B-B14F-4D97-AF65-F5344CB8AC3E}">
        <p14:creationId xmlns:p14="http://schemas.microsoft.com/office/powerpoint/2010/main" val="271979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spect="1"/>
          </p:cNvSpPr>
          <p:nvPr/>
        </p:nvSpPr>
        <p:spPr>
          <a:xfrm rot="2700000" flipV="1">
            <a:off x="4432959" y="4289558"/>
            <a:ext cx="576000" cy="576000"/>
          </a:xfrm>
          <a:prstGeom prst="roundRect">
            <a:avLst>
              <a:gd name="adj" fmla="val 25806"/>
            </a:avLst>
          </a:prstGeom>
          <a:solidFill>
            <a:srgbClr val="00B8E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5" name="Rounded Rectangle 4"/>
          <p:cNvSpPr>
            <a:spLocks noChangeAspect="1"/>
          </p:cNvSpPr>
          <p:nvPr/>
        </p:nvSpPr>
        <p:spPr>
          <a:xfrm rot="2700000" flipV="1">
            <a:off x="4439899" y="2837095"/>
            <a:ext cx="576000" cy="576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6" name="Rounded Rectangle 5"/>
          <p:cNvSpPr>
            <a:spLocks noChangeAspect="1"/>
          </p:cNvSpPr>
          <p:nvPr/>
        </p:nvSpPr>
        <p:spPr>
          <a:xfrm rot="2700000" flipV="1">
            <a:off x="4432959" y="1472874"/>
            <a:ext cx="576000" cy="576000"/>
          </a:xfrm>
          <a:prstGeom prst="roundRect">
            <a:avLst>
              <a:gd name="adj" fmla="val 25806"/>
            </a:avLst>
          </a:prstGeom>
          <a:solidFill>
            <a:srgbClr val="00B8E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7" name="Rounded Rectangle 6"/>
          <p:cNvSpPr>
            <a:spLocks noChangeAspect="1"/>
          </p:cNvSpPr>
          <p:nvPr/>
        </p:nvSpPr>
        <p:spPr>
          <a:xfrm rot="2700000" flipV="1">
            <a:off x="4439899" y="297095"/>
            <a:ext cx="576000" cy="576000"/>
          </a:xfrm>
          <a:prstGeom prst="roundRect">
            <a:avLst>
              <a:gd name="adj" fmla="val 25806"/>
            </a:avLst>
          </a:prstGeom>
          <a:solidFill>
            <a:srgbClr val="01C07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b="1" dirty="0">
              <a:latin typeface="+mj-lt"/>
              <a:ea typeface="Helvetica Neue Condensed" charset="0"/>
              <a:cs typeface="Helvetica Neue Condensed" charset="0"/>
            </a:endParaRPr>
          </a:p>
        </p:txBody>
      </p:sp>
      <p:sp>
        <p:nvSpPr>
          <p:cNvPr id="8" name="TextBox 7"/>
          <p:cNvSpPr txBox="1"/>
          <p:nvPr/>
        </p:nvSpPr>
        <p:spPr>
          <a:xfrm>
            <a:off x="5332116" y="482601"/>
            <a:ext cx="1303867" cy="159403"/>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r>
              <a:rPr lang="en-US" sz="1867" dirty="0">
                <a:solidFill>
                  <a:srgbClr val="00C071"/>
                </a:solidFill>
                <a:latin typeface="+mj-lt"/>
              </a:rPr>
              <a:t>OVERVIEW</a:t>
            </a:r>
          </a:p>
        </p:txBody>
      </p:sp>
      <p:sp>
        <p:nvSpPr>
          <p:cNvPr id="9" name="TextBox 8"/>
          <p:cNvSpPr txBox="1"/>
          <p:nvPr/>
        </p:nvSpPr>
        <p:spPr>
          <a:xfrm>
            <a:off x="5215276" y="2837772"/>
            <a:ext cx="2570481" cy="287323"/>
          </a:xfrm>
          <a:prstGeom prst="rect">
            <a:avLst/>
          </a:prstGeom>
          <a:noFill/>
        </p:spPr>
        <p:txBody>
          <a:bodyPr wrap="square" lIns="0" tIns="0" rIns="0" bIns="0" rtlCol="0">
            <a:spAutoFit/>
          </a:bodyPr>
          <a:lstStyle>
            <a:defPPr>
              <a:defRPr lang="en-US"/>
            </a:defPPr>
            <a:lvl1pPr>
              <a:lnSpc>
                <a:spcPts val="1000"/>
              </a:lnSpc>
              <a:defRPr sz="1100" b="1" spc="0">
                <a:solidFill>
                  <a:srgbClr val="00C071"/>
                </a:solidFill>
                <a:latin typeface="Helvetica Neue Condensed" charset="0"/>
                <a:ea typeface="Helvetica Neue Condensed" charset="0"/>
                <a:cs typeface="Helvetica Neue Condensed" charset="0"/>
              </a:defRPr>
            </a:lvl1pPr>
          </a:lstStyle>
          <a:p>
            <a:pPr>
              <a:lnSpc>
                <a:spcPct val="100000"/>
              </a:lnSpc>
            </a:pPr>
            <a:r>
              <a:rPr lang="en-US" sz="1867" dirty="0">
                <a:latin typeface="+mj-lt"/>
              </a:rPr>
              <a:t>TECHNOLOGY STACK</a:t>
            </a:r>
          </a:p>
        </p:txBody>
      </p:sp>
      <p:sp>
        <p:nvSpPr>
          <p:cNvPr id="10" name="TextBox 9"/>
          <p:cNvSpPr txBox="1"/>
          <p:nvPr/>
        </p:nvSpPr>
        <p:spPr>
          <a:xfrm>
            <a:off x="5215276" y="4315375"/>
            <a:ext cx="5285707" cy="415819"/>
          </a:xfrm>
          <a:prstGeom prst="rect">
            <a:avLst/>
          </a:prstGeom>
          <a:noFill/>
        </p:spPr>
        <p:txBody>
          <a:bodyPr wrap="square" lIns="0" tIns="0" rIns="0" bIns="0" rtlCol="0">
            <a:spAutoFit/>
          </a:bodyPr>
          <a:lstStyle>
            <a:defPPr>
              <a:defRPr lang="en-US"/>
            </a:defPPr>
            <a:lvl1pPr>
              <a:lnSpc>
                <a:spcPts val="1000"/>
              </a:lnSpc>
              <a:defRPr sz="1100" b="1" spc="0">
                <a:solidFill>
                  <a:srgbClr val="454F56"/>
                </a:solidFill>
                <a:latin typeface="Helvetica Neue Condensed" charset="0"/>
                <a:ea typeface="Helvetica Neue Condensed" charset="0"/>
                <a:cs typeface="Helvetica Neue Condensed" charset="0"/>
              </a:defRPr>
            </a:lvl1pPr>
          </a:lstStyle>
          <a:p>
            <a:r>
              <a:rPr lang="en-US" sz="1867" dirty="0">
                <a:solidFill>
                  <a:srgbClr val="00B8E4"/>
                </a:solidFill>
                <a:latin typeface="+mj-lt"/>
              </a:rPr>
              <a:t> </a:t>
            </a:r>
          </a:p>
          <a:p>
            <a:r>
              <a:rPr lang="en-US" sz="1867" dirty="0">
                <a:solidFill>
                  <a:srgbClr val="00B8E4"/>
                </a:solidFill>
                <a:latin typeface="+mj-lt"/>
              </a:rPr>
              <a:t>ideyaLabs SOLUTION</a:t>
            </a:r>
          </a:p>
          <a:p>
            <a:endParaRPr lang="en-US" sz="1867" dirty="0">
              <a:solidFill>
                <a:srgbClr val="00B8E4"/>
              </a:solidFill>
              <a:latin typeface="+mj-lt"/>
            </a:endParaRPr>
          </a:p>
        </p:txBody>
      </p:sp>
      <p:sp>
        <p:nvSpPr>
          <p:cNvPr id="11" name="TextBox 10"/>
          <p:cNvSpPr txBox="1"/>
          <p:nvPr/>
        </p:nvSpPr>
        <p:spPr>
          <a:xfrm>
            <a:off x="5310509" y="1474717"/>
            <a:ext cx="5156744" cy="287323"/>
          </a:xfrm>
          <a:prstGeom prst="rect">
            <a:avLst/>
          </a:prstGeom>
          <a:noFill/>
        </p:spPr>
        <p:txBody>
          <a:bodyPr wrap="square" lIns="0" tIns="0" rIns="0" bIns="0" rtlCol="0" anchor="ctr">
            <a:spAutoFit/>
          </a:bodyPr>
          <a:lstStyle>
            <a:defPPr>
              <a:defRPr lang="en-US"/>
            </a:defPPr>
            <a:lvl1pPr>
              <a:lnSpc>
                <a:spcPts val="1000"/>
              </a:lnSpc>
              <a:defRPr sz="1100" b="1" spc="0">
                <a:solidFill>
                  <a:srgbClr val="00B8E4"/>
                </a:solidFill>
                <a:latin typeface="Helvetica Neue Condensed" charset="0"/>
                <a:ea typeface="Helvetica Neue Condensed" charset="0"/>
                <a:cs typeface="Helvetica Neue Condensed" charset="0"/>
              </a:defRPr>
            </a:lvl1pPr>
          </a:lstStyle>
          <a:p>
            <a:pPr>
              <a:lnSpc>
                <a:spcPct val="100000"/>
              </a:lnSpc>
            </a:pPr>
            <a:r>
              <a:rPr lang="en-US" sz="1867" dirty="0">
                <a:latin typeface="+mj-lt"/>
              </a:rPr>
              <a:t>FEATURES</a:t>
            </a:r>
          </a:p>
        </p:txBody>
      </p:sp>
      <p:sp>
        <p:nvSpPr>
          <p:cNvPr id="12" name="Title 1"/>
          <p:cNvSpPr txBox="1">
            <a:spLocks/>
          </p:cNvSpPr>
          <p:nvPr/>
        </p:nvSpPr>
        <p:spPr>
          <a:xfrm>
            <a:off x="609601" y="1397001"/>
            <a:ext cx="3609404" cy="1969770"/>
          </a:xfrm>
          <a:prstGeom prst="rect">
            <a:avLst/>
          </a:prstGeom>
        </p:spPr>
        <p:txBody>
          <a:bodyPr vert="horz" wrap="square" lIns="0" tIns="0" rIns="0" bIns="0" rtlCol="0" anchor="t" anchorCtr="0">
            <a:spAutoFit/>
          </a:bodyPr>
          <a:lstStyle>
            <a:defPPr>
              <a:defRPr lang="en-US"/>
            </a:defPPr>
            <a:lvl1pPr defTabSz="822960">
              <a:lnSpc>
                <a:spcPts val="2000"/>
              </a:lnSpc>
              <a:spcBef>
                <a:spcPct val="0"/>
              </a:spcBef>
              <a:buNone/>
              <a:defRPr sz="2400" b="1">
                <a:solidFill>
                  <a:srgbClr val="282F34"/>
                </a:solidFill>
                <a:latin typeface="Rajdhani" charset="0"/>
                <a:ea typeface="Rajdhani" charset="0"/>
                <a:cs typeface="Rajdhani" charset="0"/>
              </a:defRPr>
            </a:lvl1pPr>
          </a:lstStyle>
          <a:p>
            <a:pPr>
              <a:lnSpc>
                <a:spcPct val="100000"/>
              </a:lnSpc>
            </a:pPr>
            <a:r>
              <a:rPr lang="en-IN" sz="3200" dirty="0">
                <a:latin typeface="+mj-lt"/>
                <a:ea typeface="Helvetica Neue Condensed" charset="0"/>
                <a:cs typeface="Helvetica Neue Condensed" charset="0"/>
              </a:rPr>
              <a:t>Web &amp; Mobile Solution For Food Quality Assurance Management</a:t>
            </a:r>
          </a:p>
        </p:txBody>
      </p:sp>
      <p:cxnSp>
        <p:nvCxnSpPr>
          <p:cNvPr id="14" name="Straight Connector 13"/>
          <p:cNvCxnSpPr/>
          <p:nvPr/>
        </p:nvCxnSpPr>
        <p:spPr>
          <a:xfrm flipH="1">
            <a:off x="719668" y="3429000"/>
            <a:ext cx="413563" cy="0"/>
          </a:xfrm>
          <a:prstGeom prst="line">
            <a:avLst/>
          </a:prstGeom>
          <a:ln w="38100">
            <a:solidFill>
              <a:srgbClr val="01C071"/>
            </a:solidFill>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5332117" y="719918"/>
            <a:ext cx="6351884" cy="410241"/>
          </a:xfrm>
          <a:prstGeom prst="rect">
            <a:avLst/>
          </a:prstGeom>
        </p:spPr>
        <p:txBody>
          <a:bodyPr vert="horz" wrap="square" lIns="0" tIns="0" rIns="0" bIns="0" rtlCol="0" anchor="t" anchorCtr="0">
            <a:spAutoFit/>
          </a:bodyPr>
          <a:lstStyle>
            <a:defPPr>
              <a:defRPr lang="en-US"/>
            </a:defPPr>
            <a:lvl1pPr defTabSz="822960">
              <a:lnSpc>
                <a:spcPts val="1400"/>
              </a:lnSpc>
              <a:spcBef>
                <a:spcPct val="0"/>
              </a:spcBef>
              <a:buNone/>
              <a:defRPr sz="1100" b="0">
                <a:solidFill>
                  <a:srgbClr val="727F87"/>
                </a:solidFill>
                <a:latin typeface="Helvetica Neue" charset="0"/>
                <a:ea typeface="Helvetica Neue" charset="0"/>
                <a:cs typeface="Helvetica Neue" charset="0"/>
              </a:defRPr>
            </a:lvl1pPr>
          </a:lstStyle>
          <a:p>
            <a:pPr>
              <a:lnSpc>
                <a:spcPct val="100000"/>
              </a:lnSpc>
            </a:pPr>
            <a:r>
              <a:rPr lang="en-US" sz="1333" dirty="0">
                <a:latin typeface="+mj-lt"/>
              </a:rPr>
              <a:t>Our Client provides cloud-based food safety and quality management solutions to help providers of consumable goods enforce – in real-time.</a:t>
            </a:r>
            <a:endParaRPr lang="en-IN" sz="1333" dirty="0">
              <a:latin typeface="+mj-lt"/>
            </a:endParaRPr>
          </a:p>
        </p:txBody>
      </p:sp>
      <p:sp>
        <p:nvSpPr>
          <p:cNvPr id="20" name="Title 1"/>
          <p:cNvSpPr txBox="1">
            <a:spLocks/>
          </p:cNvSpPr>
          <p:nvPr/>
        </p:nvSpPr>
        <p:spPr>
          <a:xfrm>
            <a:off x="5325177" y="1847690"/>
            <a:ext cx="6555084" cy="729367"/>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Web based UI Clickable Mode software and a mobile application for Smartphones and Tablet (</a:t>
            </a:r>
            <a:r>
              <a:rPr lang="en-US" sz="1467" b="1" dirty="0">
                <a:solidFill>
                  <a:srgbClr val="7F8588"/>
                </a:solidFill>
                <a:latin typeface="+mj-lt"/>
                <a:ea typeface="+mn-ea"/>
                <a:cs typeface="+mn-cs"/>
              </a:rPr>
              <a:t>iOS &amp; Android</a:t>
            </a:r>
            <a:r>
              <a:rPr lang="en-US" sz="1467" dirty="0">
                <a:solidFill>
                  <a:srgbClr val="7F8588"/>
                </a:solidFill>
                <a:latin typeface="+mj-lt"/>
                <a:ea typeface="+mn-ea"/>
                <a:cs typeface="+mn-cs"/>
              </a:rPr>
              <a:t>)</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Dashboards for Reports , Alerts, Forms, Audit Trails </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Built “Views”  </a:t>
            </a:r>
            <a:endParaRPr lang="en-IN" sz="1467" dirty="0">
              <a:solidFill>
                <a:srgbClr val="7F8588"/>
              </a:solidFill>
              <a:latin typeface="+mj-lt"/>
              <a:ea typeface="+mn-ea"/>
              <a:cs typeface="+mn-cs"/>
            </a:endParaRPr>
          </a:p>
        </p:txBody>
      </p:sp>
      <p:sp>
        <p:nvSpPr>
          <p:cNvPr id="21" name="Title 1"/>
          <p:cNvSpPr txBox="1">
            <a:spLocks/>
          </p:cNvSpPr>
          <p:nvPr/>
        </p:nvSpPr>
        <p:spPr>
          <a:xfrm>
            <a:off x="5332115" y="3217863"/>
            <a:ext cx="6555085" cy="820481"/>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a:lnSpc>
                <a:spcPct val="100000"/>
              </a:lnSpc>
            </a:pPr>
            <a:r>
              <a:rPr lang="en-IN" sz="1333" dirty="0">
                <a:latin typeface="+mj-lt"/>
              </a:rPr>
              <a:t>Web App: Visual Studio 2013, Angular,Kendo UI, LESS, HTML5/CSS3, jQuery, ASP.Net MVC 5, ASP.Net Web API 2.0</a:t>
            </a:r>
          </a:p>
          <a:p>
            <a:pPr>
              <a:lnSpc>
                <a:spcPct val="100000"/>
              </a:lnSpc>
            </a:pPr>
            <a:r>
              <a:rPr lang="en-IN" sz="1333" dirty="0">
                <a:latin typeface="+mj-lt"/>
              </a:rPr>
              <a:t>Mobile App (iOS and Android): Xamarin Studio – iOS and Android ,XCode, SQLite, SVN ,WCF Rest Service, Android SDK</a:t>
            </a:r>
          </a:p>
        </p:txBody>
      </p:sp>
      <p:sp>
        <p:nvSpPr>
          <p:cNvPr id="22" name="Title 1"/>
          <p:cNvSpPr txBox="1">
            <a:spLocks/>
          </p:cNvSpPr>
          <p:nvPr/>
        </p:nvSpPr>
        <p:spPr>
          <a:xfrm>
            <a:off x="5332115" y="4789330"/>
            <a:ext cx="6555084" cy="1396216"/>
          </a:xfrm>
          <a:prstGeom prst="rect">
            <a:avLst/>
          </a:prstGeom>
        </p:spPr>
        <p:txBody>
          <a:bodyPr vert="horz" wrap="square" lIns="0" tIns="0" rIns="0" bIns="0" rtlCol="0" anchor="t" anchorCtr="0">
            <a:spAutoFit/>
          </a:bodyPr>
          <a:lstStyle>
            <a:defPPr>
              <a:defRPr lang="en-US"/>
            </a:defPPr>
            <a:lvl1pPr defTabSz="822960">
              <a:lnSpc>
                <a:spcPts val="1200"/>
              </a:lnSpc>
              <a:spcBef>
                <a:spcPct val="0"/>
              </a:spcBef>
              <a:buNone/>
              <a:defRPr sz="1000" b="0">
                <a:solidFill>
                  <a:srgbClr val="727F87"/>
                </a:solidFill>
                <a:latin typeface="Helvetica Neue" charset="0"/>
                <a:ea typeface="Helvetica Neue" charset="0"/>
                <a:cs typeface="Helvetica Neue" charset="0"/>
              </a:defRPr>
            </a:lvl1pPr>
          </a:lstStyle>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Developed a mobile solution for iOS as well as Android platform with all the web application functionalities</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Architected the applications to use a thin mobile Client to be deployed on iOS and Android devices that communicated with a server.</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Built “Views” using drag-and-drop functionality and property fields using iOS designer</a:t>
            </a:r>
          </a:p>
          <a:p>
            <a:pPr marL="311143" indent="-311143" defTabSz="1219170">
              <a:spcBef>
                <a:spcPts val="0"/>
              </a:spcBef>
              <a:spcAft>
                <a:spcPts val="400"/>
              </a:spcAft>
              <a:buClr>
                <a:schemeClr val="accent2"/>
              </a:buClr>
              <a:buSzPct val="80000"/>
              <a:buFont typeface="Wingdings 3" panose="05040102010807070707" pitchFamily="18" charset="2"/>
              <a:buChar char=""/>
            </a:pPr>
            <a:r>
              <a:rPr lang="en-US" sz="1467" dirty="0">
                <a:solidFill>
                  <a:srgbClr val="7F8588"/>
                </a:solidFill>
                <a:latin typeface="+mj-lt"/>
                <a:ea typeface="+mn-ea"/>
                <a:cs typeface="+mn-cs"/>
              </a:rPr>
              <a:t>Developed application using Model-View-View Model with Observer pattern to re-use more components across platforms</a:t>
            </a:r>
          </a:p>
        </p:txBody>
      </p:sp>
      <p:pic>
        <p:nvPicPr>
          <p:cNvPr id="18" name="Picture 17"/>
          <p:cNvPicPr>
            <a:picLocks noChangeAspect="1"/>
          </p:cNvPicPr>
          <p:nvPr/>
        </p:nvPicPr>
        <p:blipFill>
          <a:blip r:embed="rId2"/>
          <a:stretch>
            <a:fillRect/>
          </a:stretch>
        </p:blipFill>
        <p:spPr>
          <a:xfrm>
            <a:off x="4595900" y="454769"/>
            <a:ext cx="263997" cy="264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4583898" y="4443194"/>
            <a:ext cx="288000" cy="288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803" y="2925175"/>
            <a:ext cx="312000" cy="433884"/>
          </a:xfrm>
          <a:prstGeom prst="rect">
            <a:avLst/>
          </a:prstGeom>
        </p:spPr>
      </p:pic>
      <p:pic>
        <p:nvPicPr>
          <p:cNvPr id="25" name="Picture 24"/>
          <p:cNvPicPr>
            <a:picLocks noChangeAspect="1"/>
          </p:cNvPicPr>
          <p:nvPr/>
        </p:nvPicPr>
        <p:blipFill>
          <a:blip r:embed="rId5">
            <a:lum bright="100000" contrast="100000"/>
          </a:blip>
          <a:stretch>
            <a:fillRect/>
          </a:stretch>
        </p:blipFill>
        <p:spPr>
          <a:xfrm>
            <a:off x="4589195" y="1605416"/>
            <a:ext cx="263528" cy="310283"/>
          </a:xfrm>
          <a:prstGeom prst="rect">
            <a:avLst/>
          </a:prstGeom>
        </p:spPr>
      </p:pic>
    </p:spTree>
    <p:extLst>
      <p:ext uri="{BB962C8B-B14F-4D97-AF65-F5344CB8AC3E}">
        <p14:creationId xmlns:p14="http://schemas.microsoft.com/office/powerpoint/2010/main" val="34013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30" name="Title 13">
            <a:extLst>
              <a:ext uri="{FF2B5EF4-FFF2-40B4-BE49-F238E27FC236}">
                <a16:creationId xmlns:a16="http://schemas.microsoft.com/office/drawing/2014/main" id="{8D2B1510-3979-48D1-8697-43630CD0BD85}"/>
              </a:ext>
            </a:extLst>
          </p:cNvPr>
          <p:cNvSpPr>
            <a:spLocks noGrp="1" noChangeArrowheads="1"/>
          </p:cNvSpPr>
          <p:nvPr>
            <p:ph type="title"/>
          </p:nvPr>
        </p:nvSpPr>
        <p:spPr>
          <a:xfrm>
            <a:off x="40218" y="151999"/>
            <a:ext cx="8226960" cy="880533"/>
          </a:xfrm>
        </p:spPr>
        <p:txBody>
          <a:bodyPr anchor="ctr">
            <a:noAutofit/>
          </a:bodyPr>
          <a:lstStyle/>
          <a:p>
            <a:r>
              <a:rPr lang="en-IN" altLang="en-US" sz="2800" dirty="0"/>
              <a:t>Google Reviews on ideyaLabs </a:t>
            </a:r>
          </a:p>
        </p:txBody>
      </p:sp>
      <p:sp>
        <p:nvSpPr>
          <p:cNvPr id="3" name="TextBox 2">
            <a:extLst>
              <a:ext uri="{FF2B5EF4-FFF2-40B4-BE49-F238E27FC236}">
                <a16:creationId xmlns:a16="http://schemas.microsoft.com/office/drawing/2014/main" id="{299E0561-FC1D-4349-9F4A-C5E15F6712C7}"/>
              </a:ext>
            </a:extLst>
          </p:cNvPr>
          <p:cNvSpPr txBox="1"/>
          <p:nvPr/>
        </p:nvSpPr>
        <p:spPr>
          <a:xfrm>
            <a:off x="40219" y="1200151"/>
            <a:ext cx="5282777" cy="523220"/>
          </a:xfrm>
          <a:prstGeom prst="rect">
            <a:avLst/>
          </a:prstGeom>
          <a:solidFill>
            <a:schemeClr val="bg1">
              <a:lumMod val="85000"/>
            </a:schemeClr>
          </a:solidFill>
        </p:spPr>
        <p:txBody>
          <a:bodyPr wrap="square" rtlCol="0">
            <a:spAutoFit/>
          </a:bodyPr>
          <a:lstStyle/>
          <a:p>
            <a:r>
              <a:rPr lang="en-US" sz="2800" dirty="0"/>
              <a:t>Google Reviews Rating: </a:t>
            </a:r>
            <a:r>
              <a:rPr lang="en-US" sz="2800" dirty="0">
                <a:highlight>
                  <a:srgbClr val="00FFFF"/>
                </a:highlight>
              </a:rPr>
              <a:t>4.8 / 5.</a:t>
            </a:r>
          </a:p>
        </p:txBody>
      </p:sp>
      <p:pic>
        <p:nvPicPr>
          <p:cNvPr id="10" name="Picture 9" descr="Graphical user interface, text, application&#10;&#10;Description automatically generated">
            <a:extLst>
              <a:ext uri="{FF2B5EF4-FFF2-40B4-BE49-F238E27FC236}">
                <a16:creationId xmlns:a16="http://schemas.microsoft.com/office/drawing/2014/main" id="{03F181C8-9169-E843-90CA-C8AFF8468F32}"/>
              </a:ext>
            </a:extLst>
          </p:cNvPr>
          <p:cNvPicPr>
            <a:picLocks noChangeAspect="1"/>
          </p:cNvPicPr>
          <p:nvPr/>
        </p:nvPicPr>
        <p:blipFill>
          <a:blip r:embed="rId3"/>
          <a:stretch>
            <a:fillRect/>
          </a:stretch>
        </p:blipFill>
        <p:spPr>
          <a:xfrm>
            <a:off x="74086" y="1817052"/>
            <a:ext cx="7426852" cy="448373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2F846138-E158-2542-9DCF-CBE2A9B70C4F}"/>
              </a:ext>
            </a:extLst>
          </p:cNvPr>
          <p:cNvPicPr>
            <a:picLocks noChangeAspect="1"/>
          </p:cNvPicPr>
          <p:nvPr/>
        </p:nvPicPr>
        <p:blipFill>
          <a:blip r:embed="rId4"/>
          <a:stretch>
            <a:fillRect/>
          </a:stretch>
        </p:blipFill>
        <p:spPr>
          <a:xfrm>
            <a:off x="5900628" y="2446972"/>
            <a:ext cx="6217285" cy="4259029"/>
          </a:xfrm>
          <a:prstGeom prst="rect">
            <a:avLst/>
          </a:prstGeom>
        </p:spPr>
      </p:pic>
    </p:spTree>
    <p:extLst>
      <p:ext uri="{BB962C8B-B14F-4D97-AF65-F5344CB8AC3E}">
        <p14:creationId xmlns:p14="http://schemas.microsoft.com/office/powerpoint/2010/main" val="254687593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3334488" y="1934332"/>
            <a:ext cx="4974994" cy="3778085"/>
            <a:chOff x="1810488" y="1934331"/>
            <a:chExt cx="4974994" cy="3778085"/>
          </a:xfrm>
        </p:grpSpPr>
        <p:sp>
          <p:nvSpPr>
            <p:cNvPr id="13" name="Rounded Rectangle 12"/>
            <p:cNvSpPr/>
            <p:nvPr/>
          </p:nvSpPr>
          <p:spPr bwMode="auto">
            <a:xfrm rot="2758769">
              <a:off x="2582956" y="1947694"/>
              <a:ext cx="3778085" cy="3751359"/>
            </a:xfrm>
            <a:prstGeom prst="roundRect">
              <a:avLst>
                <a:gd name="adj" fmla="val 6336"/>
              </a:avLst>
            </a:prstGeom>
            <a:solidFill>
              <a:schemeClr val="bg1">
                <a:lumMod val="75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eaLnBrk="0" hangingPunct="0">
                <a:defRPr/>
              </a:pPr>
              <a:endParaRPr lang="en-US" sz="3200" dirty="0">
                <a:latin typeface="+mj-lt"/>
              </a:endParaRPr>
            </a:p>
          </p:txBody>
        </p:sp>
        <p:sp>
          <p:nvSpPr>
            <p:cNvPr id="14" name="TextBox 6"/>
            <p:cNvSpPr txBox="1">
              <a:spLocks noChangeArrowheads="1"/>
            </p:cNvSpPr>
            <p:nvPr/>
          </p:nvSpPr>
          <p:spPr bwMode="auto">
            <a:xfrm>
              <a:off x="1810488" y="3530985"/>
              <a:ext cx="4974994" cy="584775"/>
            </a:xfrm>
            <a:prstGeom prst="rect">
              <a:avLst/>
            </a:prstGeom>
            <a:noFill/>
            <a:ln w="9525">
              <a:noFill/>
              <a:miter lim="800000"/>
              <a:headEnd/>
              <a:tailEnd/>
            </a:ln>
          </p:spPr>
          <p:txBody>
            <a:bodyPr wrap="square">
              <a:spAutoFit/>
            </a:bodyPr>
            <a:lstStyle/>
            <a:p>
              <a:pPr algn="ctr" eaLnBrk="0" hangingPunct="0"/>
              <a:r>
                <a:rPr lang="en-US" sz="3200" b="1" dirty="0">
                  <a:effectLst>
                    <a:outerShdw blurRad="38100" dist="38100" dir="2700000" algn="tl">
                      <a:srgbClr val="000000">
                        <a:alpha val="43137"/>
                      </a:srgbClr>
                    </a:outerShdw>
                  </a:effectLst>
                  <a:latin typeface="+mj-lt"/>
                </a:rPr>
                <a:t>QA Capabilities </a:t>
              </a:r>
            </a:p>
          </p:txBody>
        </p:sp>
      </p:grpSp>
    </p:spTree>
    <p:extLst>
      <p:ext uri="{BB962C8B-B14F-4D97-AF65-F5344CB8AC3E}">
        <p14:creationId xmlns:p14="http://schemas.microsoft.com/office/powerpoint/2010/main" val="403569946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Practice</a:t>
            </a:r>
          </a:p>
        </p:txBody>
      </p:sp>
      <p:sp>
        <p:nvSpPr>
          <p:cNvPr id="4" name="Rectangle 3"/>
          <p:cNvSpPr/>
          <p:nvPr/>
        </p:nvSpPr>
        <p:spPr>
          <a:xfrm>
            <a:off x="-1959" y="1164823"/>
            <a:ext cx="12192000" cy="954300"/>
          </a:xfrm>
          <a:prstGeom prst="rect">
            <a:avLst/>
          </a:prstGeom>
          <a:solidFill>
            <a:schemeClr val="accent5"/>
          </a:solidFill>
        </p:spPr>
        <p:txBody>
          <a:bodyPr wrap="square">
            <a:spAutoFit/>
          </a:bodyPr>
          <a:lstStyle/>
          <a:p>
            <a:pPr algn="ctr" defTabSz="1219170">
              <a:defRPr/>
            </a:pPr>
            <a:r>
              <a:rPr lang="en-US" sz="1867" dirty="0">
                <a:solidFill>
                  <a:srgbClr val="FFFFFF"/>
                </a:solidFill>
                <a:latin typeface="Calibri"/>
              </a:rPr>
              <a:t>ideyaLabs brings over two decades of experience helping software teams ensure their products, systems, applications, and platforms behave as per the specifications and remain tightly integrated, secure, and compliant. In this, we have developed extensive testing capabilities for various verticals, across platforms, and applications.</a:t>
            </a:r>
          </a:p>
        </p:txBody>
      </p:sp>
      <p:sp>
        <p:nvSpPr>
          <p:cNvPr id="5" name="Content Placeholder 2"/>
          <p:cNvSpPr txBox="1">
            <a:spLocks/>
          </p:cNvSpPr>
          <p:nvPr/>
        </p:nvSpPr>
        <p:spPr>
          <a:xfrm>
            <a:off x="0" y="2624667"/>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625519">
              <a:lnSpc>
                <a:spcPct val="110000"/>
              </a:lnSpc>
              <a:spcAft>
                <a:spcPts val="533"/>
              </a:spcAft>
              <a:buClr>
                <a:srgbClr val="049159"/>
              </a:buClr>
              <a:buNone/>
              <a:defRPr/>
            </a:pPr>
            <a:r>
              <a:rPr lang="en-US" sz="1867" dirty="0">
                <a:solidFill>
                  <a:srgbClr val="44464B"/>
                </a:solidFill>
                <a:latin typeface="Calibri"/>
              </a:rPr>
              <a:t>KEY TECHNOLOGIES</a:t>
            </a:r>
          </a:p>
        </p:txBody>
      </p:sp>
      <p:grpSp>
        <p:nvGrpSpPr>
          <p:cNvPr id="68" name="Group 67"/>
          <p:cNvGrpSpPr/>
          <p:nvPr/>
        </p:nvGrpSpPr>
        <p:grpSpPr>
          <a:xfrm>
            <a:off x="4509348" y="2520778"/>
            <a:ext cx="7561099" cy="3860015"/>
            <a:chOff x="3382011" y="1890583"/>
            <a:chExt cx="5670824" cy="2895011"/>
          </a:xfrm>
        </p:grpSpPr>
        <p:grpSp>
          <p:nvGrpSpPr>
            <p:cNvPr id="7" name="Group 6"/>
            <p:cNvGrpSpPr/>
            <p:nvPr/>
          </p:nvGrpSpPr>
          <p:grpSpPr>
            <a:xfrm>
              <a:off x="3883780" y="3856257"/>
              <a:ext cx="552013" cy="349761"/>
              <a:chOff x="9801225" y="6884988"/>
              <a:chExt cx="2376488" cy="1822450"/>
            </a:xfrm>
            <a:solidFill>
              <a:schemeClr val="tx1">
                <a:lumMod val="85000"/>
                <a:lumOff val="15000"/>
              </a:schemeClr>
            </a:solidFill>
          </p:grpSpPr>
          <p:sp>
            <p:nvSpPr>
              <p:cNvPr id="8" name="Freeform 24"/>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9" name="Freeform 25"/>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0" name="Freeform 26"/>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11" name="Group 10"/>
            <p:cNvGrpSpPr/>
            <p:nvPr/>
          </p:nvGrpSpPr>
          <p:grpSpPr>
            <a:xfrm>
              <a:off x="7554638" y="1890583"/>
              <a:ext cx="1498197" cy="1556147"/>
              <a:chOff x="8685213" y="1268413"/>
              <a:chExt cx="1997076" cy="2074862"/>
            </a:xfrm>
            <a:solidFill>
              <a:schemeClr val="bg1">
                <a:lumMod val="75000"/>
              </a:schemeClr>
            </a:solidFill>
          </p:grpSpPr>
          <p:sp>
            <p:nvSpPr>
              <p:cNvPr id="12"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3"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4"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5"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16" name="Group 15"/>
            <p:cNvGrpSpPr/>
            <p:nvPr/>
          </p:nvGrpSpPr>
          <p:grpSpPr>
            <a:xfrm>
              <a:off x="5102502" y="2473400"/>
              <a:ext cx="2939228" cy="2312194"/>
              <a:chOff x="3732213" y="2365375"/>
              <a:chExt cx="3917950" cy="3082925"/>
            </a:xfrm>
            <a:effectLst/>
          </p:grpSpPr>
          <p:sp>
            <p:nvSpPr>
              <p:cNvPr id="17" name="Freeform 16"/>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8" name="Freeform 17"/>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lumMod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9" name="Freeform 18"/>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0" name="Freeform 19"/>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2">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1" name="Freeform 20"/>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2" name="Freeform 21"/>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3" name="Freeform 22"/>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sp>
          <p:nvSpPr>
            <p:cNvPr id="24" name="Rectangle 23"/>
            <p:cNvSpPr/>
            <p:nvPr/>
          </p:nvSpPr>
          <p:spPr>
            <a:xfrm>
              <a:off x="4455943" y="3837781"/>
              <a:ext cx="857473" cy="3083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PHP</a:t>
              </a:r>
            </a:p>
          </p:txBody>
        </p:sp>
        <p:sp>
          <p:nvSpPr>
            <p:cNvPr id="25" name="Rectangle 24"/>
            <p:cNvSpPr/>
            <p:nvPr/>
          </p:nvSpPr>
          <p:spPr>
            <a:xfrm>
              <a:off x="7999952" y="3196715"/>
              <a:ext cx="708826" cy="316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C++</a:t>
              </a:r>
            </a:p>
          </p:txBody>
        </p:sp>
        <p:sp>
          <p:nvSpPr>
            <p:cNvPr id="26" name="Rectangle 25"/>
            <p:cNvSpPr/>
            <p:nvPr/>
          </p:nvSpPr>
          <p:spPr>
            <a:xfrm>
              <a:off x="6997107" y="2213623"/>
              <a:ext cx="558335" cy="1904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JAVA</a:t>
              </a:r>
            </a:p>
          </p:txBody>
        </p:sp>
        <p:grpSp>
          <p:nvGrpSpPr>
            <p:cNvPr id="27" name="Group 26"/>
            <p:cNvGrpSpPr/>
            <p:nvPr/>
          </p:nvGrpSpPr>
          <p:grpSpPr>
            <a:xfrm>
              <a:off x="3382011" y="2272928"/>
              <a:ext cx="1655319" cy="1213106"/>
              <a:chOff x="2145506" y="1595772"/>
              <a:chExt cx="2936875" cy="2152860"/>
            </a:xfrm>
          </p:grpSpPr>
          <p:grpSp>
            <p:nvGrpSpPr>
              <p:cNvPr id="28" name="Group 27"/>
              <p:cNvGrpSpPr/>
              <p:nvPr/>
            </p:nvGrpSpPr>
            <p:grpSpPr>
              <a:xfrm>
                <a:off x="2145506" y="1595772"/>
                <a:ext cx="2936875" cy="2152860"/>
                <a:chOff x="1503363" y="1830388"/>
                <a:chExt cx="2936875" cy="2152860"/>
              </a:xfrm>
            </p:grpSpPr>
            <p:sp>
              <p:nvSpPr>
                <p:cNvPr id="48" name="Freeform 19"/>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solidFill>
                    <a:schemeClr val="bg1">
                      <a:lumMod val="75000"/>
                    </a:schemeClr>
                  </a:solid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49" name="Freeform 18"/>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0" name="Freeform 20"/>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1" name="Freeform 21"/>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2" name="Freeform 22"/>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29" name="Group 28"/>
              <p:cNvGrpSpPr/>
              <p:nvPr/>
            </p:nvGrpSpPr>
            <p:grpSpPr>
              <a:xfrm>
                <a:off x="2287587" y="1937871"/>
                <a:ext cx="2206625" cy="1646202"/>
                <a:chOff x="2287587" y="1937871"/>
                <a:chExt cx="2206625" cy="1646202"/>
              </a:xfrm>
            </p:grpSpPr>
            <p:sp>
              <p:nvSpPr>
                <p:cNvPr id="30" name="Rounded Rectangle 29"/>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1" name="Rounded Rectangle 30"/>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2" name="Rounded Rectangle 31"/>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33" name="Group 32"/>
                <p:cNvGrpSpPr/>
                <p:nvPr/>
              </p:nvGrpSpPr>
              <p:grpSpPr>
                <a:xfrm>
                  <a:off x="2380456" y="2080738"/>
                  <a:ext cx="1516062" cy="74666"/>
                  <a:chOff x="2380456" y="2572537"/>
                  <a:chExt cx="1516062" cy="63500"/>
                </a:xfrm>
                <a:solidFill>
                  <a:schemeClr val="bg1">
                    <a:lumMod val="85000"/>
                  </a:schemeClr>
                </a:solidFill>
              </p:grpSpPr>
              <p:sp>
                <p:nvSpPr>
                  <p:cNvPr id="46" name="Rounded Rectangle 45"/>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7" name="Rounded Rectangle 46"/>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sp>
              <p:nvSpPr>
                <p:cNvPr id="34" name="Rounded Rectangle 33"/>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5" name="Rounded Rectangle 34"/>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36" name="Group 35"/>
                <p:cNvGrpSpPr/>
                <p:nvPr/>
              </p:nvGrpSpPr>
              <p:grpSpPr>
                <a:xfrm>
                  <a:off x="2496429" y="2366473"/>
                  <a:ext cx="1997783" cy="74666"/>
                  <a:chOff x="2496429" y="2811430"/>
                  <a:chExt cx="1997783" cy="63500"/>
                </a:xfrm>
                <a:solidFill>
                  <a:schemeClr val="bg1">
                    <a:lumMod val="85000"/>
                  </a:schemeClr>
                </a:solidFill>
              </p:grpSpPr>
              <p:sp>
                <p:nvSpPr>
                  <p:cNvPr id="44" name="Rounded Rectangle 43"/>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5" name="Rounded Rectangle 44"/>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sp>
              <p:nvSpPr>
                <p:cNvPr id="37" name="Rounded Rectangle 36"/>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8" name="Rounded Rectangle 37"/>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9" name="Rounded Rectangle 38"/>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0" name="Rounded Rectangle 39"/>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41" name="Group 40"/>
                <p:cNvGrpSpPr/>
                <p:nvPr/>
              </p:nvGrpSpPr>
              <p:grpSpPr>
                <a:xfrm>
                  <a:off x="2670261" y="2795076"/>
                  <a:ext cx="1595351" cy="74666"/>
                  <a:chOff x="2670261" y="3182904"/>
                  <a:chExt cx="1595351" cy="63500"/>
                </a:xfrm>
                <a:solidFill>
                  <a:schemeClr val="bg1">
                    <a:lumMod val="85000"/>
                  </a:schemeClr>
                </a:solidFill>
              </p:grpSpPr>
              <p:sp>
                <p:nvSpPr>
                  <p:cNvPr id="42" name="Rounded Rectangle 41"/>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3" name="Rounded Rectangle 42"/>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grpSp>
        </p:grpSp>
        <p:sp>
          <p:nvSpPr>
            <p:cNvPr id="53" name="Rectangle 52"/>
            <p:cNvSpPr/>
            <p:nvPr/>
          </p:nvSpPr>
          <p:spPr>
            <a:xfrm>
              <a:off x="4823334" y="2235235"/>
              <a:ext cx="558335" cy="2304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HTML</a:t>
              </a:r>
            </a:p>
          </p:txBody>
        </p:sp>
        <p:sp>
          <p:nvSpPr>
            <p:cNvPr id="55" name="Rectangle 54"/>
            <p:cNvSpPr/>
            <p:nvPr/>
          </p:nvSpPr>
          <p:spPr>
            <a:xfrm>
              <a:off x="5175770" y="2771403"/>
              <a:ext cx="1254428"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MANUAL TESTING</a:t>
              </a:r>
            </a:p>
          </p:txBody>
        </p:sp>
        <p:sp>
          <p:nvSpPr>
            <p:cNvPr id="56" name="Rectangle 55"/>
            <p:cNvSpPr/>
            <p:nvPr/>
          </p:nvSpPr>
          <p:spPr>
            <a:xfrm>
              <a:off x="6547038" y="2779817"/>
              <a:ext cx="1517858" cy="205777"/>
            </a:xfrm>
            <a:prstGeom prst="rect">
              <a:avLst/>
            </a:prstGeom>
          </p:spPr>
          <p:txBody>
            <a:bodyPr wrap="square" anchor="ctr">
              <a:spAutoFit/>
            </a:bodyPr>
            <a:lstStyle/>
            <a:p>
              <a:pPr algn="ctr" defTabSz="609555">
                <a:lnSpc>
                  <a:spcPts val="1400"/>
                </a:lnSpc>
                <a:defRPr/>
              </a:pPr>
              <a:r>
                <a:rPr lang="en-US" sz="1400" dirty="0">
                  <a:solidFill>
                    <a:srgbClr val="FFFFFF"/>
                  </a:solidFill>
                  <a:latin typeface="Calibri"/>
                  <a:ea typeface="MS PGothic" panose="020B0600070205080204" pitchFamily="34" charset="-128"/>
                </a:rPr>
                <a:t>AUTOMATED TESTING</a:t>
              </a:r>
            </a:p>
          </p:txBody>
        </p:sp>
        <p:sp>
          <p:nvSpPr>
            <p:cNvPr id="57" name="Rectangle 56"/>
            <p:cNvSpPr/>
            <p:nvPr/>
          </p:nvSpPr>
          <p:spPr>
            <a:xfrm>
              <a:off x="5232790" y="3307345"/>
              <a:ext cx="1140389"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MOBILE TESTING</a:t>
              </a:r>
            </a:p>
          </p:txBody>
        </p:sp>
        <p:sp>
          <p:nvSpPr>
            <p:cNvPr id="58" name="Rectangle 57"/>
            <p:cNvSpPr/>
            <p:nvPr/>
          </p:nvSpPr>
          <p:spPr>
            <a:xfrm>
              <a:off x="6631883" y="3289769"/>
              <a:ext cx="1288782"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CLOUD TESTING</a:t>
              </a:r>
            </a:p>
          </p:txBody>
        </p:sp>
        <p:sp>
          <p:nvSpPr>
            <p:cNvPr id="59" name="Rectangle 58"/>
            <p:cNvSpPr/>
            <p:nvPr/>
          </p:nvSpPr>
          <p:spPr>
            <a:xfrm>
              <a:off x="5632234" y="3800006"/>
              <a:ext cx="1840689"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PERFORMANCE ENGINEERING</a:t>
              </a:r>
            </a:p>
          </p:txBody>
        </p:sp>
        <p:sp>
          <p:nvSpPr>
            <p:cNvPr id="60" name="Freeform 26"/>
            <p:cNvSpPr>
              <a:spLocks noEditPoints="1"/>
            </p:cNvSpPr>
            <p:nvPr/>
          </p:nvSpPr>
          <p:spPr bwMode="auto">
            <a:xfrm>
              <a:off x="5628317" y="2594643"/>
              <a:ext cx="251241" cy="177095"/>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dirty="0">
                <a:solidFill>
                  <a:prstClr val="black"/>
                </a:solidFill>
                <a:latin typeface="Calibri"/>
              </a:endParaRPr>
            </a:p>
          </p:txBody>
        </p:sp>
        <p:sp>
          <p:nvSpPr>
            <p:cNvPr id="61" name="Freeform 60"/>
            <p:cNvSpPr>
              <a:spLocks noEditPoints="1"/>
            </p:cNvSpPr>
            <p:nvPr/>
          </p:nvSpPr>
          <p:spPr bwMode="auto">
            <a:xfrm>
              <a:off x="7181062" y="2590901"/>
              <a:ext cx="190424" cy="197501"/>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i="1" dirty="0">
                <a:solidFill>
                  <a:srgbClr val="FF0066"/>
                </a:solidFill>
                <a:latin typeface="Calibri Light" panose="020F0302020204030204" pitchFamily="34" charset="0"/>
              </a:endParaRPr>
            </a:p>
          </p:txBody>
        </p:sp>
        <p:sp>
          <p:nvSpPr>
            <p:cNvPr id="62" name="Freeform 7"/>
            <p:cNvSpPr>
              <a:spLocks noEditPoints="1"/>
            </p:cNvSpPr>
            <p:nvPr/>
          </p:nvSpPr>
          <p:spPr bwMode="auto">
            <a:xfrm>
              <a:off x="5683999" y="3083915"/>
              <a:ext cx="168922" cy="234823"/>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dirty="0">
                <a:solidFill>
                  <a:prstClr val="black"/>
                </a:solidFill>
                <a:latin typeface="Calibri"/>
              </a:endParaRPr>
            </a:p>
          </p:txBody>
        </p:sp>
        <p:pic>
          <p:nvPicPr>
            <p:cNvPr id="63" name="Picture 3" descr="C:\Users\verma_sh\Desktop\QA Icons\55df483d476d6bcd3dee2159_Icon-lamp.png"/>
            <p:cNvPicPr>
              <a:picLocks noChangeAspect="1" noChangeArrowheads="1"/>
            </p:cNvPicPr>
            <p:nvPr/>
          </p:nvPicPr>
          <p:blipFill>
            <a:blip r:embed="rId2" cstate="print">
              <a:graysc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409994" y="3493593"/>
              <a:ext cx="324244" cy="324244"/>
            </a:xfrm>
            <a:prstGeom prst="rect">
              <a:avLst/>
            </a:prstGeom>
            <a:noFill/>
          </p:spPr>
        </p:pic>
        <p:pic>
          <p:nvPicPr>
            <p:cNvPr id="64" name="Picture 4" descr="C:\Users\verma_sh\Desktop\QA Icons\icon-solution-cloud-performance-white.png"/>
            <p:cNvPicPr>
              <a:picLocks noChangeAspect="1" noChangeArrowheads="1"/>
            </p:cNvPicPr>
            <p:nvPr/>
          </p:nvPicPr>
          <p:blipFill rotWithShape="1">
            <a:blip r:embed="rId4" cstate="print">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11735" b="11634"/>
            <a:stretch/>
          </p:blipFill>
          <p:spPr bwMode="auto">
            <a:xfrm>
              <a:off x="7109929" y="3076820"/>
              <a:ext cx="338174" cy="259145"/>
            </a:xfrm>
            <a:prstGeom prst="rect">
              <a:avLst/>
            </a:prstGeom>
            <a:noFill/>
          </p:spPr>
        </p:pic>
      </p:grpSp>
      <p:pic>
        <p:nvPicPr>
          <p:cNvPr id="2050" name="Picture 2" descr="C:\Users\verma_sh\Desktop\QA Icons\HTML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95" y="3907473"/>
            <a:ext cx="545587" cy="545587"/>
          </a:xfrm>
          <a:prstGeom prst="rect">
            <a:avLst/>
          </a:prstGeom>
          <a:noFill/>
          <a:extLst>
            <a:ext uri="{909E8E84-426E-40DD-AFC4-6F175D3DCCD1}">
              <a14:hiddenFill xmlns:a14="http://schemas.microsoft.com/office/drawing/2010/main">
                <a:solidFill>
                  <a:srgbClr val="FFFFFF"/>
                </a:solidFill>
              </a14:hiddenFill>
            </a:ext>
          </a:extLst>
        </p:spPr>
      </p:pic>
      <p:sp>
        <p:nvSpPr>
          <p:cNvPr id="65" name="AutoShape 4" descr="Image%20result%20for%20php%20icon%20p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pic>
        <p:nvPicPr>
          <p:cNvPr id="2053" name="Picture 5" descr="C:\Users\verma_sh\Desktop\QA Icons\2000px-PHP-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9880" y="3220876"/>
            <a:ext cx="768577" cy="4150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verma_sh\Desktop\QA Icons\2-2-c++-png-clipar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5901" y="3130002"/>
            <a:ext cx="791407" cy="54679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verma_sh\Desktop\QA Icons\big-logo_400x4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3952" y="3171837"/>
            <a:ext cx="515752" cy="5157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verma_sh\Desktop\QA Icons\58e32bace1998d6e3fee9055_JIRA_logo.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5640" y="4642813"/>
            <a:ext cx="768577" cy="384287"/>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verma_sh\Desktop\QA Icons\jmet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2531" y="6047247"/>
            <a:ext cx="894119" cy="3037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verma_sh\Desktop\QA Icons\smartbear-soapui-color-horizontal-version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81887" y="3951983"/>
            <a:ext cx="1154727" cy="3553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verma_sh\Desktop\QA Icons\Calabash_product_img_753705482_calabash.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1078" y="5305686"/>
            <a:ext cx="947945" cy="4477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verma_sh\Desktop\QA Icons\Appium.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33499" y="5174990"/>
            <a:ext cx="989983" cy="567327"/>
          </a:xfrm>
          <a:prstGeom prst="rect">
            <a:avLst/>
          </a:prstGeom>
          <a:noFill/>
          <a:extLst>
            <a:ext uri="{909E8E84-426E-40DD-AFC4-6F175D3DCCD1}">
              <a14:hiddenFill xmlns:a14="http://schemas.microsoft.com/office/drawing/2010/main">
                <a:solidFill>
                  <a:srgbClr val="FFFFFF"/>
                </a:solidFill>
              </a14:hiddenFill>
            </a:ext>
          </a:extLst>
        </p:spPr>
      </p:pic>
      <p:sp>
        <p:nvSpPr>
          <p:cNvPr id="66" name="AutoShape 16" descr="Image%20result%20for%20vsts%20icon%20png"/>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sp>
        <p:nvSpPr>
          <p:cNvPr id="67" name="AutoShape 18" descr="Image%20result%20for%20vsts%20icon%20png"/>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pic>
        <p:nvPicPr>
          <p:cNvPr id="2067" name="Picture 19" descr="C:\Users\verma_sh\Desktop\QA Icons\Vscod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45736" y="4573355"/>
            <a:ext cx="475557" cy="47555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Users\verma_sh\Desktop\QA Icons\HP_ALM.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76650" y="4573355"/>
            <a:ext cx="1031885" cy="40870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C:\Users\verma_sh\Desktop\QA Icons\logo_NR-fb.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26993" b="32229"/>
          <a:stretch/>
        </p:blipFill>
        <p:spPr bwMode="auto">
          <a:xfrm>
            <a:off x="235829" y="6069627"/>
            <a:ext cx="1103620" cy="30002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Users\verma_sh\Desktop\QA Icons\qt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19588" y="3916581"/>
            <a:ext cx="651243" cy="515536"/>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C:\Users\verma_sh\Desktop\QA Icons\170_course.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5313" b="17509"/>
          <a:stretch/>
        </p:blipFill>
        <p:spPr bwMode="auto">
          <a:xfrm>
            <a:off x="2916661" y="5942462"/>
            <a:ext cx="817700" cy="49668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Users\verma_sh\Desktop\QA Icons\monkeytalk.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1051" t="6937" r="24808"/>
          <a:stretch/>
        </p:blipFill>
        <p:spPr bwMode="auto">
          <a:xfrm>
            <a:off x="3017062" y="5116924"/>
            <a:ext cx="484380" cy="62539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java">
            <a:extLst>
              <a:ext uri="{FF2B5EF4-FFF2-40B4-BE49-F238E27FC236}">
                <a16:creationId xmlns:a16="http://schemas.microsoft.com/office/drawing/2014/main" id="{718BD03D-A1A7-4385-A8CE-986B6C92C8D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36831" y="3133234"/>
            <a:ext cx="433660" cy="794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409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Focus</a:t>
            </a:r>
          </a:p>
        </p:txBody>
      </p:sp>
      <p:sp>
        <p:nvSpPr>
          <p:cNvPr id="37" name="Rectangle 36"/>
          <p:cNvSpPr/>
          <p:nvPr/>
        </p:nvSpPr>
        <p:spPr>
          <a:xfrm>
            <a:off x="2596519" y="2676374"/>
            <a:ext cx="2231136" cy="388345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Rectangle 37"/>
          <p:cNvSpPr/>
          <p:nvPr/>
        </p:nvSpPr>
        <p:spPr>
          <a:xfrm>
            <a:off x="4864653" y="2681819"/>
            <a:ext cx="2231136" cy="388345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9" name="Rectangle 38"/>
          <p:cNvSpPr/>
          <p:nvPr/>
        </p:nvSpPr>
        <p:spPr>
          <a:xfrm>
            <a:off x="7142359" y="2675334"/>
            <a:ext cx="2231136" cy="388345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0" name="Rectangle 39"/>
          <p:cNvSpPr/>
          <p:nvPr/>
        </p:nvSpPr>
        <p:spPr>
          <a:xfrm>
            <a:off x="9425007" y="2676374"/>
            <a:ext cx="2231136" cy="388345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Rectangle 40"/>
          <p:cNvSpPr/>
          <p:nvPr/>
        </p:nvSpPr>
        <p:spPr>
          <a:xfrm>
            <a:off x="319604" y="2675334"/>
            <a:ext cx="2231136" cy="388345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2" name="Rectangle 41"/>
          <p:cNvSpPr/>
          <p:nvPr/>
        </p:nvSpPr>
        <p:spPr>
          <a:xfrm>
            <a:off x="314467" y="2666015"/>
            <a:ext cx="2209965" cy="3754874"/>
          </a:xfrm>
          <a:prstGeom prst="rect">
            <a:avLst/>
          </a:prstGeom>
          <a:noFill/>
        </p:spPr>
        <p:txBody>
          <a:bodyPr wrap="square" rtlCol="0">
            <a:spAutoFit/>
          </a:bodyPr>
          <a:lstStyle/>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Core test services</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Functionality and UI</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Robustness, Reliability</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UI, Accessibility, Usability</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Smoke Testing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Regression</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Compliance</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Expert Test Services</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Performance Testing</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Security</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Globalization, Localization</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Compatibility</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Interoperability</a:t>
            </a:r>
          </a:p>
          <a:p>
            <a:pPr marL="228594" marR="0" lvl="1" indent="-228594" algn="l" defTabSz="1625519" rtl="0" eaLnBrk="1" fontAlgn="b"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Logo Compliance and Certification</a:t>
            </a:r>
          </a:p>
        </p:txBody>
      </p:sp>
      <p:sp>
        <p:nvSpPr>
          <p:cNvPr id="43" name="Rectangle 42"/>
          <p:cNvSpPr/>
          <p:nvPr/>
        </p:nvSpPr>
        <p:spPr>
          <a:xfrm>
            <a:off x="2573696" y="2692519"/>
            <a:ext cx="2285357" cy="3539430"/>
          </a:xfrm>
          <a:prstGeom prst="rect">
            <a:avLst/>
          </a:prstGeom>
          <a:noFill/>
        </p:spPr>
        <p:txBody>
          <a:bodyPr wrap="square" rtlCol="0">
            <a:spAutoFit/>
          </a:bodyPr>
          <a:lstStyle/>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Proprietary test automation frameworks applicable in multiple domains</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Expertise in domain specific methodologies, frameworks &amp; tools, mature processes and metrics </a:t>
            </a:r>
            <a:r>
              <a:rPr lang="en-US" sz="1400" dirty="0">
                <a:solidFill>
                  <a:srgbClr val="44464B"/>
                </a:solidFill>
                <a:latin typeface="Calibri"/>
              </a:rPr>
              <a:t> driven </a:t>
            </a:r>
            <a:r>
              <a:rPr kumimoji="0" lang="en-US" sz="1400" b="0" i="0" u="none" strike="noStrike" kern="1200" cap="none" spc="0" normalizeH="0" baseline="0" noProof="0" dirty="0">
                <a:ln>
                  <a:noFill/>
                </a:ln>
                <a:solidFill>
                  <a:srgbClr val="44464B"/>
                </a:solidFill>
                <a:effectLst/>
                <a:uLnTx/>
                <a:uFillTx/>
                <a:latin typeface="Calibri"/>
                <a:ea typeface="+mn-ea"/>
                <a:cs typeface="+mn-cs"/>
              </a:rPr>
              <a:t>test management</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Agile testing methodology adopted</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Proficiency in various commercial and open source functional and Performance testing tools</a:t>
            </a:r>
          </a:p>
        </p:txBody>
      </p:sp>
      <p:sp>
        <p:nvSpPr>
          <p:cNvPr id="44" name="Rectangle 43"/>
          <p:cNvSpPr/>
          <p:nvPr/>
        </p:nvSpPr>
        <p:spPr>
          <a:xfrm>
            <a:off x="4864654" y="2666015"/>
            <a:ext cx="2226193" cy="2677656"/>
          </a:xfrm>
          <a:prstGeom prst="rect">
            <a:avLst/>
          </a:prstGeom>
          <a:noFill/>
        </p:spPr>
        <p:txBody>
          <a:bodyPr wrap="square" rtlCol="0">
            <a:spAutoFit/>
          </a:bodyPr>
          <a:lstStyle/>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Enterprise APP</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Devices</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Browser</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Data</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Network</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Carrier</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Functional &amp; Performance</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Network, Security, compatibility</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Conformance, Usability, Installation/provisioning</a:t>
            </a:r>
          </a:p>
        </p:txBody>
      </p:sp>
      <p:sp>
        <p:nvSpPr>
          <p:cNvPr id="45" name="Rectangle 44"/>
          <p:cNvSpPr/>
          <p:nvPr/>
        </p:nvSpPr>
        <p:spPr>
          <a:xfrm>
            <a:off x="7142360" y="2679267"/>
            <a:ext cx="2237433" cy="2031325"/>
          </a:xfrm>
          <a:prstGeom prst="rect">
            <a:avLst/>
          </a:prstGeom>
          <a:noFill/>
        </p:spPr>
        <p:txBody>
          <a:bodyPr wrap="square" rtlCol="0">
            <a:spAutoFit/>
          </a:bodyPr>
          <a:lstStyle/>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Functional Testing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Bandwidth and Latency Testing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Load and Performance  Testing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Stress Testing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Testing various cloud solutions such as SaaS, PaaS, IaaS, etc.</a:t>
            </a:r>
          </a:p>
        </p:txBody>
      </p:sp>
      <p:sp>
        <p:nvSpPr>
          <p:cNvPr id="46" name="Rectangle 45"/>
          <p:cNvSpPr/>
          <p:nvPr/>
        </p:nvSpPr>
        <p:spPr>
          <a:xfrm>
            <a:off x="9428020" y="2679267"/>
            <a:ext cx="2175117" cy="2677656"/>
          </a:xfrm>
          <a:prstGeom prst="rect">
            <a:avLst/>
          </a:prstGeom>
          <a:noFill/>
        </p:spPr>
        <p:txBody>
          <a:bodyPr wrap="square" rtlCol="0">
            <a:spAutoFit/>
          </a:bodyPr>
          <a:lstStyle/>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Production Performance Projection</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Performance/Capacity Modeling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Application Profiling</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Predict Application / Infrastructure behavior</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Project Performance impact of Infrastructure change</a:t>
            </a:r>
          </a:p>
          <a:p>
            <a:pPr marL="228594" marR="0" lvl="1" indent="-228594" algn="l" defTabSz="1625519" rtl="0" eaLnBrk="1" fontAlgn="auto" latinLnBrk="0" hangingPunct="1">
              <a:lnSpc>
                <a:spcPct val="100000"/>
              </a:lnSpc>
              <a:spcBef>
                <a:spcPts val="0"/>
              </a:spcBef>
              <a:spcAft>
                <a:spcPts val="0"/>
              </a:spcAft>
              <a:buClr>
                <a:srgbClr val="049159"/>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Improve Performance to Cost ratio</a:t>
            </a:r>
          </a:p>
        </p:txBody>
      </p:sp>
      <p:sp>
        <p:nvSpPr>
          <p:cNvPr id="47" name="Rectangle 46"/>
          <p:cNvSpPr/>
          <p:nvPr/>
        </p:nvSpPr>
        <p:spPr>
          <a:xfrm>
            <a:off x="7148656" y="1375447"/>
            <a:ext cx="2231136" cy="1306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8" name="Rectangle 47"/>
          <p:cNvSpPr/>
          <p:nvPr/>
        </p:nvSpPr>
        <p:spPr>
          <a:xfrm>
            <a:off x="7148656" y="2602183"/>
            <a:ext cx="2231136" cy="731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9" name="Rectangle 48"/>
          <p:cNvSpPr/>
          <p:nvPr/>
        </p:nvSpPr>
        <p:spPr>
          <a:xfrm>
            <a:off x="319604" y="1375447"/>
            <a:ext cx="2231136" cy="1306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0" name="Rectangle 49"/>
          <p:cNvSpPr/>
          <p:nvPr/>
        </p:nvSpPr>
        <p:spPr>
          <a:xfrm>
            <a:off x="319604" y="2602183"/>
            <a:ext cx="2231136" cy="731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1" name="Rectangle 50"/>
          <p:cNvSpPr/>
          <p:nvPr/>
        </p:nvSpPr>
        <p:spPr>
          <a:xfrm>
            <a:off x="9425008" y="1375447"/>
            <a:ext cx="2231136" cy="13063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2" name="Rectangle 51"/>
          <p:cNvSpPr/>
          <p:nvPr/>
        </p:nvSpPr>
        <p:spPr>
          <a:xfrm>
            <a:off x="9425008" y="2602183"/>
            <a:ext cx="2231136" cy="796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3" name="Rectangle 52"/>
          <p:cNvSpPr/>
          <p:nvPr/>
        </p:nvSpPr>
        <p:spPr>
          <a:xfrm>
            <a:off x="2595955" y="1375447"/>
            <a:ext cx="2231136" cy="1306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4" name="Rectangle 53"/>
          <p:cNvSpPr/>
          <p:nvPr/>
        </p:nvSpPr>
        <p:spPr>
          <a:xfrm>
            <a:off x="2595955" y="2602183"/>
            <a:ext cx="2231136" cy="731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5" name="Rectangle 54"/>
          <p:cNvSpPr/>
          <p:nvPr/>
        </p:nvSpPr>
        <p:spPr>
          <a:xfrm>
            <a:off x="4872305" y="1375447"/>
            <a:ext cx="2231136" cy="13063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6" name="Rectangle 55"/>
          <p:cNvSpPr/>
          <p:nvPr/>
        </p:nvSpPr>
        <p:spPr>
          <a:xfrm>
            <a:off x="4872305" y="2602182"/>
            <a:ext cx="2231136" cy="741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7" name="Rectangle 56"/>
          <p:cNvSpPr/>
          <p:nvPr/>
        </p:nvSpPr>
        <p:spPr>
          <a:xfrm>
            <a:off x="311493" y="2199931"/>
            <a:ext cx="2226192" cy="274370"/>
          </a:xfrm>
          <a:prstGeom prst="rect">
            <a:avLst/>
          </a:prstGeom>
        </p:spPr>
        <p:txBody>
          <a:bodyPr wrap="square">
            <a:spAutoFit/>
          </a:bodyPr>
          <a:lstStyle/>
          <a:p>
            <a:pPr marL="0" marR="0" lvl="0" indent="0" algn="ctr" defTabSz="609555" rtl="0" eaLnBrk="1" fontAlgn="auto" latinLnBrk="0" hangingPunct="1">
              <a:lnSpc>
                <a:spcPts val="14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a:ea typeface="+mn-ea"/>
                <a:cs typeface="+mn-cs"/>
                <a:sym typeface="Arial Bold" panose="020B0704020202020204" pitchFamily="34" charset="0"/>
              </a:rPr>
              <a:t>MANUAL TESTING</a:t>
            </a:r>
          </a:p>
        </p:txBody>
      </p:sp>
      <p:sp>
        <p:nvSpPr>
          <p:cNvPr id="58" name="Rectangle 57"/>
          <p:cNvSpPr/>
          <p:nvPr/>
        </p:nvSpPr>
        <p:spPr>
          <a:xfrm>
            <a:off x="2586949" y="2226484"/>
            <a:ext cx="2226192" cy="274370"/>
          </a:xfrm>
          <a:prstGeom prst="rect">
            <a:avLst/>
          </a:prstGeom>
        </p:spPr>
        <p:txBody>
          <a:bodyPr wrap="square">
            <a:spAutoFit/>
          </a:bodyPr>
          <a:lstStyle/>
          <a:p>
            <a:pPr marL="0" marR="0" lvl="0" indent="0" algn="ctr" defTabSz="609555"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S PGothic" panose="020B0600070205080204" pitchFamily="34" charset="-128"/>
                <a:cs typeface="+mn-cs"/>
              </a:rPr>
              <a:t>AUTOMATED TESTING</a:t>
            </a:r>
          </a:p>
        </p:txBody>
      </p:sp>
      <p:sp>
        <p:nvSpPr>
          <p:cNvPr id="59" name="Rectangle 58"/>
          <p:cNvSpPr/>
          <p:nvPr/>
        </p:nvSpPr>
        <p:spPr>
          <a:xfrm>
            <a:off x="4864655" y="2226483"/>
            <a:ext cx="2226192" cy="274370"/>
          </a:xfrm>
          <a:prstGeom prst="rect">
            <a:avLst/>
          </a:prstGeom>
        </p:spPr>
        <p:txBody>
          <a:bodyPr wrap="square">
            <a:spAutoFit/>
          </a:bodyPr>
          <a:lstStyle/>
          <a:p>
            <a:pPr marL="0" marR="0" lvl="0" indent="0" algn="ctr" defTabSz="609555" rtl="0" eaLnBrk="1" fontAlgn="auto" latinLnBrk="0" hangingPunct="1">
              <a:lnSpc>
                <a:spcPts val="14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a:ea typeface="+mn-ea"/>
                <a:cs typeface="+mn-cs"/>
                <a:sym typeface="Arial Bold" panose="020B0704020202020204" pitchFamily="34" charset="0"/>
              </a:rPr>
              <a:t>MOBILE TESTING</a:t>
            </a:r>
          </a:p>
        </p:txBody>
      </p:sp>
      <p:sp>
        <p:nvSpPr>
          <p:cNvPr id="60" name="Rectangle 59"/>
          <p:cNvSpPr/>
          <p:nvPr/>
        </p:nvSpPr>
        <p:spPr>
          <a:xfrm>
            <a:off x="7142359" y="2226483"/>
            <a:ext cx="2287156" cy="274370"/>
          </a:xfrm>
          <a:prstGeom prst="rect">
            <a:avLst/>
          </a:prstGeom>
        </p:spPr>
        <p:txBody>
          <a:bodyPr wrap="square">
            <a:spAutoFit/>
          </a:bodyPr>
          <a:lstStyle/>
          <a:p>
            <a:pPr marL="0" marR="0" lvl="0" indent="0" algn="ctr" defTabSz="609555" rtl="0" eaLnBrk="1" fontAlgn="auto" latinLnBrk="0" hangingPunct="1">
              <a:lnSpc>
                <a:spcPts val="14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a:ea typeface="+mn-ea"/>
                <a:cs typeface="+mn-cs"/>
                <a:sym typeface="Arial Bold" panose="020B0704020202020204" pitchFamily="34" charset="0"/>
              </a:rPr>
              <a:t>CLOUD TESTING</a:t>
            </a:r>
          </a:p>
        </p:txBody>
      </p:sp>
      <p:sp>
        <p:nvSpPr>
          <p:cNvPr id="61" name="Rectangle 60"/>
          <p:cNvSpPr/>
          <p:nvPr/>
        </p:nvSpPr>
        <p:spPr>
          <a:xfrm>
            <a:off x="9438259" y="2120468"/>
            <a:ext cx="2231139" cy="453907"/>
          </a:xfrm>
          <a:prstGeom prst="rect">
            <a:avLst/>
          </a:prstGeom>
        </p:spPr>
        <p:txBody>
          <a:bodyPr wrap="square">
            <a:spAutoFit/>
          </a:bodyPr>
          <a:lstStyle/>
          <a:p>
            <a:pPr marL="0" marR="0" lvl="0" indent="0" algn="ctr" defTabSz="609555" rtl="0" eaLnBrk="1" fontAlgn="auto" latinLnBrk="0" hangingPunct="1">
              <a:lnSpc>
                <a:spcPts val="14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a:ea typeface="+mn-ea"/>
                <a:cs typeface="+mn-cs"/>
                <a:sym typeface="Arial Bold" panose="020B0704020202020204" pitchFamily="34" charset="0"/>
              </a:rPr>
              <a:t>PERFORMANCE ENGINEERING</a:t>
            </a:r>
          </a:p>
        </p:txBody>
      </p:sp>
      <p:sp>
        <p:nvSpPr>
          <p:cNvPr id="62" name="Freeform 26"/>
          <p:cNvSpPr>
            <a:spLocks noEditPoints="1"/>
          </p:cNvSpPr>
          <p:nvPr/>
        </p:nvSpPr>
        <p:spPr bwMode="auto">
          <a:xfrm>
            <a:off x="1179360" y="1700654"/>
            <a:ext cx="490456" cy="418317"/>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62527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8" name="Freeform 67"/>
          <p:cNvSpPr>
            <a:spLocks noEditPoints="1"/>
          </p:cNvSpPr>
          <p:nvPr/>
        </p:nvSpPr>
        <p:spPr bwMode="auto">
          <a:xfrm>
            <a:off x="3427919" y="1622246"/>
            <a:ext cx="544253" cy="564481"/>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625275"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FF0066"/>
              </a:solidFill>
              <a:effectLst/>
              <a:uLnTx/>
              <a:uFillTx/>
              <a:latin typeface="Calibri Light" panose="020F0302020204030204" pitchFamily="34" charset="0"/>
              <a:ea typeface="+mn-ea"/>
              <a:cs typeface="+mn-cs"/>
            </a:endParaRPr>
          </a:p>
        </p:txBody>
      </p:sp>
      <p:sp>
        <p:nvSpPr>
          <p:cNvPr id="69" name="Freeform 7"/>
          <p:cNvSpPr>
            <a:spLocks noEditPoints="1"/>
          </p:cNvSpPr>
          <p:nvPr/>
        </p:nvSpPr>
        <p:spPr bwMode="auto">
          <a:xfrm>
            <a:off x="5815342" y="1662061"/>
            <a:ext cx="329759" cy="458407"/>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62527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0" name="AutoShape 2" descr="Image%20result%20for%20automated%20testing%20icon%20white%20p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2533" b="0" i="0" u="none" strike="noStrike" kern="1200" cap="none" spc="0" normalizeH="0" baseline="0" noProof="0" dirty="0">
              <a:ln>
                <a:noFill/>
              </a:ln>
              <a:solidFill>
                <a:srgbClr val="000000"/>
              </a:solidFill>
              <a:effectLst/>
              <a:uLnTx/>
              <a:uFillTx/>
              <a:latin typeface="Calibri"/>
              <a:ea typeface="+mn-ea"/>
              <a:cs typeface="+mn-cs"/>
            </a:endParaRPr>
          </a:p>
        </p:txBody>
      </p:sp>
      <p:pic>
        <p:nvPicPr>
          <p:cNvPr id="1027" name="Picture 3" descr="C:\Users\verma_sh\Desktop\QA Icons\55df483d476d6bcd3dee2159_Icon-l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27867" y="1545043"/>
            <a:ext cx="575424" cy="575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verma_sh\Desktop\QA Icons\icon-solution-cloud-performance-whit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35" b="11634"/>
          <a:stretch/>
        </p:blipFill>
        <p:spPr bwMode="auto">
          <a:xfrm>
            <a:off x="7955856" y="1662061"/>
            <a:ext cx="660160" cy="50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29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588C360-DEE5-4306-9BA6-96424A862694}"/>
              </a:ext>
            </a:extLst>
          </p:cNvPr>
          <p:cNvSpPr/>
          <p:nvPr/>
        </p:nvSpPr>
        <p:spPr>
          <a:xfrm>
            <a:off x="0" y="1100667"/>
            <a:ext cx="12192000" cy="57573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73731" name="Title 1">
            <a:extLst>
              <a:ext uri="{FF2B5EF4-FFF2-40B4-BE49-F238E27FC236}">
                <a16:creationId xmlns:a16="http://schemas.microsoft.com/office/drawing/2014/main" id="{3509846A-A4C5-4E5D-9E83-C833E4E096DF}"/>
              </a:ext>
            </a:extLst>
          </p:cNvPr>
          <p:cNvSpPr>
            <a:spLocks noGrp="1" noChangeArrowheads="1"/>
          </p:cNvSpPr>
          <p:nvPr>
            <p:ph type="title"/>
          </p:nvPr>
        </p:nvSpPr>
        <p:spPr>
          <a:xfrm>
            <a:off x="385233" y="76200"/>
            <a:ext cx="10972800" cy="880533"/>
          </a:xfrm>
        </p:spPr>
        <p:txBody>
          <a:bodyPr/>
          <a:lstStyle/>
          <a:p>
            <a:r>
              <a:rPr lang="en-IN" altLang="en-US"/>
              <a:t>Digital Transformation - &gt; </a:t>
            </a:r>
            <a:r>
              <a:rPr lang="en-US" altLang="en-US"/>
              <a:t>Automated testing</a:t>
            </a:r>
            <a:endParaRPr lang="en-IN" altLang="en-US"/>
          </a:p>
        </p:txBody>
      </p:sp>
      <p:sp>
        <p:nvSpPr>
          <p:cNvPr id="10" name="Freeform: Shape 9">
            <a:extLst>
              <a:ext uri="{FF2B5EF4-FFF2-40B4-BE49-F238E27FC236}">
                <a16:creationId xmlns:a16="http://schemas.microsoft.com/office/drawing/2014/main" id="{2D1682BA-4151-420A-9895-A7D49993BA5E}"/>
              </a:ext>
            </a:extLst>
          </p:cNvPr>
          <p:cNvSpPr/>
          <p:nvPr/>
        </p:nvSpPr>
        <p:spPr>
          <a:xfrm rot="16200000">
            <a:off x="5002742" y="2149476"/>
            <a:ext cx="2597151" cy="6790267"/>
          </a:xfrm>
          <a:custGeom>
            <a:avLst/>
            <a:gdLst>
              <a:gd name="connsiteX0" fmla="*/ 0 w 1948949"/>
              <a:gd name="connsiteY0" fmla="*/ 0 h 4261342"/>
              <a:gd name="connsiteX1" fmla="*/ 27451 w 1948949"/>
              <a:gd name="connsiteY1" fmla="*/ 1386 h 4261342"/>
              <a:gd name="connsiteX2" fmla="*/ 1948949 w 1948949"/>
              <a:gd name="connsiteY2" fmla="*/ 2130671 h 4261342"/>
              <a:gd name="connsiteX3" fmla="*/ 27451 w 1948949"/>
              <a:gd name="connsiteY3" fmla="*/ 4259956 h 4261342"/>
              <a:gd name="connsiteX4" fmla="*/ 0 w 1948949"/>
              <a:gd name="connsiteY4" fmla="*/ 4261342 h 4261342"/>
              <a:gd name="connsiteX5" fmla="*/ 0 w 1948949"/>
              <a:gd name="connsiteY5" fmla="*/ 0 h 426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949" h="4261342">
                <a:moveTo>
                  <a:pt x="0" y="0"/>
                </a:moveTo>
                <a:lnTo>
                  <a:pt x="27451" y="1386"/>
                </a:lnTo>
                <a:cubicBezTo>
                  <a:pt x="1106728" y="110993"/>
                  <a:pt x="1948949" y="1022477"/>
                  <a:pt x="1948949" y="2130671"/>
                </a:cubicBezTo>
                <a:cubicBezTo>
                  <a:pt x="1948949" y="3238866"/>
                  <a:pt x="1106728" y="4150349"/>
                  <a:pt x="27451" y="4259956"/>
                </a:cubicBezTo>
                <a:lnTo>
                  <a:pt x="0" y="4261342"/>
                </a:lnTo>
                <a:lnTo>
                  <a:pt x="0" y="0"/>
                </a:lnTo>
                <a:close/>
              </a:path>
            </a:pathLst>
          </a:custGeom>
          <a:solidFill>
            <a:schemeClr val="bg1"/>
          </a:solidFill>
          <a:ln>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3" name="Oval 12">
            <a:extLst>
              <a:ext uri="{FF2B5EF4-FFF2-40B4-BE49-F238E27FC236}">
                <a16:creationId xmlns:a16="http://schemas.microsoft.com/office/drawing/2014/main" id="{3F333E6E-759E-4342-A589-D43868C86A93}"/>
              </a:ext>
            </a:extLst>
          </p:cNvPr>
          <p:cNvSpPr/>
          <p:nvPr/>
        </p:nvSpPr>
        <p:spPr>
          <a:xfrm>
            <a:off x="9527118" y="6468534"/>
            <a:ext cx="340783" cy="353484"/>
          </a:xfrm>
          <a:prstGeom prst="ellipse">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4" name="Oval 13">
            <a:extLst>
              <a:ext uri="{FF2B5EF4-FFF2-40B4-BE49-F238E27FC236}">
                <a16:creationId xmlns:a16="http://schemas.microsoft.com/office/drawing/2014/main" id="{5CE397B9-4A44-461D-868B-74DEA3E9C5C1}"/>
              </a:ext>
            </a:extLst>
          </p:cNvPr>
          <p:cNvSpPr/>
          <p:nvPr/>
        </p:nvSpPr>
        <p:spPr>
          <a:xfrm>
            <a:off x="9285818" y="5712884"/>
            <a:ext cx="340783" cy="355600"/>
          </a:xfrm>
          <a:prstGeom prst="ellipse">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5" name="Oval 14">
            <a:extLst>
              <a:ext uri="{FF2B5EF4-FFF2-40B4-BE49-F238E27FC236}">
                <a16:creationId xmlns:a16="http://schemas.microsoft.com/office/drawing/2014/main" id="{B1BC44D0-A3FD-41E0-9145-9974C27EF9E9}"/>
              </a:ext>
            </a:extLst>
          </p:cNvPr>
          <p:cNvSpPr/>
          <p:nvPr/>
        </p:nvSpPr>
        <p:spPr>
          <a:xfrm>
            <a:off x="3022600" y="5712884"/>
            <a:ext cx="338667" cy="355600"/>
          </a:xfrm>
          <a:prstGeom prst="ellipse">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6" name="Oval 15">
            <a:extLst>
              <a:ext uri="{FF2B5EF4-FFF2-40B4-BE49-F238E27FC236}">
                <a16:creationId xmlns:a16="http://schemas.microsoft.com/office/drawing/2014/main" id="{9567F9D5-7B31-46D7-AAF1-2E185C49BD83}"/>
              </a:ext>
            </a:extLst>
          </p:cNvPr>
          <p:cNvSpPr/>
          <p:nvPr/>
        </p:nvSpPr>
        <p:spPr>
          <a:xfrm>
            <a:off x="3602567" y="4887384"/>
            <a:ext cx="338667" cy="355600"/>
          </a:xfrm>
          <a:prstGeom prst="ellipse">
            <a:avLst/>
          </a:prstGeom>
          <a:solidFill>
            <a:schemeClr val="accent5"/>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7" name="Oval 16">
            <a:extLst>
              <a:ext uri="{FF2B5EF4-FFF2-40B4-BE49-F238E27FC236}">
                <a16:creationId xmlns:a16="http://schemas.microsoft.com/office/drawing/2014/main" id="{AA319831-3A62-4607-9E41-2E4818DB1101}"/>
              </a:ext>
            </a:extLst>
          </p:cNvPr>
          <p:cNvSpPr/>
          <p:nvPr/>
        </p:nvSpPr>
        <p:spPr>
          <a:xfrm>
            <a:off x="8604251" y="4887384"/>
            <a:ext cx="340783" cy="355600"/>
          </a:xfrm>
          <a:prstGeom prst="ellipse">
            <a:avLst/>
          </a:prstGeom>
          <a:solidFill>
            <a:schemeClr val="accent2">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8" name="Oval 17">
            <a:extLst>
              <a:ext uri="{FF2B5EF4-FFF2-40B4-BE49-F238E27FC236}">
                <a16:creationId xmlns:a16="http://schemas.microsoft.com/office/drawing/2014/main" id="{911202BB-8A3F-4750-95BA-56D7770D864E}"/>
              </a:ext>
            </a:extLst>
          </p:cNvPr>
          <p:cNvSpPr/>
          <p:nvPr/>
        </p:nvSpPr>
        <p:spPr>
          <a:xfrm>
            <a:off x="4754033" y="4246034"/>
            <a:ext cx="338667" cy="353484"/>
          </a:xfrm>
          <a:prstGeom prst="ellipse">
            <a:avLst/>
          </a:prstGeom>
          <a:solidFill>
            <a:schemeClr val="accent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9" name="Oval 18">
            <a:extLst>
              <a:ext uri="{FF2B5EF4-FFF2-40B4-BE49-F238E27FC236}">
                <a16:creationId xmlns:a16="http://schemas.microsoft.com/office/drawing/2014/main" id="{7802D0F1-6BFF-4A1D-9F11-7350874E59C3}"/>
              </a:ext>
            </a:extLst>
          </p:cNvPr>
          <p:cNvSpPr/>
          <p:nvPr/>
        </p:nvSpPr>
        <p:spPr>
          <a:xfrm>
            <a:off x="6096000" y="3989917"/>
            <a:ext cx="340784" cy="353483"/>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20" name="Oval 19">
            <a:extLst>
              <a:ext uri="{FF2B5EF4-FFF2-40B4-BE49-F238E27FC236}">
                <a16:creationId xmlns:a16="http://schemas.microsoft.com/office/drawing/2014/main" id="{3ED263D5-AEC0-4044-8384-40B5A6F0CEC0}"/>
              </a:ext>
            </a:extLst>
          </p:cNvPr>
          <p:cNvSpPr/>
          <p:nvPr/>
        </p:nvSpPr>
        <p:spPr>
          <a:xfrm>
            <a:off x="7437967" y="4250267"/>
            <a:ext cx="340784" cy="355600"/>
          </a:xfrm>
          <a:prstGeom prst="ellipse">
            <a:avLst/>
          </a:prstGeom>
          <a:solidFill>
            <a:srgbClr val="0070C0"/>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21" name="Oval 20">
            <a:extLst>
              <a:ext uri="{FF2B5EF4-FFF2-40B4-BE49-F238E27FC236}">
                <a16:creationId xmlns:a16="http://schemas.microsoft.com/office/drawing/2014/main" id="{42AA20EB-82E3-4643-9202-66C77B045F72}"/>
              </a:ext>
            </a:extLst>
          </p:cNvPr>
          <p:cNvSpPr/>
          <p:nvPr/>
        </p:nvSpPr>
        <p:spPr>
          <a:xfrm>
            <a:off x="2696633" y="6468534"/>
            <a:ext cx="338667" cy="353484"/>
          </a:xfrm>
          <a:prstGeom prst="ellipse">
            <a:avLst/>
          </a:prstGeom>
          <a:solidFill>
            <a:srgbClr val="7030A0"/>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73742" name="Rectangle 21">
            <a:extLst>
              <a:ext uri="{FF2B5EF4-FFF2-40B4-BE49-F238E27FC236}">
                <a16:creationId xmlns:a16="http://schemas.microsoft.com/office/drawing/2014/main" id="{1C477451-463A-42B1-A9D8-261E4D28516F}"/>
              </a:ext>
            </a:extLst>
          </p:cNvPr>
          <p:cNvSpPr>
            <a:spLocks noChangeArrowheads="1"/>
          </p:cNvSpPr>
          <p:nvPr/>
        </p:nvSpPr>
        <p:spPr bwMode="auto">
          <a:xfrm>
            <a:off x="1775884" y="6453718"/>
            <a:ext cx="8399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i="1">
                <a:solidFill>
                  <a:srgbClr val="7030A0"/>
                </a:solidFill>
              </a:rPr>
              <a:t>Reliable</a:t>
            </a:r>
          </a:p>
        </p:txBody>
      </p:sp>
      <p:sp>
        <p:nvSpPr>
          <p:cNvPr id="23" name="Rectangle 22">
            <a:extLst>
              <a:ext uri="{FF2B5EF4-FFF2-40B4-BE49-F238E27FC236}">
                <a16:creationId xmlns:a16="http://schemas.microsoft.com/office/drawing/2014/main" id="{145BA29E-737D-4A5B-A666-C1C8A630E52A}"/>
              </a:ext>
            </a:extLst>
          </p:cNvPr>
          <p:cNvSpPr/>
          <p:nvPr/>
        </p:nvSpPr>
        <p:spPr>
          <a:xfrm>
            <a:off x="1839385" y="5691718"/>
            <a:ext cx="1122423" cy="338554"/>
          </a:xfrm>
          <a:prstGeom prst="rect">
            <a:avLst/>
          </a:prstGeom>
        </p:spPr>
        <p:txBody>
          <a:bodyPr wrap="none">
            <a:spAutoFit/>
          </a:bodyPr>
          <a:lstStyle/>
          <a:p>
            <a:pPr>
              <a:defRPr/>
            </a:pPr>
            <a:r>
              <a:rPr lang="en-US" sz="1600" i="1" dirty="0">
                <a:solidFill>
                  <a:schemeClr val="accent3"/>
                </a:solidFill>
              </a:rPr>
              <a:t>Repeatable</a:t>
            </a:r>
          </a:p>
        </p:txBody>
      </p:sp>
      <p:sp>
        <p:nvSpPr>
          <p:cNvPr id="24" name="Rectangle 23">
            <a:extLst>
              <a:ext uri="{FF2B5EF4-FFF2-40B4-BE49-F238E27FC236}">
                <a16:creationId xmlns:a16="http://schemas.microsoft.com/office/drawing/2014/main" id="{57E7A03B-912D-4130-A22F-999FE49273A7}"/>
              </a:ext>
            </a:extLst>
          </p:cNvPr>
          <p:cNvSpPr/>
          <p:nvPr/>
        </p:nvSpPr>
        <p:spPr>
          <a:xfrm>
            <a:off x="2169584" y="4885267"/>
            <a:ext cx="1428596" cy="338554"/>
          </a:xfrm>
          <a:prstGeom prst="rect">
            <a:avLst/>
          </a:prstGeom>
        </p:spPr>
        <p:txBody>
          <a:bodyPr wrap="none">
            <a:spAutoFit/>
          </a:bodyPr>
          <a:lstStyle/>
          <a:p>
            <a:pPr>
              <a:defRPr/>
            </a:pPr>
            <a:r>
              <a:rPr lang="en-US" sz="1600" i="1" dirty="0">
                <a:solidFill>
                  <a:schemeClr val="accent5"/>
                </a:solidFill>
              </a:rPr>
              <a:t>Programmable</a:t>
            </a:r>
          </a:p>
        </p:txBody>
      </p:sp>
      <p:sp>
        <p:nvSpPr>
          <p:cNvPr id="25" name="Rectangle 24">
            <a:extLst>
              <a:ext uri="{FF2B5EF4-FFF2-40B4-BE49-F238E27FC236}">
                <a16:creationId xmlns:a16="http://schemas.microsoft.com/office/drawing/2014/main" id="{030497D4-93A8-45D1-9A69-AB0B7CD661A4}"/>
              </a:ext>
            </a:extLst>
          </p:cNvPr>
          <p:cNvSpPr/>
          <p:nvPr/>
        </p:nvSpPr>
        <p:spPr>
          <a:xfrm>
            <a:off x="3318934" y="4108451"/>
            <a:ext cx="1459054" cy="338554"/>
          </a:xfrm>
          <a:prstGeom prst="rect">
            <a:avLst/>
          </a:prstGeom>
        </p:spPr>
        <p:txBody>
          <a:bodyPr wrap="none">
            <a:spAutoFit/>
          </a:bodyPr>
          <a:lstStyle/>
          <a:p>
            <a:pPr>
              <a:defRPr/>
            </a:pPr>
            <a:r>
              <a:rPr lang="en-US" sz="1600" i="1" dirty="0">
                <a:solidFill>
                  <a:schemeClr val="accent6"/>
                </a:solidFill>
              </a:rPr>
              <a:t>Comprehensive</a:t>
            </a:r>
          </a:p>
        </p:txBody>
      </p:sp>
      <p:sp>
        <p:nvSpPr>
          <p:cNvPr id="73746" name="Rectangle 25">
            <a:extLst>
              <a:ext uri="{FF2B5EF4-FFF2-40B4-BE49-F238E27FC236}">
                <a16:creationId xmlns:a16="http://schemas.microsoft.com/office/drawing/2014/main" id="{02206D48-F77F-430D-8755-397071F17134}"/>
              </a:ext>
            </a:extLst>
          </p:cNvPr>
          <p:cNvSpPr>
            <a:spLocks noChangeArrowheads="1"/>
          </p:cNvSpPr>
          <p:nvPr/>
        </p:nvSpPr>
        <p:spPr bwMode="auto">
          <a:xfrm>
            <a:off x="5801784" y="3729567"/>
            <a:ext cx="9328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i="1">
                <a:solidFill>
                  <a:schemeClr val="tx2"/>
                </a:solidFill>
              </a:rPr>
              <a:t>Reusable</a:t>
            </a:r>
          </a:p>
        </p:txBody>
      </p:sp>
      <p:sp>
        <p:nvSpPr>
          <p:cNvPr id="73747" name="Rectangle 26">
            <a:extLst>
              <a:ext uri="{FF2B5EF4-FFF2-40B4-BE49-F238E27FC236}">
                <a16:creationId xmlns:a16="http://schemas.microsoft.com/office/drawing/2014/main" id="{688DD895-DC31-4169-B2C3-2E31D462E765}"/>
              </a:ext>
            </a:extLst>
          </p:cNvPr>
          <p:cNvSpPr>
            <a:spLocks noChangeArrowheads="1"/>
          </p:cNvSpPr>
          <p:nvPr/>
        </p:nvSpPr>
        <p:spPr bwMode="auto">
          <a:xfrm>
            <a:off x="7778752" y="4159251"/>
            <a:ext cx="5289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i="1">
                <a:solidFill>
                  <a:srgbClr val="0070C0"/>
                </a:solidFill>
              </a:rPr>
              <a:t>Fast</a:t>
            </a:r>
          </a:p>
        </p:txBody>
      </p:sp>
      <p:sp>
        <p:nvSpPr>
          <p:cNvPr id="28" name="Rectangle 27">
            <a:extLst>
              <a:ext uri="{FF2B5EF4-FFF2-40B4-BE49-F238E27FC236}">
                <a16:creationId xmlns:a16="http://schemas.microsoft.com/office/drawing/2014/main" id="{4D32533B-56AB-4E8F-B4C3-729B4B9157F9}"/>
              </a:ext>
            </a:extLst>
          </p:cNvPr>
          <p:cNvSpPr/>
          <p:nvPr/>
        </p:nvSpPr>
        <p:spPr>
          <a:xfrm>
            <a:off x="8945034" y="4914900"/>
            <a:ext cx="1421095" cy="338554"/>
          </a:xfrm>
          <a:prstGeom prst="rect">
            <a:avLst/>
          </a:prstGeom>
        </p:spPr>
        <p:txBody>
          <a:bodyPr wrap="none">
            <a:spAutoFit/>
          </a:bodyPr>
          <a:lstStyle/>
          <a:p>
            <a:pPr>
              <a:defRPr/>
            </a:pPr>
            <a:r>
              <a:rPr lang="en-US" sz="1600" i="1" dirty="0">
                <a:solidFill>
                  <a:schemeClr val="accent2">
                    <a:lumMod val="75000"/>
                  </a:schemeClr>
                </a:solidFill>
              </a:rPr>
              <a:t>Cost Reduction</a:t>
            </a:r>
          </a:p>
        </p:txBody>
      </p:sp>
      <p:sp>
        <p:nvSpPr>
          <p:cNvPr id="73749" name="Rectangle 28">
            <a:extLst>
              <a:ext uri="{FF2B5EF4-FFF2-40B4-BE49-F238E27FC236}">
                <a16:creationId xmlns:a16="http://schemas.microsoft.com/office/drawing/2014/main" id="{44A14716-E2EE-4FF8-A0F0-674133FF2500}"/>
              </a:ext>
            </a:extLst>
          </p:cNvPr>
          <p:cNvSpPr>
            <a:spLocks noChangeArrowheads="1"/>
          </p:cNvSpPr>
          <p:nvPr/>
        </p:nvSpPr>
        <p:spPr bwMode="auto">
          <a:xfrm>
            <a:off x="9563100" y="5740400"/>
            <a:ext cx="1967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i="1">
                <a:solidFill>
                  <a:srgbClr val="0070C0"/>
                </a:solidFill>
              </a:rPr>
              <a:t>Return on Investment</a:t>
            </a:r>
          </a:p>
        </p:txBody>
      </p:sp>
      <p:sp>
        <p:nvSpPr>
          <p:cNvPr id="73750" name="Rectangle 29">
            <a:extLst>
              <a:ext uri="{FF2B5EF4-FFF2-40B4-BE49-F238E27FC236}">
                <a16:creationId xmlns:a16="http://schemas.microsoft.com/office/drawing/2014/main" id="{5E22AC86-79AA-4E12-8B5A-86A6E50B5796}"/>
              </a:ext>
            </a:extLst>
          </p:cNvPr>
          <p:cNvSpPr>
            <a:spLocks noChangeArrowheads="1"/>
          </p:cNvSpPr>
          <p:nvPr/>
        </p:nvSpPr>
        <p:spPr bwMode="auto">
          <a:xfrm>
            <a:off x="9855201" y="6453718"/>
            <a:ext cx="13434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i="1" dirty="0">
                <a:solidFill>
                  <a:schemeClr val="accent1"/>
                </a:solidFill>
              </a:rPr>
              <a:t>Better Quality</a:t>
            </a:r>
          </a:p>
        </p:txBody>
      </p:sp>
      <p:pic>
        <p:nvPicPr>
          <p:cNvPr id="73751" name="Graphic 30">
            <a:extLst>
              <a:ext uri="{FF2B5EF4-FFF2-40B4-BE49-F238E27FC236}">
                <a16:creationId xmlns:a16="http://schemas.microsoft.com/office/drawing/2014/main" id="{BC05E163-6F5C-465F-BC58-D21A76D4A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185" y="4779434"/>
            <a:ext cx="2070100" cy="20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a:extLst>
              <a:ext uri="{FF2B5EF4-FFF2-40B4-BE49-F238E27FC236}">
                <a16:creationId xmlns:a16="http://schemas.microsoft.com/office/drawing/2014/main" id="{62B25D74-0FB6-4146-B86A-912513B809C6}"/>
              </a:ext>
            </a:extLst>
          </p:cNvPr>
          <p:cNvSpPr/>
          <p:nvPr/>
        </p:nvSpPr>
        <p:spPr>
          <a:xfrm>
            <a:off x="48685" y="1140884"/>
            <a:ext cx="5143500" cy="1992853"/>
          </a:xfrm>
          <a:prstGeom prst="rect">
            <a:avLst/>
          </a:prstGeom>
        </p:spPr>
        <p:txBody>
          <a:bodyPr>
            <a:spAutoFit/>
          </a:bodyPr>
          <a:lstStyle/>
          <a:p>
            <a:pPr marL="311135" lvl="1" indent="-311135">
              <a:spcAft>
                <a:spcPts val="400"/>
              </a:spcAft>
              <a:buClr>
                <a:schemeClr val="accent2"/>
              </a:buClr>
              <a:buSzPct val="80000"/>
              <a:buFont typeface="Wingdings 3" panose="05040102010807070707" pitchFamily="18" charset="2"/>
              <a:buChar char=""/>
              <a:defRPr/>
            </a:pPr>
            <a:r>
              <a:rPr lang="en-US" sz="1600" dirty="0"/>
              <a:t>Digital Transformation </a:t>
            </a:r>
            <a:r>
              <a:rPr lang="en-US" sz="1600" dirty="0">
                <a:solidFill>
                  <a:schemeClr val="accent6"/>
                </a:solidFill>
              </a:rPr>
              <a:t>– </a:t>
            </a:r>
            <a:r>
              <a:rPr lang="en-US" sz="1600" dirty="0">
                <a:solidFill>
                  <a:schemeClr val="accent5">
                    <a:lumMod val="75000"/>
                  </a:schemeClr>
                </a:solidFill>
              </a:rPr>
              <a:t>Automation testing plays an increasingly critical role in the success. Key factors are:</a:t>
            </a:r>
          </a:p>
          <a:p>
            <a:pPr marL="584171" lvl="1" indent="-253988">
              <a:spcAft>
                <a:spcPts val="133"/>
              </a:spcAft>
              <a:buClr>
                <a:schemeClr val="accent2"/>
              </a:buClr>
              <a:buSzPct val="100000"/>
              <a:buFont typeface="Calibri" panose="020F0502020204030204" pitchFamily="34" charset="0"/>
              <a:buChar char="─"/>
              <a:defRPr/>
            </a:pPr>
            <a:r>
              <a:rPr lang="en-US" sz="1400" dirty="0"/>
              <a:t>demand for faster releases</a:t>
            </a:r>
          </a:p>
          <a:p>
            <a:pPr marL="584171" lvl="1" indent="-253988">
              <a:spcAft>
                <a:spcPts val="133"/>
              </a:spcAft>
              <a:buClr>
                <a:schemeClr val="accent2"/>
              </a:buClr>
              <a:buSzPct val="100000"/>
              <a:buFont typeface="Calibri" panose="020F0502020204030204" pitchFamily="34" charset="0"/>
              <a:buChar char="─"/>
              <a:defRPr/>
            </a:pPr>
            <a:r>
              <a:rPr lang="en-US" sz="1400" dirty="0"/>
              <a:t>higher service levels</a:t>
            </a:r>
          </a:p>
          <a:p>
            <a:pPr marL="584171" lvl="1" indent="-253988">
              <a:spcAft>
                <a:spcPts val="133"/>
              </a:spcAft>
              <a:buClr>
                <a:schemeClr val="accent2"/>
              </a:buClr>
              <a:buSzPct val="100000"/>
              <a:buFont typeface="Calibri" panose="020F0502020204030204" pitchFamily="34" charset="0"/>
              <a:buChar char="─"/>
              <a:defRPr/>
            </a:pPr>
            <a:r>
              <a:rPr lang="en-US" sz="1400" dirty="0"/>
              <a:t>backlogs bottlenecks</a:t>
            </a:r>
          </a:p>
          <a:p>
            <a:pPr marL="584171" lvl="1" indent="-253988">
              <a:spcAft>
                <a:spcPts val="133"/>
              </a:spcAft>
              <a:buClr>
                <a:schemeClr val="accent2"/>
              </a:buClr>
              <a:buSzPct val="100000"/>
              <a:buFont typeface="Calibri" panose="020F0502020204030204" pitchFamily="34" charset="0"/>
              <a:buChar char="─"/>
              <a:defRPr/>
            </a:pPr>
            <a:r>
              <a:rPr lang="en-US" sz="1400" dirty="0"/>
              <a:t>testing complexity</a:t>
            </a:r>
          </a:p>
          <a:p>
            <a:pPr marL="584171" lvl="1" indent="-253988">
              <a:spcAft>
                <a:spcPts val="133"/>
              </a:spcAft>
              <a:buClr>
                <a:schemeClr val="accent2"/>
              </a:buClr>
              <a:buSzPct val="100000"/>
              <a:buFont typeface="Calibri" panose="020F0502020204030204" pitchFamily="34" charset="0"/>
              <a:buChar char="─"/>
              <a:defRPr/>
            </a:pPr>
            <a:r>
              <a:rPr lang="en-US" sz="1400" dirty="0"/>
              <a:t>room for improvement / continuous change requests</a:t>
            </a:r>
          </a:p>
          <a:p>
            <a:pPr marL="584171" lvl="1" indent="-253988">
              <a:spcAft>
                <a:spcPts val="133"/>
              </a:spcAft>
              <a:buClr>
                <a:schemeClr val="accent2"/>
              </a:buClr>
              <a:buSzPct val="100000"/>
              <a:buFont typeface="Calibri" panose="020F0502020204030204" pitchFamily="34" charset="0"/>
              <a:buChar char="─"/>
              <a:defRPr/>
            </a:pPr>
            <a:r>
              <a:rPr lang="en-US" sz="1400" dirty="0"/>
              <a:t>feedback loops / Continuous testing</a:t>
            </a:r>
          </a:p>
        </p:txBody>
      </p:sp>
      <p:sp>
        <p:nvSpPr>
          <p:cNvPr id="35" name="Rectangle 34">
            <a:extLst>
              <a:ext uri="{FF2B5EF4-FFF2-40B4-BE49-F238E27FC236}">
                <a16:creationId xmlns:a16="http://schemas.microsoft.com/office/drawing/2014/main" id="{C092E2FC-A94C-4560-8D7E-933314D530CF}"/>
              </a:ext>
            </a:extLst>
          </p:cNvPr>
          <p:cNvSpPr/>
          <p:nvPr/>
        </p:nvSpPr>
        <p:spPr>
          <a:xfrm>
            <a:off x="5613400" y="1140884"/>
            <a:ext cx="6578600" cy="1746632"/>
          </a:xfrm>
          <a:prstGeom prst="rect">
            <a:avLst/>
          </a:prstGeom>
        </p:spPr>
        <p:txBody>
          <a:bodyPr>
            <a:spAutoFit/>
          </a:bodyPr>
          <a:lstStyle/>
          <a:p>
            <a:pPr marL="311135" lvl="1" indent="-311135">
              <a:spcAft>
                <a:spcPts val="400"/>
              </a:spcAft>
              <a:buClr>
                <a:schemeClr val="accent2"/>
              </a:buClr>
              <a:buSzPct val="80000"/>
              <a:buFont typeface="Wingdings 3" panose="05040102010807070707" pitchFamily="18" charset="2"/>
              <a:buChar char=""/>
              <a:defRPr/>
            </a:pPr>
            <a:r>
              <a:rPr lang="en-US" sz="1600" dirty="0">
                <a:solidFill>
                  <a:schemeClr val="accent6"/>
                </a:solidFill>
              </a:rPr>
              <a:t>How does Automated testing help</a:t>
            </a:r>
            <a:endParaRPr lang="en-US" sz="1600" dirty="0">
              <a:solidFill>
                <a:schemeClr val="accent5">
                  <a:lumMod val="75000"/>
                </a:schemeClr>
              </a:solidFill>
            </a:endParaRPr>
          </a:p>
          <a:p>
            <a:pPr marL="584171" lvl="1" indent="-253988">
              <a:spcAft>
                <a:spcPts val="133"/>
              </a:spcAft>
              <a:buClr>
                <a:schemeClr val="accent2"/>
              </a:buClr>
              <a:buSzPct val="100000"/>
              <a:buFont typeface="Calibri" panose="020F0502020204030204" pitchFamily="34" charset="0"/>
              <a:buChar char="─"/>
              <a:defRPr/>
            </a:pPr>
            <a:r>
              <a:rPr lang="en-US" sz="1400" dirty="0"/>
              <a:t>enhanced productivity and time savings</a:t>
            </a:r>
          </a:p>
          <a:p>
            <a:pPr marL="584171" lvl="1" indent="-253988">
              <a:spcAft>
                <a:spcPts val="133"/>
              </a:spcAft>
              <a:buClr>
                <a:schemeClr val="accent2"/>
              </a:buClr>
              <a:buSzPct val="100000"/>
              <a:buFont typeface="Calibri" panose="020F0502020204030204" pitchFamily="34" charset="0"/>
              <a:buChar char="─"/>
              <a:defRPr/>
            </a:pPr>
            <a:r>
              <a:rPr lang="en-US" sz="1400" dirty="0"/>
              <a:t>early Issue Identification</a:t>
            </a:r>
          </a:p>
          <a:p>
            <a:pPr marL="584171" lvl="1" indent="-253988">
              <a:spcAft>
                <a:spcPts val="133"/>
              </a:spcAft>
              <a:buClr>
                <a:schemeClr val="accent2"/>
              </a:buClr>
              <a:buSzPct val="100000"/>
              <a:buFont typeface="Calibri" panose="020F0502020204030204" pitchFamily="34" charset="0"/>
              <a:buChar char="─"/>
              <a:defRPr/>
            </a:pPr>
            <a:r>
              <a:rPr lang="en-US" sz="1400" dirty="0"/>
              <a:t>quick response to changing business demands</a:t>
            </a:r>
          </a:p>
          <a:p>
            <a:pPr marL="584171" lvl="1" indent="-253988">
              <a:spcAft>
                <a:spcPts val="133"/>
              </a:spcAft>
              <a:buClr>
                <a:schemeClr val="accent2"/>
              </a:buClr>
              <a:buSzPct val="100000"/>
              <a:buFont typeface="Calibri" panose="020F0502020204030204" pitchFamily="34" charset="0"/>
              <a:buChar char="─"/>
              <a:defRPr/>
            </a:pPr>
            <a:r>
              <a:rPr lang="en-US" sz="1400" dirty="0"/>
              <a:t>speedy time to market</a:t>
            </a:r>
          </a:p>
          <a:p>
            <a:pPr marL="584171" lvl="1" indent="-253988">
              <a:spcAft>
                <a:spcPts val="133"/>
              </a:spcAft>
              <a:buClr>
                <a:schemeClr val="accent2"/>
              </a:buClr>
              <a:buSzPct val="100000"/>
              <a:buFont typeface="Calibri" panose="020F0502020204030204" pitchFamily="34" charset="0"/>
              <a:buChar char="─"/>
              <a:defRPr/>
            </a:pPr>
            <a:r>
              <a:rPr lang="en-US" sz="1400" dirty="0"/>
              <a:t>objectivity &amp; Transparency</a:t>
            </a:r>
          </a:p>
          <a:p>
            <a:pPr marL="584171" lvl="1" indent="-253988">
              <a:spcAft>
                <a:spcPts val="133"/>
              </a:spcAft>
              <a:buClr>
                <a:schemeClr val="accent2"/>
              </a:buClr>
              <a:buSzPct val="100000"/>
              <a:buFont typeface="Calibri" panose="020F0502020204030204" pitchFamily="34" charset="0"/>
              <a:buChar char="─"/>
              <a:defRPr/>
            </a:pPr>
            <a:r>
              <a:rPr lang="en-US" sz="1400" dirty="0"/>
              <a:t>higher coverage with greater process consistency &amp; relevant repetition</a:t>
            </a:r>
            <a:endParaRPr lang="en-IN" sz="1400" dirty="0"/>
          </a:p>
        </p:txBody>
      </p:sp>
      <p:cxnSp>
        <p:nvCxnSpPr>
          <p:cNvPr id="37" name="Straight Connector 36">
            <a:extLst>
              <a:ext uri="{FF2B5EF4-FFF2-40B4-BE49-F238E27FC236}">
                <a16:creationId xmlns:a16="http://schemas.microsoft.com/office/drawing/2014/main" id="{4DA66F70-4DA3-4D26-AD0C-5E5577231C33}"/>
              </a:ext>
            </a:extLst>
          </p:cNvPr>
          <p:cNvCxnSpPr>
            <a:cxnSpLocks/>
          </p:cNvCxnSpPr>
          <p:nvPr/>
        </p:nvCxnSpPr>
        <p:spPr>
          <a:xfrm>
            <a:off x="48684" y="3725334"/>
            <a:ext cx="12158133" cy="46567"/>
          </a:xfrm>
          <a:prstGeom prst="line">
            <a:avLst/>
          </a:prstGeom>
          <a:ln>
            <a:solidFill>
              <a:schemeClr val="bg1"/>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755" name="Picture 2">
            <a:extLst>
              <a:ext uri="{FF2B5EF4-FFF2-40B4-BE49-F238E27FC236}">
                <a16:creationId xmlns:a16="http://schemas.microsoft.com/office/drawing/2014/main" id="{89308E69-EA69-458B-AEC2-5C46DE47A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767" y="4734985"/>
            <a:ext cx="3050117" cy="211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6" name="Picture 3">
            <a:extLst>
              <a:ext uri="{FF2B5EF4-FFF2-40B4-BE49-F238E27FC236}">
                <a16:creationId xmlns:a16="http://schemas.microsoft.com/office/drawing/2014/main" id="{69FBA7C8-0F3B-4164-9528-F17D6A607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1" y="5740401"/>
            <a:ext cx="12065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Slide Number Placeholder 4">
            <a:extLst>
              <a:ext uri="{FF2B5EF4-FFF2-40B4-BE49-F238E27FC236}">
                <a16:creationId xmlns:a16="http://schemas.microsoft.com/office/drawing/2014/main" id="{0954BDAA-7C64-D846-8325-366626A18667}"/>
              </a:ext>
            </a:extLst>
          </p:cNvPr>
          <p:cNvSpPr txBox="1">
            <a:spLocks/>
          </p:cNvSpPr>
          <p:nvPr/>
        </p:nvSpPr>
        <p:spPr>
          <a:xfrm>
            <a:off x="9347200" y="648603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187AF18-6046-45D9-BEFD-ED259AD17538}" type="slidenum">
              <a:rPr lang="en-US" smtClean="0"/>
              <a:pPr algn="r">
                <a:defRPr/>
              </a:pPr>
              <a:t>73</a:t>
            </a:fld>
            <a:endParaRPr lang="en-US"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444AE696-B2F0-47CA-9C69-0D08775EFF86}"/>
              </a:ext>
            </a:extLst>
          </p:cNvPr>
          <p:cNvSpPr>
            <a:spLocks noGrp="1" noChangeArrowheads="1"/>
          </p:cNvSpPr>
          <p:nvPr>
            <p:ph type="title"/>
          </p:nvPr>
        </p:nvSpPr>
        <p:spPr>
          <a:xfrm>
            <a:off x="385233" y="76200"/>
            <a:ext cx="10972800" cy="880533"/>
          </a:xfrm>
        </p:spPr>
        <p:txBody>
          <a:bodyPr/>
          <a:lstStyle/>
          <a:p>
            <a:pPr eaLnBrk="1" hangingPunct="1"/>
            <a:r>
              <a:rPr lang="en-US" altLang="en-US" dirty="0"/>
              <a:t>ideyaLabs Test Automation Ecosystem</a:t>
            </a:r>
          </a:p>
        </p:txBody>
      </p:sp>
      <p:sp>
        <p:nvSpPr>
          <p:cNvPr id="19" name="Rectangle: Rounded Corners 18">
            <a:extLst>
              <a:ext uri="{FF2B5EF4-FFF2-40B4-BE49-F238E27FC236}">
                <a16:creationId xmlns:a16="http://schemas.microsoft.com/office/drawing/2014/main" id="{BF593C2B-9A12-4CC9-97FE-6DD3EB98E4B7}"/>
              </a:ext>
            </a:extLst>
          </p:cNvPr>
          <p:cNvSpPr/>
          <p:nvPr/>
        </p:nvSpPr>
        <p:spPr>
          <a:xfrm>
            <a:off x="347134" y="1301752"/>
            <a:ext cx="5439833" cy="1009649"/>
          </a:xfrm>
          <a:prstGeom prst="roundRect">
            <a:avLst>
              <a:gd name="adj" fmla="val 4880"/>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4" name="Rectangle: Rounded Corners 3">
            <a:extLst>
              <a:ext uri="{FF2B5EF4-FFF2-40B4-BE49-F238E27FC236}">
                <a16:creationId xmlns:a16="http://schemas.microsoft.com/office/drawing/2014/main" id="{96635890-F62D-45F0-95C6-A213B667043A}"/>
              </a:ext>
            </a:extLst>
          </p:cNvPr>
          <p:cNvSpPr/>
          <p:nvPr/>
        </p:nvSpPr>
        <p:spPr>
          <a:xfrm>
            <a:off x="169334" y="1164168"/>
            <a:ext cx="2402417" cy="421217"/>
          </a:xfrm>
          <a:prstGeom prst="roundRect">
            <a:avLst>
              <a:gd name="adj" fmla="val 50000"/>
            </a:avLst>
          </a:prstGeom>
          <a:solidFill>
            <a:schemeClr val="accent3"/>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467" b="1" dirty="0">
                <a:solidFill>
                  <a:srgbClr val="FFFFFF"/>
                </a:solidFill>
              </a:rPr>
              <a:t>Programming Language</a:t>
            </a:r>
          </a:p>
        </p:txBody>
      </p:sp>
      <p:sp>
        <p:nvSpPr>
          <p:cNvPr id="43" name="Rectangle: Rounded Corners 42">
            <a:extLst>
              <a:ext uri="{FF2B5EF4-FFF2-40B4-BE49-F238E27FC236}">
                <a16:creationId xmlns:a16="http://schemas.microsoft.com/office/drawing/2014/main" id="{EA389C96-6C27-45C6-B252-DEED9AAACBF5}"/>
              </a:ext>
            </a:extLst>
          </p:cNvPr>
          <p:cNvSpPr/>
          <p:nvPr/>
        </p:nvSpPr>
        <p:spPr>
          <a:xfrm>
            <a:off x="347134" y="2457452"/>
            <a:ext cx="2631017" cy="1325033"/>
          </a:xfrm>
          <a:prstGeom prst="roundRect">
            <a:avLst>
              <a:gd name="adj" fmla="val 3967"/>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74758" name="Picture 2" descr="https://gigaom.com/wp-content/uploads/sites/1/2011/08/java-logo.jpg?quality=80&amp;strip=all">
            <a:extLst>
              <a:ext uri="{FF2B5EF4-FFF2-40B4-BE49-F238E27FC236}">
                <a16:creationId xmlns:a16="http://schemas.microsoft.com/office/drawing/2014/main" id="{AF971115-DF57-452B-9578-5D57EF5B6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1" y="1742018"/>
            <a:ext cx="609600" cy="37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2" descr="https://www.python.org/static/community_logos/python-logo-master-v3-TM.png">
            <a:extLst>
              <a:ext uri="{FF2B5EF4-FFF2-40B4-BE49-F238E27FC236}">
                <a16:creationId xmlns:a16="http://schemas.microsoft.com/office/drawing/2014/main" id="{79D13C65-0790-47BC-B7E0-EF4846BCA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67" y="1993901"/>
            <a:ext cx="1016000" cy="2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2" descr="http://content.wisestep.com/wp-content/uploads/2014/10/c-logo.png?2eaf20">
            <a:extLst>
              <a:ext uri="{FF2B5EF4-FFF2-40B4-BE49-F238E27FC236}">
                <a16:creationId xmlns:a16="http://schemas.microsoft.com/office/drawing/2014/main" id="{839DBC26-95C8-4A0B-81DF-2EE842FD2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8" y="1881718"/>
            <a:ext cx="6138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4" descr="http://www.techgig.com/files/photo_1389636992_quiz_image_temp.png">
            <a:extLst>
              <a:ext uri="{FF2B5EF4-FFF2-40B4-BE49-F238E27FC236}">
                <a16:creationId xmlns:a16="http://schemas.microsoft.com/office/drawing/2014/main" id="{62CAC1DC-DAFD-4DF5-8886-62EE6FA68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1915585"/>
            <a:ext cx="476251" cy="3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6" descr="http://www.deccansoft.com/Documents/CourseImages/6cdd9d9b-74a6-41aa-8b42-128c3de2a565_C_programming_language.png">
            <a:extLst>
              <a:ext uri="{FF2B5EF4-FFF2-40B4-BE49-F238E27FC236}">
                <a16:creationId xmlns:a16="http://schemas.microsoft.com/office/drawing/2014/main" id="{643F93CA-0A39-492E-8529-55DDC0C100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84" y="1712384"/>
            <a:ext cx="395816" cy="39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8" descr="http://stunit.files.wordpress.com/2011/10/objective-c-logo.jpg">
            <a:extLst>
              <a:ext uri="{FF2B5EF4-FFF2-40B4-BE49-F238E27FC236}">
                <a16:creationId xmlns:a16="http://schemas.microsoft.com/office/drawing/2014/main" id="{DADEF8F6-2598-4D10-8D49-8C3D137CB15A}"/>
              </a:ext>
            </a:extLst>
          </p:cNvPr>
          <p:cNvPicPr>
            <a:picLocks noChangeAspect="1" noChangeArrowheads="1"/>
          </p:cNvPicPr>
          <p:nvPr/>
        </p:nvPicPr>
        <p:blipFill rotWithShape="1">
          <a:blip r:embed="rId7" cstate="screen"/>
          <a:srcRect/>
          <a:stretch/>
        </p:blipFill>
        <p:spPr bwMode="auto">
          <a:xfrm>
            <a:off x="1737700" y="1662132"/>
            <a:ext cx="612675" cy="451873"/>
          </a:xfrm>
          <a:prstGeom prst="roundRect">
            <a:avLst>
              <a:gd name="adj" fmla="val 25504"/>
            </a:avLst>
          </a:prstGeom>
          <a:noFill/>
        </p:spPr>
      </p:pic>
      <p:pic>
        <p:nvPicPr>
          <p:cNvPr id="74764" name="Picture 10" descr="http://cdn-img.easyicon.net/png/11606/1160606.gif">
            <a:extLst>
              <a:ext uri="{FF2B5EF4-FFF2-40B4-BE49-F238E27FC236}">
                <a16:creationId xmlns:a16="http://schemas.microsoft.com/office/drawing/2014/main" id="{B6FEA333-15BF-4C05-A3E0-776561BD61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8934" y="1356785"/>
            <a:ext cx="512233"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51" descr="A picture containing drawing&#10;&#10;Description automatically generated">
            <a:extLst>
              <a:ext uri="{FF2B5EF4-FFF2-40B4-BE49-F238E27FC236}">
                <a16:creationId xmlns:a16="http://schemas.microsoft.com/office/drawing/2014/main" id="{540797D0-F949-4065-A349-9F2390D7B8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617" y="1498600"/>
            <a:ext cx="533400" cy="39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6" name="Picture 31" descr="http://www.icone-png.com/png/52/52496.png">
            <a:extLst>
              <a:ext uri="{FF2B5EF4-FFF2-40B4-BE49-F238E27FC236}">
                <a16:creationId xmlns:a16="http://schemas.microsoft.com/office/drawing/2014/main" id="{6649E509-8EC7-4FDB-A000-95DAC79907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2767" y="1403351"/>
            <a:ext cx="440267" cy="44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Rounded Corners 53">
            <a:extLst>
              <a:ext uri="{FF2B5EF4-FFF2-40B4-BE49-F238E27FC236}">
                <a16:creationId xmlns:a16="http://schemas.microsoft.com/office/drawing/2014/main" id="{4746E7DB-2DB2-49E9-9BF9-63802807A9F7}"/>
              </a:ext>
            </a:extLst>
          </p:cNvPr>
          <p:cNvSpPr/>
          <p:nvPr/>
        </p:nvSpPr>
        <p:spPr>
          <a:xfrm>
            <a:off x="3570817" y="2474385"/>
            <a:ext cx="2631016" cy="1322916"/>
          </a:xfrm>
          <a:prstGeom prst="roundRect">
            <a:avLst>
              <a:gd name="adj" fmla="val 3967"/>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5" name="Rectangle: Rounded Corners 54">
            <a:extLst>
              <a:ext uri="{FF2B5EF4-FFF2-40B4-BE49-F238E27FC236}">
                <a16:creationId xmlns:a16="http://schemas.microsoft.com/office/drawing/2014/main" id="{814201FB-A26B-4804-9244-75D44DCEA732}"/>
              </a:ext>
            </a:extLst>
          </p:cNvPr>
          <p:cNvSpPr/>
          <p:nvPr/>
        </p:nvSpPr>
        <p:spPr>
          <a:xfrm>
            <a:off x="6798734" y="2457452"/>
            <a:ext cx="2631017" cy="1325033"/>
          </a:xfrm>
          <a:prstGeom prst="roundRect">
            <a:avLst>
              <a:gd name="adj" fmla="val 3967"/>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74769" name="Picture 58" descr="A picture containing drawing&#10;&#10;Description automatically generated">
            <a:extLst>
              <a:ext uri="{FF2B5EF4-FFF2-40B4-BE49-F238E27FC236}">
                <a16:creationId xmlns:a16="http://schemas.microsoft.com/office/drawing/2014/main" id="{65D1261B-2D16-4C73-8BBA-0165158548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618" y="2702984"/>
            <a:ext cx="664633"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0" name="Picture 2" descr="http://www.microsoft.com/About/CorporateCitizenship/en-us/DownloadHandler.ashx?Id=07-03-02">
            <a:extLst>
              <a:ext uri="{FF2B5EF4-FFF2-40B4-BE49-F238E27FC236}">
                <a16:creationId xmlns:a16="http://schemas.microsoft.com/office/drawing/2014/main" id="{0F2DE4D8-6B28-43AB-B0DA-18CC2CF748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6601" y="2813051"/>
            <a:ext cx="876300" cy="21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1" name="Picture 2" descr="http://www.selte.eu/img/apple.png">
            <a:extLst>
              <a:ext uri="{FF2B5EF4-FFF2-40B4-BE49-F238E27FC236}">
                <a16:creationId xmlns:a16="http://schemas.microsoft.com/office/drawing/2014/main" id="{43812994-6DB5-4B70-B9D0-CFF93D01D0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3285" y="2592917"/>
            <a:ext cx="552449" cy="51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2" name="Picture 9" descr="A picture containing clock&#10;&#10;Description automatically generated">
            <a:extLst>
              <a:ext uri="{FF2B5EF4-FFF2-40B4-BE49-F238E27FC236}">
                <a16:creationId xmlns:a16="http://schemas.microsoft.com/office/drawing/2014/main" id="{C909B72D-CFC2-4A71-89CF-E0A99B5AF3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034" y="3278718"/>
            <a:ext cx="1174751" cy="15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3" name="Picture 92" descr="https://upload.wikimedia.org/wikipedia/commons/thumb/a/a6/Apple_iOS.svg/2000px-Apple_iOS.svg.png">
            <a:extLst>
              <a:ext uri="{FF2B5EF4-FFF2-40B4-BE49-F238E27FC236}">
                <a16:creationId xmlns:a16="http://schemas.microsoft.com/office/drawing/2014/main" id="{0BBC71A6-0EE9-43E8-8275-018863597F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17318" y="2813051"/>
            <a:ext cx="554567" cy="43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4" name="Picture 94" descr="http://famouslogos.net/images/android-logo.jpg">
            <a:extLst>
              <a:ext uri="{FF2B5EF4-FFF2-40B4-BE49-F238E27FC236}">
                <a16:creationId xmlns:a16="http://schemas.microsoft.com/office/drawing/2014/main" id="{5E0A82CA-EDB6-4150-A29E-53D4D21EA9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33318" y="2798234"/>
            <a:ext cx="637116" cy="48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5" name="Picture 2" descr="http://3.bp.blogspot.com/-sXsZ27rn5OM/VZbbJs37hwI/AAAAAAAAAd8/XJceidUsol0/s1600/WebServicesIcon_tcm24-10202.png">
            <a:extLst>
              <a:ext uri="{FF2B5EF4-FFF2-40B4-BE49-F238E27FC236}">
                <a16:creationId xmlns:a16="http://schemas.microsoft.com/office/drawing/2014/main" id="{5AA00DEB-7835-4DF6-953F-C56D5D9252D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63533" y="2580218"/>
            <a:ext cx="609600"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6" name="Picture 20" descr="A close up of a logo&#10;&#10;Description automatically generated">
            <a:extLst>
              <a:ext uri="{FF2B5EF4-FFF2-40B4-BE49-F238E27FC236}">
                <a16:creationId xmlns:a16="http://schemas.microsoft.com/office/drawing/2014/main" id="{0C3C6E21-AA3E-417C-9950-A22AEF9E2C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5485" y="2592917"/>
            <a:ext cx="80856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7" name="Picture 23" descr="A picture containing drawing&#10;&#10;Description automatically generated">
            <a:extLst>
              <a:ext uri="{FF2B5EF4-FFF2-40B4-BE49-F238E27FC236}">
                <a16:creationId xmlns:a16="http://schemas.microsoft.com/office/drawing/2014/main" id="{B0AD7A48-2C57-46ED-8797-37709C1A69D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29567" y="3278718"/>
            <a:ext cx="747184" cy="23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8" name="Picture 68" descr="A close up of a sign&#10;&#10;Description automatically generated">
            <a:extLst>
              <a:ext uri="{FF2B5EF4-FFF2-40B4-BE49-F238E27FC236}">
                <a16:creationId xmlns:a16="http://schemas.microsoft.com/office/drawing/2014/main" id="{65BE58C8-D301-4914-98C8-0F07E32970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8233" y="2552701"/>
            <a:ext cx="747184" cy="6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9" name="Picture 70" descr="A picture containing drawing&#10;&#10;Description automatically generated">
            <a:extLst>
              <a:ext uri="{FF2B5EF4-FFF2-40B4-BE49-F238E27FC236}">
                <a16:creationId xmlns:a16="http://schemas.microsoft.com/office/drawing/2014/main" id="{55BACB60-5F26-4D1E-9B30-55EA114FD0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53518" y="3172884"/>
            <a:ext cx="641349" cy="43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Rounded Corners 71">
            <a:extLst>
              <a:ext uri="{FF2B5EF4-FFF2-40B4-BE49-F238E27FC236}">
                <a16:creationId xmlns:a16="http://schemas.microsoft.com/office/drawing/2014/main" id="{05313C49-AA32-450A-80EE-61285CFA3ABA}"/>
              </a:ext>
            </a:extLst>
          </p:cNvPr>
          <p:cNvSpPr/>
          <p:nvPr/>
        </p:nvSpPr>
        <p:spPr>
          <a:xfrm>
            <a:off x="802218" y="3687234"/>
            <a:ext cx="1822449" cy="296333"/>
          </a:xfrm>
          <a:prstGeom prst="roundRect">
            <a:avLst>
              <a:gd name="adj" fmla="val 50000"/>
            </a:avLst>
          </a:prstGeom>
          <a:solidFill>
            <a:schemeClr val="accent4"/>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600" b="1" dirty="0">
                <a:solidFill>
                  <a:schemeClr val="bg1"/>
                </a:solidFill>
              </a:rPr>
              <a:t>Functional UI</a:t>
            </a:r>
          </a:p>
        </p:txBody>
      </p:sp>
      <p:sp>
        <p:nvSpPr>
          <p:cNvPr id="73" name="Rectangle: Rounded Corners 72">
            <a:extLst>
              <a:ext uri="{FF2B5EF4-FFF2-40B4-BE49-F238E27FC236}">
                <a16:creationId xmlns:a16="http://schemas.microsoft.com/office/drawing/2014/main" id="{64B3D449-DCC6-49AC-8C5F-0E7712D21345}"/>
              </a:ext>
            </a:extLst>
          </p:cNvPr>
          <p:cNvSpPr/>
          <p:nvPr/>
        </p:nvSpPr>
        <p:spPr>
          <a:xfrm>
            <a:off x="4061885" y="3672418"/>
            <a:ext cx="1822449" cy="296333"/>
          </a:xfrm>
          <a:prstGeom prst="roundRect">
            <a:avLst>
              <a:gd name="adj" fmla="val 50000"/>
            </a:avLst>
          </a:prstGeom>
          <a:solidFill>
            <a:schemeClr val="accent4"/>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600" b="1" dirty="0">
                <a:solidFill>
                  <a:schemeClr val="bg1"/>
                </a:solidFill>
              </a:rPr>
              <a:t>API</a:t>
            </a:r>
          </a:p>
        </p:txBody>
      </p:sp>
      <p:sp>
        <p:nvSpPr>
          <p:cNvPr id="74" name="Rectangle: Rounded Corners 73">
            <a:extLst>
              <a:ext uri="{FF2B5EF4-FFF2-40B4-BE49-F238E27FC236}">
                <a16:creationId xmlns:a16="http://schemas.microsoft.com/office/drawing/2014/main" id="{E468FF75-3687-493C-9F1A-13E9A284B679}"/>
              </a:ext>
            </a:extLst>
          </p:cNvPr>
          <p:cNvSpPr/>
          <p:nvPr/>
        </p:nvSpPr>
        <p:spPr>
          <a:xfrm>
            <a:off x="7264400" y="3672418"/>
            <a:ext cx="1822451" cy="296333"/>
          </a:xfrm>
          <a:prstGeom prst="roundRect">
            <a:avLst>
              <a:gd name="adj" fmla="val 50000"/>
            </a:avLst>
          </a:prstGeom>
          <a:solidFill>
            <a:schemeClr val="accent4"/>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600" b="1" dirty="0">
                <a:solidFill>
                  <a:schemeClr val="bg1"/>
                </a:solidFill>
              </a:rPr>
              <a:t>Mobile</a:t>
            </a:r>
          </a:p>
        </p:txBody>
      </p:sp>
      <p:sp>
        <p:nvSpPr>
          <p:cNvPr id="75" name="Rectangle: Rounded Corners 74">
            <a:extLst>
              <a:ext uri="{FF2B5EF4-FFF2-40B4-BE49-F238E27FC236}">
                <a16:creationId xmlns:a16="http://schemas.microsoft.com/office/drawing/2014/main" id="{60CD2DE4-25CC-456B-86B2-30DE8CCAC548}"/>
              </a:ext>
            </a:extLst>
          </p:cNvPr>
          <p:cNvSpPr/>
          <p:nvPr/>
        </p:nvSpPr>
        <p:spPr>
          <a:xfrm>
            <a:off x="393700" y="4292600"/>
            <a:ext cx="4125384" cy="1178984"/>
          </a:xfrm>
          <a:prstGeom prst="roundRect">
            <a:avLst>
              <a:gd name="adj" fmla="val 4880"/>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76" name="Rectangle: Rounded Corners 75">
            <a:extLst>
              <a:ext uri="{FF2B5EF4-FFF2-40B4-BE49-F238E27FC236}">
                <a16:creationId xmlns:a16="http://schemas.microsoft.com/office/drawing/2014/main" id="{01FDF17B-EE75-431B-A595-25645880C544}"/>
              </a:ext>
            </a:extLst>
          </p:cNvPr>
          <p:cNvSpPr/>
          <p:nvPr/>
        </p:nvSpPr>
        <p:spPr>
          <a:xfrm>
            <a:off x="315385" y="4142317"/>
            <a:ext cx="2400300" cy="421216"/>
          </a:xfrm>
          <a:prstGeom prst="roundRect">
            <a:avLst>
              <a:gd name="adj" fmla="val 50000"/>
            </a:avLst>
          </a:prstGeom>
          <a:solidFill>
            <a:schemeClr val="bg1">
              <a:lumMod val="5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467" b="1" dirty="0">
                <a:solidFill>
                  <a:srgbClr val="FFFFFF"/>
                </a:solidFill>
              </a:rPr>
              <a:t>Frameworks</a:t>
            </a:r>
          </a:p>
        </p:txBody>
      </p:sp>
      <p:sp>
        <p:nvSpPr>
          <p:cNvPr id="74785" name="TextBox 76">
            <a:extLst>
              <a:ext uri="{FF2B5EF4-FFF2-40B4-BE49-F238E27FC236}">
                <a16:creationId xmlns:a16="http://schemas.microsoft.com/office/drawing/2014/main" id="{B614E772-BF61-47DB-813A-66E436C5F23B}"/>
              </a:ext>
            </a:extLst>
          </p:cNvPr>
          <p:cNvSpPr txBox="1">
            <a:spLocks noChangeArrowheads="1"/>
          </p:cNvSpPr>
          <p:nvPr/>
        </p:nvSpPr>
        <p:spPr bwMode="auto">
          <a:xfrm>
            <a:off x="-152400" y="4618567"/>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Code UI</a:t>
            </a:r>
          </a:p>
        </p:txBody>
      </p:sp>
      <p:sp>
        <p:nvSpPr>
          <p:cNvPr id="74786" name="TextBox 77">
            <a:extLst>
              <a:ext uri="{FF2B5EF4-FFF2-40B4-BE49-F238E27FC236}">
                <a16:creationId xmlns:a16="http://schemas.microsoft.com/office/drawing/2014/main" id="{4EA34557-B1F9-4C8F-B90E-D5F190AC0044}"/>
              </a:ext>
            </a:extLst>
          </p:cNvPr>
          <p:cNvSpPr txBox="1">
            <a:spLocks noChangeArrowheads="1"/>
          </p:cNvSpPr>
          <p:nvPr/>
        </p:nvSpPr>
        <p:spPr bwMode="auto">
          <a:xfrm>
            <a:off x="778933" y="4605867"/>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Nunit</a:t>
            </a:r>
          </a:p>
        </p:txBody>
      </p:sp>
      <p:sp>
        <p:nvSpPr>
          <p:cNvPr id="74787" name="TextBox 78">
            <a:extLst>
              <a:ext uri="{FF2B5EF4-FFF2-40B4-BE49-F238E27FC236}">
                <a16:creationId xmlns:a16="http://schemas.microsoft.com/office/drawing/2014/main" id="{833707C5-F1CA-4FDD-9351-5CBA722556EB}"/>
              </a:ext>
            </a:extLst>
          </p:cNvPr>
          <p:cNvSpPr txBox="1">
            <a:spLocks noChangeArrowheads="1"/>
          </p:cNvSpPr>
          <p:nvPr/>
        </p:nvSpPr>
        <p:spPr bwMode="auto">
          <a:xfrm>
            <a:off x="1807633" y="4618567"/>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Test NG</a:t>
            </a:r>
          </a:p>
        </p:txBody>
      </p:sp>
      <p:sp>
        <p:nvSpPr>
          <p:cNvPr id="74788" name="TextBox 79">
            <a:extLst>
              <a:ext uri="{FF2B5EF4-FFF2-40B4-BE49-F238E27FC236}">
                <a16:creationId xmlns:a16="http://schemas.microsoft.com/office/drawing/2014/main" id="{5502F840-0A62-4E27-9EB2-CFC961B29B61}"/>
              </a:ext>
            </a:extLst>
          </p:cNvPr>
          <p:cNvSpPr txBox="1">
            <a:spLocks noChangeArrowheads="1"/>
          </p:cNvSpPr>
          <p:nvPr/>
        </p:nvSpPr>
        <p:spPr bwMode="auto">
          <a:xfrm>
            <a:off x="2836333" y="4584700"/>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Xunit</a:t>
            </a:r>
          </a:p>
        </p:txBody>
      </p:sp>
      <p:sp>
        <p:nvSpPr>
          <p:cNvPr id="74789" name="TextBox 80">
            <a:extLst>
              <a:ext uri="{FF2B5EF4-FFF2-40B4-BE49-F238E27FC236}">
                <a16:creationId xmlns:a16="http://schemas.microsoft.com/office/drawing/2014/main" id="{63D5ACC7-5AD6-4359-B54D-603F58D094B7}"/>
              </a:ext>
            </a:extLst>
          </p:cNvPr>
          <p:cNvSpPr txBox="1">
            <a:spLocks noChangeArrowheads="1"/>
          </p:cNvSpPr>
          <p:nvPr/>
        </p:nvSpPr>
        <p:spPr bwMode="auto">
          <a:xfrm>
            <a:off x="-120650" y="4986867"/>
            <a:ext cx="2057401"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Xamarin</a:t>
            </a:r>
          </a:p>
        </p:txBody>
      </p:sp>
      <p:sp>
        <p:nvSpPr>
          <p:cNvPr id="74790" name="TextBox 81">
            <a:extLst>
              <a:ext uri="{FF2B5EF4-FFF2-40B4-BE49-F238E27FC236}">
                <a16:creationId xmlns:a16="http://schemas.microsoft.com/office/drawing/2014/main" id="{68006398-8902-4D9C-952C-4257E0955152}"/>
              </a:ext>
            </a:extLst>
          </p:cNvPr>
          <p:cNvSpPr txBox="1">
            <a:spLocks noChangeArrowheads="1"/>
          </p:cNvSpPr>
          <p:nvPr/>
        </p:nvSpPr>
        <p:spPr bwMode="auto">
          <a:xfrm>
            <a:off x="738717" y="5024967"/>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Junit</a:t>
            </a:r>
          </a:p>
        </p:txBody>
      </p:sp>
      <p:sp>
        <p:nvSpPr>
          <p:cNvPr id="74791" name="TextBox 82">
            <a:extLst>
              <a:ext uri="{FF2B5EF4-FFF2-40B4-BE49-F238E27FC236}">
                <a16:creationId xmlns:a16="http://schemas.microsoft.com/office/drawing/2014/main" id="{DE1D2C1F-0E54-4EDD-B7B0-0A07D7A22C23}"/>
              </a:ext>
            </a:extLst>
          </p:cNvPr>
          <p:cNvSpPr txBox="1">
            <a:spLocks noChangeArrowheads="1"/>
          </p:cNvSpPr>
          <p:nvPr/>
        </p:nvSpPr>
        <p:spPr bwMode="auto">
          <a:xfrm>
            <a:off x="1706034" y="5033434"/>
            <a:ext cx="2055284"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Serverless</a:t>
            </a:r>
          </a:p>
        </p:txBody>
      </p:sp>
      <p:sp>
        <p:nvSpPr>
          <p:cNvPr id="74792" name="TextBox 83">
            <a:extLst>
              <a:ext uri="{FF2B5EF4-FFF2-40B4-BE49-F238E27FC236}">
                <a16:creationId xmlns:a16="http://schemas.microsoft.com/office/drawing/2014/main" id="{D89B3E4C-1924-49DF-B8E0-0D1ED35F1613}"/>
              </a:ext>
            </a:extLst>
          </p:cNvPr>
          <p:cNvSpPr txBox="1">
            <a:spLocks noChangeArrowheads="1"/>
          </p:cNvSpPr>
          <p:nvPr/>
        </p:nvSpPr>
        <p:spPr bwMode="auto">
          <a:xfrm>
            <a:off x="2836333" y="5027084"/>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Custom</a:t>
            </a:r>
          </a:p>
        </p:txBody>
      </p:sp>
      <p:sp>
        <p:nvSpPr>
          <p:cNvPr id="85" name="Rectangle: Rounded Corners 84">
            <a:extLst>
              <a:ext uri="{FF2B5EF4-FFF2-40B4-BE49-F238E27FC236}">
                <a16:creationId xmlns:a16="http://schemas.microsoft.com/office/drawing/2014/main" id="{9B5ACF69-EEFF-4DA0-BA40-2C3198E6BDD1}"/>
              </a:ext>
            </a:extLst>
          </p:cNvPr>
          <p:cNvSpPr/>
          <p:nvPr/>
        </p:nvSpPr>
        <p:spPr>
          <a:xfrm>
            <a:off x="5255685" y="4313767"/>
            <a:ext cx="4125383" cy="1178984"/>
          </a:xfrm>
          <a:prstGeom prst="roundRect">
            <a:avLst>
              <a:gd name="adj" fmla="val 4880"/>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86" name="Rectangle: Rounded Corners 85">
            <a:extLst>
              <a:ext uri="{FF2B5EF4-FFF2-40B4-BE49-F238E27FC236}">
                <a16:creationId xmlns:a16="http://schemas.microsoft.com/office/drawing/2014/main" id="{1AF1C711-4ADA-4E0E-B15B-578BC42A05F5}"/>
              </a:ext>
            </a:extLst>
          </p:cNvPr>
          <p:cNvSpPr/>
          <p:nvPr/>
        </p:nvSpPr>
        <p:spPr>
          <a:xfrm>
            <a:off x="4908551" y="4144434"/>
            <a:ext cx="2402416" cy="421217"/>
          </a:xfrm>
          <a:prstGeom prst="roundRect">
            <a:avLst>
              <a:gd name="adj" fmla="val 50000"/>
            </a:avLst>
          </a:prstGeom>
          <a:solidFill>
            <a:schemeClr val="bg1">
              <a:lumMod val="5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467" b="1" dirty="0">
                <a:solidFill>
                  <a:srgbClr val="FFFFFF"/>
                </a:solidFill>
              </a:rPr>
              <a:t>Tools</a:t>
            </a:r>
          </a:p>
        </p:txBody>
      </p:sp>
      <p:pic>
        <p:nvPicPr>
          <p:cNvPr id="74795" name="Picture 86" descr="Image result for informatica logo">
            <a:extLst>
              <a:ext uri="{FF2B5EF4-FFF2-40B4-BE49-F238E27FC236}">
                <a16:creationId xmlns:a16="http://schemas.microsoft.com/office/drawing/2014/main" id="{24216FFF-8760-4F69-9E40-ECE1B57F5FF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22385" y="4667251"/>
            <a:ext cx="958849" cy="3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96" name="Picture 90" descr="A picture containing shirt&#10;&#10;Description automatically generated">
            <a:extLst>
              <a:ext uri="{FF2B5EF4-FFF2-40B4-BE49-F238E27FC236}">
                <a16:creationId xmlns:a16="http://schemas.microsoft.com/office/drawing/2014/main" id="{D60FFBF7-6BFE-4D73-AC27-7CBD11910F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72351" y="4607984"/>
            <a:ext cx="378883" cy="34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97" name="Picture 20" descr="https://upload.wikimedia.org/wikipedia/en/5/5c/Seleniumlogo.png">
            <a:extLst>
              <a:ext uri="{FF2B5EF4-FFF2-40B4-BE49-F238E27FC236}">
                <a16:creationId xmlns:a16="http://schemas.microsoft.com/office/drawing/2014/main" id="{1CC36D55-897E-4E7D-A5C6-6973226C230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11951" y="4624918"/>
            <a:ext cx="389467" cy="35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98" name="Picture 93" descr="A close up of a logo&#10;&#10;Description automatically generated">
            <a:extLst>
              <a:ext uri="{FF2B5EF4-FFF2-40B4-BE49-F238E27FC236}">
                <a16:creationId xmlns:a16="http://schemas.microsoft.com/office/drawing/2014/main" id="{6F2640C9-68E5-4403-A879-134B99AF3CD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70334" y="5115984"/>
            <a:ext cx="96943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99" name="Picture 95" descr="A stop sign&#10;&#10;Description automatically generated">
            <a:extLst>
              <a:ext uri="{FF2B5EF4-FFF2-40B4-BE49-F238E27FC236}">
                <a16:creationId xmlns:a16="http://schemas.microsoft.com/office/drawing/2014/main" id="{9D39F10C-5BB9-42FF-B665-CCB7CF985EB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48084" y="4578351"/>
            <a:ext cx="63288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0" name="Picture 97" descr="A close up of a logo&#10;&#10;Description automatically generated">
            <a:extLst>
              <a:ext uri="{FF2B5EF4-FFF2-40B4-BE49-F238E27FC236}">
                <a16:creationId xmlns:a16="http://schemas.microsoft.com/office/drawing/2014/main" id="{AD5AFE5F-E266-4A14-A6C6-249875CA040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49534" y="5149851"/>
            <a:ext cx="1104900" cy="26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1" name="Picture 99" descr="A picture containing drawing, shirt&#10;&#10;Description automatically generated">
            <a:extLst>
              <a:ext uri="{FF2B5EF4-FFF2-40B4-BE49-F238E27FC236}">
                <a16:creationId xmlns:a16="http://schemas.microsoft.com/office/drawing/2014/main" id="{2F759AB8-F679-435A-A8BE-81FCBEE28D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t="42207"/>
          <a:stretch>
            <a:fillRect/>
          </a:stretch>
        </p:blipFill>
        <p:spPr bwMode="auto">
          <a:xfrm>
            <a:off x="5545668" y="5175251"/>
            <a:ext cx="1198033" cy="69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2" name="Picture 101" descr="A close up of a sign&#10;&#10;Description automatically generated">
            <a:extLst>
              <a:ext uri="{FF2B5EF4-FFF2-40B4-BE49-F238E27FC236}">
                <a16:creationId xmlns:a16="http://schemas.microsoft.com/office/drawing/2014/main" id="{E3520B4E-4229-46B2-AD53-0AC83E96D1C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10084" y="4682067"/>
            <a:ext cx="565149" cy="28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Rounded Corners 102">
            <a:extLst>
              <a:ext uri="{FF2B5EF4-FFF2-40B4-BE49-F238E27FC236}">
                <a16:creationId xmlns:a16="http://schemas.microsoft.com/office/drawing/2014/main" id="{248966A1-73EB-4A92-AC0B-E3C429194335}"/>
              </a:ext>
            </a:extLst>
          </p:cNvPr>
          <p:cNvSpPr/>
          <p:nvPr/>
        </p:nvSpPr>
        <p:spPr>
          <a:xfrm>
            <a:off x="393701" y="5704418"/>
            <a:ext cx="8987367" cy="899583"/>
          </a:xfrm>
          <a:prstGeom prst="roundRect">
            <a:avLst>
              <a:gd name="adj" fmla="val 4880"/>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104" name="Rectangle: Rounded Corners 103">
            <a:extLst>
              <a:ext uri="{FF2B5EF4-FFF2-40B4-BE49-F238E27FC236}">
                <a16:creationId xmlns:a16="http://schemas.microsoft.com/office/drawing/2014/main" id="{6CC3E02E-3AEF-4506-9BC4-32ECBC9FA600}"/>
              </a:ext>
            </a:extLst>
          </p:cNvPr>
          <p:cNvSpPr/>
          <p:nvPr/>
        </p:nvSpPr>
        <p:spPr>
          <a:xfrm>
            <a:off x="315385" y="5573184"/>
            <a:ext cx="2400300" cy="381000"/>
          </a:xfrm>
          <a:prstGeom prst="roundRect">
            <a:avLst>
              <a:gd name="adj" fmla="val 50000"/>
            </a:avLst>
          </a:prstGeom>
          <a:solidFill>
            <a:schemeClr val="accent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467" b="1" dirty="0">
                <a:solidFill>
                  <a:srgbClr val="FFFFFF"/>
                </a:solidFill>
              </a:rPr>
              <a:t>Reporting Platforms</a:t>
            </a:r>
          </a:p>
        </p:txBody>
      </p:sp>
      <p:sp>
        <p:nvSpPr>
          <p:cNvPr id="106" name="Rectangle: Rounded Corners 105">
            <a:extLst>
              <a:ext uri="{FF2B5EF4-FFF2-40B4-BE49-F238E27FC236}">
                <a16:creationId xmlns:a16="http://schemas.microsoft.com/office/drawing/2014/main" id="{C56A07E7-FFBA-4DE2-98CD-92AA81C679E1}"/>
              </a:ext>
            </a:extLst>
          </p:cNvPr>
          <p:cNvSpPr/>
          <p:nvPr/>
        </p:nvSpPr>
        <p:spPr>
          <a:xfrm>
            <a:off x="10769601" y="1852085"/>
            <a:ext cx="1350433" cy="40004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Technical SME</a:t>
            </a:r>
            <a:endParaRPr lang="en-US" sz="1600" b="1" dirty="0">
              <a:solidFill>
                <a:schemeClr val="bg1"/>
              </a:solidFill>
            </a:endParaRPr>
          </a:p>
        </p:txBody>
      </p:sp>
      <p:sp>
        <p:nvSpPr>
          <p:cNvPr id="107" name="Rectangle: Rounded Corners 106">
            <a:extLst>
              <a:ext uri="{FF2B5EF4-FFF2-40B4-BE49-F238E27FC236}">
                <a16:creationId xmlns:a16="http://schemas.microsoft.com/office/drawing/2014/main" id="{C3B044C0-6F13-4FAA-85B3-08B6099E651E}"/>
              </a:ext>
            </a:extLst>
          </p:cNvPr>
          <p:cNvSpPr/>
          <p:nvPr/>
        </p:nvSpPr>
        <p:spPr>
          <a:xfrm>
            <a:off x="10769601" y="2448985"/>
            <a:ext cx="1350433" cy="40004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Business SME</a:t>
            </a:r>
            <a:endParaRPr lang="en-US" sz="1600" b="1" dirty="0">
              <a:solidFill>
                <a:schemeClr val="bg1"/>
              </a:solidFill>
            </a:endParaRPr>
          </a:p>
        </p:txBody>
      </p:sp>
      <p:sp>
        <p:nvSpPr>
          <p:cNvPr id="108" name="Rectangle: Rounded Corners 107">
            <a:extLst>
              <a:ext uri="{FF2B5EF4-FFF2-40B4-BE49-F238E27FC236}">
                <a16:creationId xmlns:a16="http://schemas.microsoft.com/office/drawing/2014/main" id="{917FE7AC-B273-4862-93B9-93317172B0A1}"/>
              </a:ext>
            </a:extLst>
          </p:cNvPr>
          <p:cNvSpPr/>
          <p:nvPr/>
        </p:nvSpPr>
        <p:spPr>
          <a:xfrm>
            <a:off x="10769601" y="3048000"/>
            <a:ext cx="1350433" cy="4000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Managers</a:t>
            </a:r>
            <a:endParaRPr lang="en-US" sz="1600" b="1" dirty="0">
              <a:solidFill>
                <a:schemeClr val="bg1"/>
              </a:solidFill>
            </a:endParaRPr>
          </a:p>
        </p:txBody>
      </p:sp>
      <p:sp>
        <p:nvSpPr>
          <p:cNvPr id="109" name="Rectangle: Rounded Corners 108">
            <a:extLst>
              <a:ext uri="{FF2B5EF4-FFF2-40B4-BE49-F238E27FC236}">
                <a16:creationId xmlns:a16="http://schemas.microsoft.com/office/drawing/2014/main" id="{B90E625D-BD53-49AA-A08E-865759C8C12D}"/>
              </a:ext>
            </a:extLst>
          </p:cNvPr>
          <p:cNvSpPr/>
          <p:nvPr/>
        </p:nvSpPr>
        <p:spPr>
          <a:xfrm>
            <a:off x="10792885" y="3644900"/>
            <a:ext cx="1350433" cy="40005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QA Engineers</a:t>
            </a:r>
          </a:p>
        </p:txBody>
      </p:sp>
      <p:sp>
        <p:nvSpPr>
          <p:cNvPr id="110" name="Rectangle: Rounded Corners 109">
            <a:extLst>
              <a:ext uri="{FF2B5EF4-FFF2-40B4-BE49-F238E27FC236}">
                <a16:creationId xmlns:a16="http://schemas.microsoft.com/office/drawing/2014/main" id="{079931E0-7652-4C58-9A5A-A827C0D19C56}"/>
              </a:ext>
            </a:extLst>
          </p:cNvPr>
          <p:cNvSpPr/>
          <p:nvPr/>
        </p:nvSpPr>
        <p:spPr>
          <a:xfrm>
            <a:off x="10778068" y="4840818"/>
            <a:ext cx="1350433" cy="4021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Automation SME</a:t>
            </a:r>
            <a:endParaRPr lang="en-US" sz="1600" b="1" dirty="0">
              <a:solidFill>
                <a:schemeClr val="bg1"/>
              </a:solidFill>
            </a:endParaRPr>
          </a:p>
        </p:txBody>
      </p:sp>
      <p:sp>
        <p:nvSpPr>
          <p:cNvPr id="111" name="Rectangle: Rounded Corners 110">
            <a:extLst>
              <a:ext uri="{FF2B5EF4-FFF2-40B4-BE49-F238E27FC236}">
                <a16:creationId xmlns:a16="http://schemas.microsoft.com/office/drawing/2014/main" id="{C2CFFF11-9BC6-44C9-9D41-E0D5A81C625B}"/>
              </a:ext>
            </a:extLst>
          </p:cNvPr>
          <p:cNvSpPr/>
          <p:nvPr/>
        </p:nvSpPr>
        <p:spPr>
          <a:xfrm>
            <a:off x="10792885" y="5439833"/>
            <a:ext cx="1350433" cy="40005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bg1"/>
                </a:solidFill>
              </a:rPr>
              <a:t>Lay Man</a:t>
            </a:r>
          </a:p>
        </p:txBody>
      </p:sp>
      <p:sp>
        <p:nvSpPr>
          <p:cNvPr id="112" name="Rectangle: Rounded Corners 111">
            <a:extLst>
              <a:ext uri="{FF2B5EF4-FFF2-40B4-BE49-F238E27FC236}">
                <a16:creationId xmlns:a16="http://schemas.microsoft.com/office/drawing/2014/main" id="{FF0492F1-55D9-4F10-BF0E-58D74C1D98EB}"/>
              </a:ext>
            </a:extLst>
          </p:cNvPr>
          <p:cNvSpPr/>
          <p:nvPr/>
        </p:nvSpPr>
        <p:spPr>
          <a:xfrm>
            <a:off x="10792885" y="4243918"/>
            <a:ext cx="1350433" cy="40004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bg1"/>
                </a:solidFill>
              </a:rPr>
              <a:t>Developers</a:t>
            </a:r>
            <a:endParaRPr lang="en-US" sz="1600" b="1" dirty="0">
              <a:solidFill>
                <a:schemeClr val="bg1"/>
              </a:solidFill>
            </a:endParaRPr>
          </a:p>
        </p:txBody>
      </p:sp>
      <p:pic>
        <p:nvPicPr>
          <p:cNvPr id="74812" name="Picture 112" descr="A close up of a sign&#10;&#10;Description automatically generated">
            <a:extLst>
              <a:ext uri="{FF2B5EF4-FFF2-40B4-BE49-F238E27FC236}">
                <a16:creationId xmlns:a16="http://schemas.microsoft.com/office/drawing/2014/main" id="{FDE93385-ED39-4632-BA15-78870DE1541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2500" y="6002867"/>
            <a:ext cx="425451" cy="56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3" name="Graphic 113">
            <a:extLst>
              <a:ext uri="{FF2B5EF4-FFF2-40B4-BE49-F238E27FC236}">
                <a16:creationId xmlns:a16="http://schemas.microsoft.com/office/drawing/2014/main" id="{84C09229-A0CF-41FA-BB05-83E0943690F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936752" y="6072717"/>
            <a:ext cx="461433" cy="42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4" name="Picture 117" descr="A close up of a logo&#10;&#10;Description automatically generated">
            <a:extLst>
              <a:ext uri="{FF2B5EF4-FFF2-40B4-BE49-F238E27FC236}">
                <a16:creationId xmlns:a16="http://schemas.microsoft.com/office/drawing/2014/main" id="{F92767F6-4772-40DC-A3D6-B722CA184C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16251" y="6019800"/>
            <a:ext cx="484716" cy="4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5" name="Picture 10" descr="http://www.w3.org/html/logo/downloads/HTML5_Logo_512.png">
            <a:extLst>
              <a:ext uri="{FF2B5EF4-FFF2-40B4-BE49-F238E27FC236}">
                <a16:creationId xmlns:a16="http://schemas.microsoft.com/office/drawing/2014/main" id="{A7AF150E-C715-43AF-918D-5688E421E0B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992034" y="6019801"/>
            <a:ext cx="461433"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6" name="Picture 120" descr="A close up of graphics&#10;&#10;Description automatically generated">
            <a:extLst>
              <a:ext uri="{FF2B5EF4-FFF2-40B4-BE49-F238E27FC236}">
                <a16:creationId xmlns:a16="http://schemas.microsoft.com/office/drawing/2014/main" id="{8830BC47-05AC-43EF-86CE-4DDE0653C4D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39267" y="6062134"/>
            <a:ext cx="279400" cy="37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7" name="Picture 122" descr="A picture containing drawing&#10;&#10;Description automatically generated">
            <a:extLst>
              <a:ext uri="{FF2B5EF4-FFF2-40B4-BE49-F238E27FC236}">
                <a16:creationId xmlns:a16="http://schemas.microsoft.com/office/drawing/2014/main" id="{EEB5F352-233B-4565-802C-0FA0644D748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349067" y="5924552"/>
            <a:ext cx="560917" cy="5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8" name="Picture 124" descr="A picture containing basketball, game, drawing&#10;&#10;Description automatically generated">
            <a:extLst>
              <a:ext uri="{FF2B5EF4-FFF2-40B4-BE49-F238E27FC236}">
                <a16:creationId xmlns:a16="http://schemas.microsoft.com/office/drawing/2014/main" id="{5E3CB146-7D87-43C5-AC5B-247E23DD30E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839885" y="6011334"/>
            <a:ext cx="960967" cy="3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9" name="Picture 126" descr="A close up of a sign&#10;&#10;Description automatically generated">
            <a:extLst>
              <a:ext uri="{FF2B5EF4-FFF2-40B4-BE49-F238E27FC236}">
                <a16:creationId xmlns:a16="http://schemas.microsoft.com/office/drawing/2014/main" id="{B77A0D82-B0E2-4365-ADC5-7B52157B213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538634" y="5899151"/>
            <a:ext cx="505884" cy="50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0" name="Picture 127" descr="A picture containing drawing&#10;&#10;Description automatically generated">
            <a:extLst>
              <a:ext uri="{FF2B5EF4-FFF2-40B4-BE49-F238E27FC236}">
                <a16:creationId xmlns:a16="http://schemas.microsoft.com/office/drawing/2014/main" id="{5FE51287-4E56-4823-9024-CD23BC39358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717617" y="2448985"/>
            <a:ext cx="770467" cy="52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Rectangle: Rounded Corners 128">
            <a:extLst>
              <a:ext uri="{FF2B5EF4-FFF2-40B4-BE49-F238E27FC236}">
                <a16:creationId xmlns:a16="http://schemas.microsoft.com/office/drawing/2014/main" id="{41617465-7FDC-49EB-AB84-47E35925186E}"/>
              </a:ext>
            </a:extLst>
          </p:cNvPr>
          <p:cNvSpPr/>
          <p:nvPr/>
        </p:nvSpPr>
        <p:spPr>
          <a:xfrm>
            <a:off x="9563101" y="1805517"/>
            <a:ext cx="1056217" cy="4392083"/>
          </a:xfrm>
          <a:prstGeom prst="roundRect">
            <a:avLst>
              <a:gd name="adj" fmla="val 4880"/>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74822" name="TextBox 21">
            <a:extLst>
              <a:ext uri="{FF2B5EF4-FFF2-40B4-BE49-F238E27FC236}">
                <a16:creationId xmlns:a16="http://schemas.microsoft.com/office/drawing/2014/main" id="{C1AEBA2F-A97E-4D41-BB81-E438742F59C2}"/>
              </a:ext>
            </a:extLst>
          </p:cNvPr>
          <p:cNvSpPr txBox="1">
            <a:spLocks noChangeArrowheads="1"/>
          </p:cNvSpPr>
          <p:nvPr/>
        </p:nvSpPr>
        <p:spPr bwMode="auto">
          <a:xfrm>
            <a:off x="9036051" y="1953684"/>
            <a:ext cx="20574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457200"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914400"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371600"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1828800"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spcBef>
                <a:spcPct val="0"/>
              </a:spcBef>
              <a:buFontTx/>
              <a:buNone/>
            </a:pPr>
            <a:r>
              <a:rPr lang="en-US" altLang="en-US" sz="1333" b="1">
                <a:solidFill>
                  <a:srgbClr val="404040"/>
                </a:solidFill>
              </a:rPr>
              <a:t>Cloud Infra</a:t>
            </a:r>
          </a:p>
        </p:txBody>
      </p:sp>
      <p:pic>
        <p:nvPicPr>
          <p:cNvPr id="74823" name="Picture 131">
            <a:extLst>
              <a:ext uri="{FF2B5EF4-FFF2-40B4-BE49-F238E27FC236}">
                <a16:creationId xmlns:a16="http://schemas.microsoft.com/office/drawing/2014/main" id="{8FF2F989-AAA5-48C1-A4F6-AB3B1562280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671051" y="3278718"/>
            <a:ext cx="8636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4" name="Picture 132">
            <a:extLst>
              <a:ext uri="{FF2B5EF4-FFF2-40B4-BE49-F238E27FC236}">
                <a16:creationId xmlns:a16="http://schemas.microsoft.com/office/drawing/2014/main" id="{9C369421-100C-4BDB-844D-4C0943DA0AB5}"/>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872134" y="4214284"/>
            <a:ext cx="480484" cy="40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5" name="Picture 134" descr="A close up of a logo&#10;&#10;Description automatically generated">
            <a:extLst>
              <a:ext uri="{FF2B5EF4-FFF2-40B4-BE49-F238E27FC236}">
                <a16:creationId xmlns:a16="http://schemas.microsoft.com/office/drawing/2014/main" id="{761B6433-24ED-4233-BD40-6B54A4857C9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749367" y="5018617"/>
            <a:ext cx="804333" cy="25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6" name="Picture 136" descr="A picture containing drawing, food&#10;&#10;Description automatically generated">
            <a:extLst>
              <a:ext uri="{FF2B5EF4-FFF2-40B4-BE49-F238E27FC236}">
                <a16:creationId xmlns:a16="http://schemas.microsoft.com/office/drawing/2014/main" id="{39FB5683-0099-4343-9DF7-4C6EDF1D53F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713385" y="5806018"/>
            <a:ext cx="876300" cy="39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Rounded Corners 76">
            <a:extLst>
              <a:ext uri="{FF2B5EF4-FFF2-40B4-BE49-F238E27FC236}">
                <a16:creationId xmlns:a16="http://schemas.microsoft.com/office/drawing/2014/main" id="{CC1738C9-083C-44DC-A36B-87EA2200A17D}"/>
              </a:ext>
            </a:extLst>
          </p:cNvPr>
          <p:cNvSpPr/>
          <p:nvPr/>
        </p:nvSpPr>
        <p:spPr>
          <a:xfrm>
            <a:off x="5971118" y="1305985"/>
            <a:ext cx="3409949" cy="1009649"/>
          </a:xfrm>
          <a:prstGeom prst="roundRect">
            <a:avLst>
              <a:gd name="adj" fmla="val 4880"/>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40">
              <a:defRPr/>
            </a:pPr>
            <a:endParaRPr lang="en-US" sz="2400">
              <a:solidFill>
                <a:srgbClr val="FFFFFF"/>
              </a:solidFill>
            </a:endParaRPr>
          </a:p>
        </p:txBody>
      </p:sp>
      <p:sp>
        <p:nvSpPr>
          <p:cNvPr id="78" name="Rectangle: Rounded Corners 77">
            <a:extLst>
              <a:ext uri="{FF2B5EF4-FFF2-40B4-BE49-F238E27FC236}">
                <a16:creationId xmlns:a16="http://schemas.microsoft.com/office/drawing/2014/main" id="{16EBF215-7B59-4464-82A5-566959665B1E}"/>
              </a:ext>
            </a:extLst>
          </p:cNvPr>
          <p:cNvSpPr/>
          <p:nvPr/>
        </p:nvSpPr>
        <p:spPr>
          <a:xfrm>
            <a:off x="6146801" y="1166284"/>
            <a:ext cx="3060700" cy="421216"/>
          </a:xfrm>
          <a:prstGeom prst="roundRect">
            <a:avLst>
              <a:gd name="adj" fmla="val 50000"/>
            </a:avLst>
          </a:prstGeom>
          <a:solidFill>
            <a:schemeClr val="accent3"/>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40">
              <a:defRPr/>
            </a:pPr>
            <a:r>
              <a:rPr lang="en-US" sz="1467" b="1" dirty="0">
                <a:solidFill>
                  <a:srgbClr val="FFFFFF"/>
                </a:solidFill>
              </a:rPr>
              <a:t>Test Management Application</a:t>
            </a:r>
          </a:p>
        </p:txBody>
      </p:sp>
      <p:pic>
        <p:nvPicPr>
          <p:cNvPr id="74829" name="Picture 2" descr="Jira Software – Logos Download">
            <a:extLst>
              <a:ext uri="{FF2B5EF4-FFF2-40B4-BE49-F238E27FC236}">
                <a16:creationId xmlns:a16="http://schemas.microsoft.com/office/drawing/2014/main" id="{65563767-E66C-49E3-BF4F-CA82EB5FD47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405034" y="1767418"/>
            <a:ext cx="698500"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30" name="Picture 4" descr="XAML Build Support | PRAKTIK Group">
            <a:extLst>
              <a:ext uri="{FF2B5EF4-FFF2-40B4-BE49-F238E27FC236}">
                <a16:creationId xmlns:a16="http://schemas.microsoft.com/office/drawing/2014/main" id="{3443B93A-35D2-4CBE-BD67-453D29C4838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264401" y="1636184"/>
            <a:ext cx="946151" cy="59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31" name="Picture 6" descr="HP ALM Interview Questions [Must Know Answers]">
            <a:extLst>
              <a:ext uri="{FF2B5EF4-FFF2-40B4-BE49-F238E27FC236}">
                <a16:creationId xmlns:a16="http://schemas.microsoft.com/office/drawing/2014/main" id="{21C6A48A-A11A-4BE7-B71E-15489A5B01B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561917" y="1691217"/>
            <a:ext cx="635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E0FC3CE-BF30-4C1A-B4DD-E0101718DB81}"/>
              </a:ext>
            </a:extLst>
          </p:cNvPr>
          <p:cNvCxnSpPr>
            <a:cxnSpLocks/>
          </p:cNvCxnSpPr>
          <p:nvPr/>
        </p:nvCxnSpPr>
        <p:spPr>
          <a:xfrm>
            <a:off x="8246534" y="4722285"/>
            <a:ext cx="23284" cy="156844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7827" name="Title 1">
            <a:extLst>
              <a:ext uri="{FF2B5EF4-FFF2-40B4-BE49-F238E27FC236}">
                <a16:creationId xmlns:a16="http://schemas.microsoft.com/office/drawing/2014/main" id="{604B6F11-5B5A-4032-90DB-6BCEE2963EB6}"/>
              </a:ext>
            </a:extLst>
          </p:cNvPr>
          <p:cNvSpPr>
            <a:spLocks noGrp="1" noChangeArrowheads="1"/>
          </p:cNvSpPr>
          <p:nvPr>
            <p:ph type="title"/>
          </p:nvPr>
        </p:nvSpPr>
        <p:spPr>
          <a:xfrm>
            <a:off x="14999" y="330505"/>
            <a:ext cx="6843002" cy="738550"/>
          </a:xfrm>
        </p:spPr>
        <p:txBody>
          <a:bodyPr/>
          <a:lstStyle/>
          <a:p>
            <a:r>
              <a:rPr lang="en-IN" altLang="en-US" dirty="0"/>
              <a:t>ideyaLabs Automation Journey</a:t>
            </a:r>
          </a:p>
        </p:txBody>
      </p:sp>
      <p:cxnSp>
        <p:nvCxnSpPr>
          <p:cNvPr id="5" name="Straight Connector 4">
            <a:extLst>
              <a:ext uri="{FF2B5EF4-FFF2-40B4-BE49-F238E27FC236}">
                <a16:creationId xmlns:a16="http://schemas.microsoft.com/office/drawing/2014/main" id="{C85A712D-6894-43CF-971D-15B817EB07C8}"/>
              </a:ext>
            </a:extLst>
          </p:cNvPr>
          <p:cNvCxnSpPr/>
          <p:nvPr/>
        </p:nvCxnSpPr>
        <p:spPr>
          <a:xfrm>
            <a:off x="340785" y="6322484"/>
            <a:ext cx="11383433" cy="0"/>
          </a:xfrm>
          <a:prstGeom prst="line">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2705C7D-C489-4664-AA64-6BDBC1C57DFF}"/>
              </a:ext>
            </a:extLst>
          </p:cNvPr>
          <p:cNvSpPr/>
          <p:nvPr/>
        </p:nvSpPr>
        <p:spPr>
          <a:xfrm>
            <a:off x="524934" y="6163734"/>
            <a:ext cx="1545167" cy="359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7" name="Rectangle: Rounded Corners 6">
            <a:extLst>
              <a:ext uri="{FF2B5EF4-FFF2-40B4-BE49-F238E27FC236}">
                <a16:creationId xmlns:a16="http://schemas.microsoft.com/office/drawing/2014/main" id="{02EEEC25-D19E-4D4D-9A08-494700B5CC37}"/>
              </a:ext>
            </a:extLst>
          </p:cNvPr>
          <p:cNvSpPr/>
          <p:nvPr/>
        </p:nvSpPr>
        <p:spPr>
          <a:xfrm>
            <a:off x="2853267" y="6163734"/>
            <a:ext cx="1547284" cy="35983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8" name="Rectangle: Rounded Corners 7">
            <a:extLst>
              <a:ext uri="{FF2B5EF4-FFF2-40B4-BE49-F238E27FC236}">
                <a16:creationId xmlns:a16="http://schemas.microsoft.com/office/drawing/2014/main" id="{E6E5D5B5-E67C-48A3-9486-8D066EB09A5B}"/>
              </a:ext>
            </a:extLst>
          </p:cNvPr>
          <p:cNvSpPr/>
          <p:nvPr/>
        </p:nvSpPr>
        <p:spPr>
          <a:xfrm>
            <a:off x="5183718" y="6163734"/>
            <a:ext cx="1545167" cy="359833"/>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9" name="Rectangle: Rounded Corners 8">
            <a:extLst>
              <a:ext uri="{FF2B5EF4-FFF2-40B4-BE49-F238E27FC236}">
                <a16:creationId xmlns:a16="http://schemas.microsoft.com/office/drawing/2014/main" id="{AADEA375-D077-4891-B675-FC01CBB94F0F}"/>
              </a:ext>
            </a:extLst>
          </p:cNvPr>
          <p:cNvSpPr/>
          <p:nvPr/>
        </p:nvSpPr>
        <p:spPr>
          <a:xfrm>
            <a:off x="7514167" y="6163734"/>
            <a:ext cx="1545167" cy="359833"/>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0" name="Rectangle: Rounded Corners 9">
            <a:extLst>
              <a:ext uri="{FF2B5EF4-FFF2-40B4-BE49-F238E27FC236}">
                <a16:creationId xmlns:a16="http://schemas.microsoft.com/office/drawing/2014/main" id="{25DBA72F-83B3-498F-8CD7-0FAC666496FF}"/>
              </a:ext>
            </a:extLst>
          </p:cNvPr>
          <p:cNvSpPr/>
          <p:nvPr/>
        </p:nvSpPr>
        <p:spPr>
          <a:xfrm>
            <a:off x="9842501" y="6163734"/>
            <a:ext cx="1545167" cy="359833"/>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11" name="Rectangle 10">
            <a:extLst>
              <a:ext uri="{FF2B5EF4-FFF2-40B4-BE49-F238E27FC236}">
                <a16:creationId xmlns:a16="http://schemas.microsoft.com/office/drawing/2014/main" id="{4E9D57A3-6879-4576-B913-CBFD2A37E094}"/>
              </a:ext>
            </a:extLst>
          </p:cNvPr>
          <p:cNvSpPr/>
          <p:nvPr/>
        </p:nvSpPr>
        <p:spPr>
          <a:xfrm>
            <a:off x="861485" y="6081185"/>
            <a:ext cx="806631" cy="461665"/>
          </a:xfrm>
          <a:prstGeom prst="rect">
            <a:avLst/>
          </a:prstGeom>
        </p:spPr>
        <p:txBody>
          <a:bodyPr wrap="none">
            <a:spAutoFit/>
          </a:bodyPr>
          <a:lstStyle/>
          <a:p>
            <a:pPr>
              <a:defRPr/>
            </a:pPr>
            <a:r>
              <a:rPr lang="fr-FR" sz="2400" b="1" kern="0" dirty="0">
                <a:solidFill>
                  <a:schemeClr val="accent1"/>
                </a:solidFill>
                <a:cs typeface="Arial" pitchFamily="34" charset="0"/>
              </a:rPr>
              <a:t>2015</a:t>
            </a:r>
            <a:endParaRPr lang="en-IN" sz="2400" b="1" dirty="0">
              <a:solidFill>
                <a:schemeClr val="accent1"/>
              </a:solidFill>
            </a:endParaRPr>
          </a:p>
        </p:txBody>
      </p:sp>
      <p:sp>
        <p:nvSpPr>
          <p:cNvPr id="12" name="Rectangle 11">
            <a:extLst>
              <a:ext uri="{FF2B5EF4-FFF2-40B4-BE49-F238E27FC236}">
                <a16:creationId xmlns:a16="http://schemas.microsoft.com/office/drawing/2014/main" id="{DE4B0EE6-B80B-498D-8C6D-8FA129AC63F0}"/>
              </a:ext>
            </a:extLst>
          </p:cNvPr>
          <p:cNvSpPr/>
          <p:nvPr/>
        </p:nvSpPr>
        <p:spPr>
          <a:xfrm>
            <a:off x="3191934" y="6081185"/>
            <a:ext cx="806631" cy="461665"/>
          </a:xfrm>
          <a:prstGeom prst="rect">
            <a:avLst/>
          </a:prstGeom>
        </p:spPr>
        <p:txBody>
          <a:bodyPr wrap="none">
            <a:spAutoFit/>
          </a:bodyPr>
          <a:lstStyle/>
          <a:p>
            <a:pPr>
              <a:defRPr/>
            </a:pPr>
            <a:r>
              <a:rPr lang="fr-FR" sz="2400" b="1" kern="0" dirty="0">
                <a:solidFill>
                  <a:schemeClr val="accent6"/>
                </a:solidFill>
                <a:cs typeface="Arial" pitchFamily="34" charset="0"/>
              </a:rPr>
              <a:t>2016</a:t>
            </a:r>
            <a:endParaRPr lang="en-IN" sz="2400" b="1" dirty="0">
              <a:solidFill>
                <a:schemeClr val="accent6"/>
              </a:solidFill>
            </a:endParaRPr>
          </a:p>
        </p:txBody>
      </p:sp>
      <p:sp>
        <p:nvSpPr>
          <p:cNvPr id="13" name="Rectangle 12">
            <a:extLst>
              <a:ext uri="{FF2B5EF4-FFF2-40B4-BE49-F238E27FC236}">
                <a16:creationId xmlns:a16="http://schemas.microsoft.com/office/drawing/2014/main" id="{CC23A91C-8DCB-47F1-B456-24F0744A719E}"/>
              </a:ext>
            </a:extLst>
          </p:cNvPr>
          <p:cNvSpPr/>
          <p:nvPr/>
        </p:nvSpPr>
        <p:spPr>
          <a:xfrm>
            <a:off x="5522385" y="6081185"/>
            <a:ext cx="806631" cy="461665"/>
          </a:xfrm>
          <a:prstGeom prst="rect">
            <a:avLst/>
          </a:prstGeom>
        </p:spPr>
        <p:txBody>
          <a:bodyPr wrap="none">
            <a:spAutoFit/>
          </a:bodyPr>
          <a:lstStyle/>
          <a:p>
            <a:pPr>
              <a:defRPr/>
            </a:pPr>
            <a:r>
              <a:rPr lang="fr-FR" sz="2400" b="1" kern="0" dirty="0">
                <a:solidFill>
                  <a:schemeClr val="accent3"/>
                </a:solidFill>
                <a:cs typeface="Arial" pitchFamily="34" charset="0"/>
              </a:rPr>
              <a:t>2017</a:t>
            </a:r>
            <a:endParaRPr lang="en-IN" sz="2400" b="1" dirty="0">
              <a:solidFill>
                <a:schemeClr val="accent3"/>
              </a:solidFill>
            </a:endParaRPr>
          </a:p>
        </p:txBody>
      </p:sp>
      <p:sp>
        <p:nvSpPr>
          <p:cNvPr id="14" name="Rectangle 13">
            <a:extLst>
              <a:ext uri="{FF2B5EF4-FFF2-40B4-BE49-F238E27FC236}">
                <a16:creationId xmlns:a16="http://schemas.microsoft.com/office/drawing/2014/main" id="{F648FD09-F530-4C2A-B988-BD067DDE1D80}"/>
              </a:ext>
            </a:extLst>
          </p:cNvPr>
          <p:cNvSpPr/>
          <p:nvPr/>
        </p:nvSpPr>
        <p:spPr>
          <a:xfrm>
            <a:off x="7850718" y="6081185"/>
            <a:ext cx="806631" cy="461665"/>
          </a:xfrm>
          <a:prstGeom prst="rect">
            <a:avLst/>
          </a:prstGeom>
        </p:spPr>
        <p:txBody>
          <a:bodyPr wrap="none">
            <a:spAutoFit/>
          </a:bodyPr>
          <a:lstStyle/>
          <a:p>
            <a:pPr>
              <a:defRPr/>
            </a:pPr>
            <a:r>
              <a:rPr lang="fr-FR" sz="2400" b="1" kern="0" dirty="0">
                <a:solidFill>
                  <a:schemeClr val="tx2">
                    <a:lumMod val="75000"/>
                  </a:schemeClr>
                </a:solidFill>
                <a:cs typeface="Arial" pitchFamily="34" charset="0"/>
              </a:rPr>
              <a:t>2018</a:t>
            </a:r>
            <a:endParaRPr lang="en-IN" sz="2400" b="1" dirty="0">
              <a:solidFill>
                <a:schemeClr val="tx2">
                  <a:lumMod val="75000"/>
                </a:schemeClr>
              </a:solidFill>
            </a:endParaRPr>
          </a:p>
        </p:txBody>
      </p:sp>
      <p:sp>
        <p:nvSpPr>
          <p:cNvPr id="15" name="Rectangle 14">
            <a:extLst>
              <a:ext uri="{FF2B5EF4-FFF2-40B4-BE49-F238E27FC236}">
                <a16:creationId xmlns:a16="http://schemas.microsoft.com/office/drawing/2014/main" id="{58E7C037-9614-461C-AE80-5EB1DFB29174}"/>
              </a:ext>
            </a:extLst>
          </p:cNvPr>
          <p:cNvSpPr/>
          <p:nvPr/>
        </p:nvSpPr>
        <p:spPr>
          <a:xfrm>
            <a:off x="10181167" y="6081185"/>
            <a:ext cx="806631" cy="461665"/>
          </a:xfrm>
          <a:prstGeom prst="rect">
            <a:avLst/>
          </a:prstGeom>
        </p:spPr>
        <p:txBody>
          <a:bodyPr wrap="none">
            <a:spAutoFit/>
          </a:bodyPr>
          <a:lstStyle/>
          <a:p>
            <a:pPr>
              <a:defRPr/>
            </a:pPr>
            <a:r>
              <a:rPr lang="fr-FR" sz="2400" b="1" kern="0" dirty="0">
                <a:solidFill>
                  <a:schemeClr val="accent5"/>
                </a:solidFill>
                <a:cs typeface="Arial" pitchFamily="34" charset="0"/>
              </a:rPr>
              <a:t>2020</a:t>
            </a:r>
            <a:endParaRPr lang="en-IN" sz="2400" b="1" dirty="0">
              <a:solidFill>
                <a:schemeClr val="accent5"/>
              </a:solidFill>
            </a:endParaRPr>
          </a:p>
        </p:txBody>
      </p:sp>
      <p:cxnSp>
        <p:nvCxnSpPr>
          <p:cNvPr id="17" name="Straight Connector 16">
            <a:extLst>
              <a:ext uri="{FF2B5EF4-FFF2-40B4-BE49-F238E27FC236}">
                <a16:creationId xmlns:a16="http://schemas.microsoft.com/office/drawing/2014/main" id="{C1BC9201-EE3C-4ED5-B724-2292974A6086}"/>
              </a:ext>
            </a:extLst>
          </p:cNvPr>
          <p:cNvCxnSpPr>
            <a:cxnSpLocks/>
          </p:cNvCxnSpPr>
          <p:nvPr/>
        </p:nvCxnSpPr>
        <p:spPr>
          <a:xfrm>
            <a:off x="1297517" y="5583767"/>
            <a:ext cx="0" cy="565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2F0505-E861-494F-B9E1-FA516F4CB920}"/>
              </a:ext>
            </a:extLst>
          </p:cNvPr>
          <p:cNvCxnSpPr>
            <a:cxnSpLocks/>
          </p:cNvCxnSpPr>
          <p:nvPr/>
        </p:nvCxnSpPr>
        <p:spPr>
          <a:xfrm flipH="1">
            <a:off x="3623734" y="5209117"/>
            <a:ext cx="16933" cy="92286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E20C58-FCDD-49BF-B897-7FD0CB6BEABC}"/>
              </a:ext>
            </a:extLst>
          </p:cNvPr>
          <p:cNvCxnSpPr>
            <a:cxnSpLocks/>
          </p:cNvCxnSpPr>
          <p:nvPr/>
        </p:nvCxnSpPr>
        <p:spPr>
          <a:xfrm>
            <a:off x="5930900" y="4747684"/>
            <a:ext cx="0" cy="135466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F77868-F27C-4451-8ACC-C9243BD91DD6}"/>
              </a:ext>
            </a:extLst>
          </p:cNvPr>
          <p:cNvCxnSpPr>
            <a:cxnSpLocks/>
          </p:cNvCxnSpPr>
          <p:nvPr/>
        </p:nvCxnSpPr>
        <p:spPr>
          <a:xfrm flipH="1">
            <a:off x="10604500" y="4106333"/>
            <a:ext cx="27517" cy="205740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532CECC-55AE-4E51-A1B7-E7574CDD89DB}"/>
              </a:ext>
            </a:extLst>
          </p:cNvPr>
          <p:cNvSpPr txBox="1"/>
          <p:nvPr/>
        </p:nvSpPr>
        <p:spPr>
          <a:xfrm>
            <a:off x="275167" y="3242734"/>
            <a:ext cx="1794933" cy="2143536"/>
          </a:xfrm>
          <a:prstGeom prst="rect">
            <a:avLst/>
          </a:prstGeom>
          <a:noFill/>
        </p:spPr>
        <p:txBody>
          <a:bodyPr>
            <a:spAutoFit/>
          </a:bodyPr>
          <a:lstStyle/>
          <a:p>
            <a:pPr>
              <a:defRPr/>
            </a:pPr>
            <a:r>
              <a:rPr lang="fr-FR" sz="1333" b="1" kern="0" dirty="0">
                <a:solidFill>
                  <a:srgbClr val="002060"/>
                </a:solidFill>
                <a:cs typeface="Arial" pitchFamily="34" charset="0"/>
              </a:rPr>
              <a:t>Driving Factor</a:t>
            </a:r>
            <a:r>
              <a:rPr lang="fr-FR" sz="1333" kern="0" dirty="0">
                <a:solidFill>
                  <a:schemeClr val="tx1">
                    <a:lumMod val="50000"/>
                    <a:lumOff val="50000"/>
                  </a:schemeClr>
                </a:solidFill>
                <a:cs typeface="Arial" pitchFamily="34" charset="0"/>
              </a:rPr>
              <a:t>: </a:t>
            </a:r>
          </a:p>
          <a:p>
            <a:pPr>
              <a:defRPr/>
            </a:pPr>
            <a:r>
              <a:rPr lang="fr-FR" sz="1333" kern="0" dirty="0">
                <a:solidFill>
                  <a:schemeClr val="tx1">
                    <a:lumMod val="50000"/>
                    <a:lumOff val="50000"/>
                  </a:schemeClr>
                </a:solidFill>
                <a:cs typeface="Arial" pitchFamily="34" charset="0"/>
              </a:rPr>
              <a:t>Large set of regression test suite exécution causing delay in time to production. </a:t>
            </a:r>
          </a:p>
          <a:p>
            <a:pPr>
              <a:defRPr/>
            </a:pPr>
            <a:r>
              <a:rPr lang="fr-FR" sz="1333" b="1" u="sng" kern="0" dirty="0">
                <a:solidFill>
                  <a:schemeClr val="accent1"/>
                </a:solidFill>
                <a:cs typeface="Arial" pitchFamily="34" charset="0"/>
              </a:rPr>
              <a:t>Solution</a:t>
            </a:r>
            <a:r>
              <a:rPr lang="fr-FR" sz="1333" kern="0" dirty="0">
                <a:solidFill>
                  <a:schemeClr val="tx1">
                    <a:lumMod val="50000"/>
                    <a:lumOff val="50000"/>
                  </a:schemeClr>
                </a:solidFill>
                <a:cs typeface="Arial" pitchFamily="34" charset="0"/>
              </a:rPr>
              <a:t>:</a:t>
            </a:r>
          </a:p>
          <a:p>
            <a:pPr marL="228594" indent="-228594">
              <a:buFont typeface="Arial" panose="020B0604020202020204" pitchFamily="34" charset="0"/>
              <a:buChar char="•"/>
              <a:defRPr/>
            </a:pPr>
            <a:r>
              <a:rPr lang="fr-FR" sz="1333" kern="0" dirty="0">
                <a:solidFill>
                  <a:schemeClr val="tx1">
                    <a:lumMod val="50000"/>
                    <a:lumOff val="50000"/>
                  </a:schemeClr>
                </a:solidFill>
                <a:cs typeface="Arial" pitchFamily="34" charset="0"/>
              </a:rPr>
              <a:t>Moduler Framework</a:t>
            </a:r>
          </a:p>
          <a:p>
            <a:pPr marL="228594" indent="-228594">
              <a:buFont typeface="Arial" panose="020B0604020202020204" pitchFamily="34" charset="0"/>
              <a:buChar char="•"/>
              <a:defRPr/>
            </a:pPr>
            <a:r>
              <a:rPr lang="fr-FR" sz="1333" kern="0" dirty="0">
                <a:solidFill>
                  <a:schemeClr val="tx1">
                    <a:lumMod val="50000"/>
                    <a:lumOff val="50000"/>
                  </a:schemeClr>
                </a:solidFill>
                <a:cs typeface="Arial" pitchFamily="34" charset="0"/>
              </a:rPr>
              <a:t>3 tier architecture Web applications.</a:t>
            </a:r>
          </a:p>
        </p:txBody>
      </p:sp>
      <p:sp>
        <p:nvSpPr>
          <p:cNvPr id="29" name="TextBox 28">
            <a:extLst>
              <a:ext uri="{FF2B5EF4-FFF2-40B4-BE49-F238E27FC236}">
                <a16:creationId xmlns:a16="http://schemas.microsoft.com/office/drawing/2014/main" id="{D2B7B8A5-8F47-4768-804F-766CC2C783E1}"/>
              </a:ext>
            </a:extLst>
          </p:cNvPr>
          <p:cNvSpPr txBox="1"/>
          <p:nvPr/>
        </p:nvSpPr>
        <p:spPr>
          <a:xfrm>
            <a:off x="638273" y="2884244"/>
            <a:ext cx="865717" cy="379656"/>
          </a:xfrm>
          <a:prstGeom prst="rect">
            <a:avLst/>
          </a:prstGeom>
          <a:noFill/>
        </p:spPr>
        <p:txBody>
          <a:bodyPr anchor="b">
            <a:spAutoFit/>
          </a:bodyPr>
          <a:lstStyle/>
          <a:p>
            <a:pPr algn="ctr">
              <a:defRPr/>
            </a:pPr>
            <a:r>
              <a:rPr lang="en-IN" sz="1867" b="1" dirty="0" err="1">
                <a:solidFill>
                  <a:schemeClr val="accent1"/>
                </a:solidFill>
                <a:cs typeface="Arial" pitchFamily="34" charset="0"/>
              </a:rPr>
              <a:t>iTAF</a:t>
            </a:r>
            <a:endParaRPr lang="en-IN" sz="1867" b="1" dirty="0">
              <a:solidFill>
                <a:schemeClr val="accent1"/>
              </a:solidFill>
              <a:cs typeface="Arial" pitchFamily="34" charset="0"/>
            </a:endParaRPr>
          </a:p>
        </p:txBody>
      </p:sp>
      <p:pic>
        <p:nvPicPr>
          <p:cNvPr id="77845" name="Graphic 50">
            <a:extLst>
              <a:ext uri="{FF2B5EF4-FFF2-40B4-BE49-F238E27FC236}">
                <a16:creationId xmlns:a16="http://schemas.microsoft.com/office/drawing/2014/main" id="{AA4B0DBD-5A59-497E-AB57-A6B5C9C52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68" y="2351618"/>
            <a:ext cx="49741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lowchart: Decision 30">
            <a:extLst>
              <a:ext uri="{FF2B5EF4-FFF2-40B4-BE49-F238E27FC236}">
                <a16:creationId xmlns:a16="http://schemas.microsoft.com/office/drawing/2014/main" id="{A7EF936C-8615-4EF6-8265-2ABAD5D2B477}"/>
              </a:ext>
            </a:extLst>
          </p:cNvPr>
          <p:cNvSpPr/>
          <p:nvPr/>
        </p:nvSpPr>
        <p:spPr>
          <a:xfrm>
            <a:off x="1132418" y="5369985"/>
            <a:ext cx="298449" cy="32596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2" name="Flowchart: Decision 31">
            <a:extLst>
              <a:ext uri="{FF2B5EF4-FFF2-40B4-BE49-F238E27FC236}">
                <a16:creationId xmlns:a16="http://schemas.microsoft.com/office/drawing/2014/main" id="{473DE9B5-C3C3-473E-B42F-E1F14C6314C3}"/>
              </a:ext>
            </a:extLst>
          </p:cNvPr>
          <p:cNvSpPr/>
          <p:nvPr/>
        </p:nvSpPr>
        <p:spPr>
          <a:xfrm>
            <a:off x="3494618" y="5046134"/>
            <a:ext cx="298449" cy="325967"/>
          </a:xfrm>
          <a:prstGeom prst="flowChartDecis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3" name="Flowchart: Decision 32">
            <a:extLst>
              <a:ext uri="{FF2B5EF4-FFF2-40B4-BE49-F238E27FC236}">
                <a16:creationId xmlns:a16="http://schemas.microsoft.com/office/drawing/2014/main" id="{91F06C23-1E9A-4CB1-8EC3-9A399A8A8191}"/>
              </a:ext>
            </a:extLst>
          </p:cNvPr>
          <p:cNvSpPr/>
          <p:nvPr/>
        </p:nvSpPr>
        <p:spPr>
          <a:xfrm>
            <a:off x="5782733" y="4614334"/>
            <a:ext cx="298451" cy="325967"/>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4" name="Flowchart: Decision 33">
            <a:extLst>
              <a:ext uri="{FF2B5EF4-FFF2-40B4-BE49-F238E27FC236}">
                <a16:creationId xmlns:a16="http://schemas.microsoft.com/office/drawing/2014/main" id="{8108F711-A5DB-4A28-95FE-5B96A8A6A78D}"/>
              </a:ext>
            </a:extLst>
          </p:cNvPr>
          <p:cNvSpPr/>
          <p:nvPr/>
        </p:nvSpPr>
        <p:spPr>
          <a:xfrm>
            <a:off x="8099329" y="4379385"/>
            <a:ext cx="296333" cy="325967"/>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5" name="Flowchart: Decision 34">
            <a:extLst>
              <a:ext uri="{FF2B5EF4-FFF2-40B4-BE49-F238E27FC236}">
                <a16:creationId xmlns:a16="http://schemas.microsoft.com/office/drawing/2014/main" id="{59D27765-9763-49EC-8725-4E22DB1E7ABF}"/>
              </a:ext>
            </a:extLst>
          </p:cNvPr>
          <p:cNvSpPr/>
          <p:nvPr/>
        </p:nvSpPr>
        <p:spPr>
          <a:xfrm>
            <a:off x="10483851" y="3975101"/>
            <a:ext cx="296333" cy="325967"/>
          </a:xfrm>
          <a:prstGeom prst="flowChartDecisi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7" name="TextBox 36">
            <a:extLst>
              <a:ext uri="{FF2B5EF4-FFF2-40B4-BE49-F238E27FC236}">
                <a16:creationId xmlns:a16="http://schemas.microsoft.com/office/drawing/2014/main" id="{81448891-012D-4442-A1A6-905D4211072C}"/>
              </a:ext>
            </a:extLst>
          </p:cNvPr>
          <p:cNvSpPr txBox="1"/>
          <p:nvPr/>
        </p:nvSpPr>
        <p:spPr>
          <a:xfrm>
            <a:off x="2597151" y="3295651"/>
            <a:ext cx="2205567" cy="1323054"/>
          </a:xfrm>
          <a:prstGeom prst="rect">
            <a:avLst/>
          </a:prstGeom>
          <a:noFill/>
        </p:spPr>
        <p:txBody>
          <a:bodyPr>
            <a:spAutoFit/>
          </a:bodyPr>
          <a:lstStyle/>
          <a:p>
            <a:pPr>
              <a:defRPr/>
            </a:pPr>
            <a:r>
              <a:rPr lang="en-IN" sz="1333" b="1" kern="0" dirty="0">
                <a:solidFill>
                  <a:srgbClr val="002060"/>
                </a:solidFill>
                <a:cs typeface="Arial" pitchFamily="34" charset="0"/>
              </a:rPr>
              <a:t>Driving Factor</a:t>
            </a:r>
            <a:r>
              <a:rPr lang="en-IN" sz="1333" kern="0" dirty="0">
                <a:solidFill>
                  <a:schemeClr val="tx1">
                    <a:lumMod val="50000"/>
                    <a:lumOff val="50000"/>
                  </a:schemeClr>
                </a:solidFill>
                <a:cs typeface="Arial" pitchFamily="34" charset="0"/>
              </a:rPr>
              <a:t>: </a:t>
            </a:r>
            <a:br>
              <a:rPr lang="en-IN" sz="1333" kern="0" dirty="0">
                <a:solidFill>
                  <a:schemeClr val="tx1">
                    <a:lumMod val="50000"/>
                    <a:lumOff val="50000"/>
                  </a:schemeClr>
                </a:solidFill>
                <a:cs typeface="Arial" pitchFamily="34" charset="0"/>
              </a:rPr>
            </a:br>
            <a:r>
              <a:rPr lang="en-US" sz="1333" kern="0" dirty="0">
                <a:solidFill>
                  <a:schemeClr val="tx1">
                    <a:lumMod val="50000"/>
                    <a:lumOff val="50000"/>
                  </a:schemeClr>
                </a:solidFill>
                <a:cs typeface="Arial" pitchFamily="34" charset="0"/>
              </a:rPr>
              <a:t>Native  Mobile And Web App integration</a:t>
            </a:r>
            <a:br>
              <a:rPr lang="en-IN" sz="1333" b="1" kern="0" dirty="0">
                <a:solidFill>
                  <a:schemeClr val="tx1">
                    <a:lumMod val="50000"/>
                    <a:lumOff val="50000"/>
                  </a:schemeClr>
                </a:solidFill>
                <a:cs typeface="Arial" pitchFamily="34" charset="0"/>
              </a:rPr>
            </a:br>
            <a:r>
              <a:rPr lang="en-IN" sz="1333" b="1" u="sng" kern="0" dirty="0">
                <a:solidFill>
                  <a:schemeClr val="accent2"/>
                </a:solidFill>
                <a:cs typeface="Arial" pitchFamily="34" charset="0"/>
              </a:rPr>
              <a:t>Solution</a:t>
            </a:r>
            <a:r>
              <a:rPr lang="en-IN" sz="1333" kern="0" dirty="0">
                <a:solidFill>
                  <a:schemeClr val="tx1">
                    <a:lumMod val="50000"/>
                    <a:lumOff val="50000"/>
                  </a:schemeClr>
                </a:solidFill>
                <a:cs typeface="Arial" pitchFamily="34" charset="0"/>
              </a:rPr>
              <a:t>:</a:t>
            </a:r>
          </a:p>
          <a:p>
            <a:pPr marL="228594" indent="-228594">
              <a:buFont typeface="Arial" panose="020B0604020202020204" pitchFamily="34" charset="0"/>
              <a:buChar char="•"/>
              <a:defRPr/>
            </a:pPr>
            <a:r>
              <a:rPr lang="en-IN" sz="1333" kern="0" dirty="0">
                <a:solidFill>
                  <a:schemeClr val="tx1">
                    <a:lumMod val="50000"/>
                    <a:lumOff val="50000"/>
                  </a:schemeClr>
                </a:solidFill>
                <a:cs typeface="Arial" pitchFamily="34" charset="0"/>
              </a:rPr>
              <a:t>Extended </a:t>
            </a:r>
            <a:r>
              <a:rPr lang="en-IN" sz="1333" kern="0" dirty="0" err="1">
                <a:solidFill>
                  <a:schemeClr val="tx1">
                    <a:lumMod val="50000"/>
                    <a:lumOff val="50000"/>
                  </a:schemeClr>
                </a:solidFill>
                <a:cs typeface="Arial" pitchFamily="34" charset="0"/>
              </a:rPr>
              <a:t>iTAF</a:t>
            </a:r>
            <a:r>
              <a:rPr lang="en-IN" sz="1333" kern="0" dirty="0">
                <a:solidFill>
                  <a:schemeClr val="tx1">
                    <a:lumMod val="50000"/>
                    <a:lumOff val="50000"/>
                  </a:schemeClr>
                </a:solidFill>
                <a:cs typeface="Arial" pitchFamily="34" charset="0"/>
              </a:rPr>
              <a:t> for Native Mobile App.</a:t>
            </a:r>
          </a:p>
        </p:txBody>
      </p:sp>
      <p:sp>
        <p:nvSpPr>
          <p:cNvPr id="38" name="TextBox 37">
            <a:extLst>
              <a:ext uri="{FF2B5EF4-FFF2-40B4-BE49-F238E27FC236}">
                <a16:creationId xmlns:a16="http://schemas.microsoft.com/office/drawing/2014/main" id="{AE7471AC-1DFE-42B2-B97B-9B6ABA5213B7}"/>
              </a:ext>
            </a:extLst>
          </p:cNvPr>
          <p:cNvSpPr txBox="1"/>
          <p:nvPr/>
        </p:nvSpPr>
        <p:spPr>
          <a:xfrm>
            <a:off x="2616201" y="2596923"/>
            <a:ext cx="1784351" cy="666977"/>
          </a:xfrm>
          <a:prstGeom prst="rect">
            <a:avLst/>
          </a:prstGeom>
          <a:noFill/>
        </p:spPr>
        <p:txBody>
          <a:bodyPr anchor="b">
            <a:spAutoFit/>
          </a:bodyPr>
          <a:lstStyle/>
          <a:p>
            <a:pPr algn="ctr">
              <a:defRPr/>
            </a:pPr>
            <a:r>
              <a:rPr lang="en-IN" sz="1867" b="1" dirty="0">
                <a:solidFill>
                  <a:schemeClr val="tx2"/>
                </a:solidFill>
                <a:cs typeface="Arial" pitchFamily="34" charset="0"/>
              </a:rPr>
              <a:t>Mobile </a:t>
            </a:r>
          </a:p>
          <a:p>
            <a:pPr algn="ctr">
              <a:defRPr/>
            </a:pPr>
            <a:r>
              <a:rPr lang="en-IN" sz="1867" b="1" dirty="0">
                <a:solidFill>
                  <a:schemeClr val="tx2"/>
                </a:solidFill>
                <a:cs typeface="Arial" pitchFamily="34" charset="0"/>
              </a:rPr>
              <a:t>Automation</a:t>
            </a:r>
          </a:p>
        </p:txBody>
      </p:sp>
      <p:pic>
        <p:nvPicPr>
          <p:cNvPr id="77853" name="Graphic 51">
            <a:extLst>
              <a:ext uri="{FF2B5EF4-FFF2-40B4-BE49-F238E27FC236}">
                <a16:creationId xmlns:a16="http://schemas.microsoft.com/office/drawing/2014/main" id="{89C59B38-7114-4AD4-B41F-E5B1CB1B5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033" y="1960034"/>
            <a:ext cx="543984"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D6A01D41-671C-41BB-8796-CFC5D9F70111}"/>
              </a:ext>
            </a:extLst>
          </p:cNvPr>
          <p:cNvSpPr txBox="1"/>
          <p:nvPr/>
        </p:nvSpPr>
        <p:spPr>
          <a:xfrm>
            <a:off x="4593167" y="1925395"/>
            <a:ext cx="1957917" cy="379656"/>
          </a:xfrm>
          <a:prstGeom prst="rect">
            <a:avLst/>
          </a:prstGeom>
          <a:noFill/>
        </p:spPr>
        <p:txBody>
          <a:bodyPr anchor="b">
            <a:spAutoFit/>
          </a:bodyPr>
          <a:lstStyle/>
          <a:p>
            <a:pPr algn="ctr">
              <a:defRPr/>
            </a:pPr>
            <a:r>
              <a:rPr lang="en-IN" sz="1867" b="1" dirty="0">
                <a:solidFill>
                  <a:schemeClr val="accent3"/>
                </a:solidFill>
                <a:cs typeface="Arial" pitchFamily="34" charset="0"/>
              </a:rPr>
              <a:t>Mobile Farm</a:t>
            </a:r>
          </a:p>
        </p:txBody>
      </p:sp>
      <p:pic>
        <p:nvPicPr>
          <p:cNvPr id="77855" name="Graphic 52">
            <a:extLst>
              <a:ext uri="{FF2B5EF4-FFF2-40B4-BE49-F238E27FC236}">
                <a16:creationId xmlns:a16="http://schemas.microsoft.com/office/drawing/2014/main" id="{C722733E-B123-4B1A-A734-4F7558903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234" y="1409701"/>
            <a:ext cx="522817" cy="52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266BC3C1-AF6A-4188-96E0-E0316DBD439D}"/>
              </a:ext>
            </a:extLst>
          </p:cNvPr>
          <p:cNvSpPr txBox="1"/>
          <p:nvPr/>
        </p:nvSpPr>
        <p:spPr>
          <a:xfrm>
            <a:off x="4849285" y="2173818"/>
            <a:ext cx="2137833" cy="2553776"/>
          </a:xfrm>
          <a:prstGeom prst="rect">
            <a:avLst/>
          </a:prstGeom>
          <a:noFill/>
        </p:spPr>
        <p:txBody>
          <a:bodyPr>
            <a:spAutoFit/>
          </a:bodyPr>
          <a:lstStyle/>
          <a:p>
            <a:pPr>
              <a:defRPr/>
            </a:pPr>
            <a:r>
              <a:rPr lang="en-IN" sz="1333" b="1" kern="0" dirty="0">
                <a:solidFill>
                  <a:srgbClr val="002060"/>
                </a:solidFill>
                <a:cs typeface="Arial" pitchFamily="34" charset="0"/>
              </a:rPr>
              <a:t>Driving Factor</a:t>
            </a:r>
            <a:r>
              <a:rPr lang="en-IN" sz="1333" kern="0" dirty="0">
                <a:solidFill>
                  <a:schemeClr val="tx1">
                    <a:lumMod val="50000"/>
                    <a:lumOff val="50000"/>
                  </a:schemeClr>
                </a:solidFill>
                <a:cs typeface="Arial" pitchFamily="34" charset="0"/>
              </a:rPr>
              <a:t>:</a:t>
            </a:r>
          </a:p>
          <a:p>
            <a:pPr>
              <a:defRPr/>
            </a:pPr>
            <a:r>
              <a:rPr lang="en-IN" sz="1333" kern="0" dirty="0">
                <a:solidFill>
                  <a:schemeClr val="tx1">
                    <a:lumMod val="50000"/>
                    <a:lumOff val="50000"/>
                  </a:schemeClr>
                </a:solidFill>
                <a:cs typeface="Arial" pitchFamily="34" charset="0"/>
              </a:rPr>
              <a:t>Application supporting varied mobile OS and device types. </a:t>
            </a:r>
            <a:br>
              <a:rPr lang="en-IN" sz="1333" kern="0" dirty="0">
                <a:solidFill>
                  <a:schemeClr val="tx1">
                    <a:lumMod val="50000"/>
                    <a:lumOff val="50000"/>
                  </a:schemeClr>
                </a:solidFill>
                <a:cs typeface="Arial" pitchFamily="34" charset="0"/>
              </a:rPr>
            </a:br>
            <a:r>
              <a:rPr lang="en-US" sz="1333" kern="0" dirty="0">
                <a:solidFill>
                  <a:schemeClr val="tx1">
                    <a:lumMod val="50000"/>
                    <a:lumOff val="50000"/>
                  </a:schemeClr>
                </a:solidFill>
                <a:cs typeface="Arial" pitchFamily="34" charset="0"/>
              </a:rPr>
              <a:t>Procurement for device coverage was costly.</a:t>
            </a:r>
            <a:br>
              <a:rPr lang="en-IN" sz="1333" kern="0" dirty="0">
                <a:solidFill>
                  <a:schemeClr val="tx1">
                    <a:lumMod val="50000"/>
                    <a:lumOff val="50000"/>
                  </a:schemeClr>
                </a:solidFill>
                <a:cs typeface="Arial" pitchFamily="34" charset="0"/>
              </a:rPr>
            </a:br>
            <a:r>
              <a:rPr lang="en-IN" sz="1333" b="1" u="sng" kern="0" dirty="0">
                <a:solidFill>
                  <a:schemeClr val="accent2"/>
                </a:solidFill>
                <a:cs typeface="Arial" pitchFamily="34" charset="0"/>
              </a:rPr>
              <a:t>Solution</a:t>
            </a:r>
            <a:r>
              <a:rPr lang="en-IN" sz="1333" kern="0" dirty="0">
                <a:solidFill>
                  <a:schemeClr val="tx1">
                    <a:lumMod val="50000"/>
                    <a:lumOff val="50000"/>
                  </a:schemeClr>
                </a:solidFill>
                <a:cs typeface="Arial" pitchFamily="34" charset="0"/>
              </a:rPr>
              <a:t>:</a:t>
            </a:r>
          </a:p>
          <a:p>
            <a:pPr marL="228594" indent="-228594">
              <a:buFont typeface="Arial" panose="020B0604020202020204" pitchFamily="34" charset="0"/>
              <a:buChar char="•"/>
              <a:defRPr/>
            </a:pPr>
            <a:r>
              <a:rPr lang="en-IN" sz="1333" kern="0" dirty="0">
                <a:solidFill>
                  <a:schemeClr val="tx1">
                    <a:lumMod val="50000"/>
                    <a:lumOff val="50000"/>
                  </a:schemeClr>
                </a:solidFill>
                <a:cs typeface="Arial" pitchFamily="34" charset="0"/>
              </a:rPr>
              <a:t>Usage of cloud-based devices for automated testing.</a:t>
            </a:r>
          </a:p>
          <a:p>
            <a:pPr marL="228594" indent="-228594">
              <a:buFont typeface="Arial" panose="020B0604020202020204" pitchFamily="34" charset="0"/>
              <a:buChar char="•"/>
              <a:defRPr/>
            </a:pPr>
            <a:r>
              <a:rPr lang="en-IN" sz="1333" kern="0" dirty="0">
                <a:solidFill>
                  <a:schemeClr val="tx1">
                    <a:lumMod val="50000"/>
                    <a:lumOff val="50000"/>
                  </a:schemeClr>
                </a:solidFill>
                <a:cs typeface="Arial" pitchFamily="34" charset="0"/>
              </a:rPr>
              <a:t>Internal Secured Private Cloud.</a:t>
            </a:r>
          </a:p>
        </p:txBody>
      </p:sp>
      <p:sp>
        <p:nvSpPr>
          <p:cNvPr id="43" name="TextBox 42">
            <a:extLst>
              <a:ext uri="{FF2B5EF4-FFF2-40B4-BE49-F238E27FC236}">
                <a16:creationId xmlns:a16="http://schemas.microsoft.com/office/drawing/2014/main" id="{EA1E6101-B0E6-4F3F-89B2-1462DC0AAF25}"/>
              </a:ext>
            </a:extLst>
          </p:cNvPr>
          <p:cNvSpPr txBox="1"/>
          <p:nvPr/>
        </p:nvSpPr>
        <p:spPr>
          <a:xfrm>
            <a:off x="7357534" y="1635956"/>
            <a:ext cx="1511300" cy="666977"/>
          </a:xfrm>
          <a:prstGeom prst="rect">
            <a:avLst/>
          </a:prstGeom>
          <a:noFill/>
        </p:spPr>
        <p:txBody>
          <a:bodyPr anchor="b">
            <a:spAutoFit/>
          </a:bodyPr>
          <a:lstStyle/>
          <a:p>
            <a:pPr algn="ctr">
              <a:defRPr/>
            </a:pPr>
            <a:r>
              <a:rPr lang="en-IN" sz="1867" b="1" dirty="0">
                <a:solidFill>
                  <a:schemeClr val="accent4"/>
                </a:solidFill>
                <a:cs typeface="Arial" pitchFamily="34" charset="0"/>
              </a:rPr>
              <a:t>Device Test </a:t>
            </a:r>
          </a:p>
          <a:p>
            <a:pPr algn="ctr">
              <a:defRPr/>
            </a:pPr>
            <a:r>
              <a:rPr lang="en-IN" sz="1867" b="1" dirty="0">
                <a:solidFill>
                  <a:schemeClr val="accent4"/>
                </a:solidFill>
                <a:cs typeface="Arial" pitchFamily="34" charset="0"/>
              </a:rPr>
              <a:t>Automation</a:t>
            </a:r>
          </a:p>
        </p:txBody>
      </p:sp>
      <p:sp>
        <p:nvSpPr>
          <p:cNvPr id="44" name="TextBox 43">
            <a:extLst>
              <a:ext uri="{FF2B5EF4-FFF2-40B4-BE49-F238E27FC236}">
                <a16:creationId xmlns:a16="http://schemas.microsoft.com/office/drawing/2014/main" id="{19BC93CE-B430-48A7-A03E-7EE46203D52F}"/>
              </a:ext>
            </a:extLst>
          </p:cNvPr>
          <p:cNvSpPr txBox="1"/>
          <p:nvPr/>
        </p:nvSpPr>
        <p:spPr>
          <a:xfrm>
            <a:off x="7137400" y="2233085"/>
            <a:ext cx="2243667" cy="2143536"/>
          </a:xfrm>
          <a:prstGeom prst="rect">
            <a:avLst/>
          </a:prstGeom>
          <a:noFill/>
        </p:spPr>
        <p:txBody>
          <a:bodyPr>
            <a:spAutoFit/>
          </a:bodyPr>
          <a:lstStyle/>
          <a:p>
            <a:pPr>
              <a:defRPr/>
            </a:pPr>
            <a:r>
              <a:rPr lang="en-US" sz="1333" b="1" kern="0" dirty="0">
                <a:solidFill>
                  <a:srgbClr val="002060"/>
                </a:solidFill>
                <a:cs typeface="Arial" pitchFamily="34" charset="0"/>
              </a:rPr>
              <a:t>Driving Factor</a:t>
            </a:r>
            <a:r>
              <a:rPr lang="en-US" sz="1333" b="1" kern="0" dirty="0">
                <a:solidFill>
                  <a:schemeClr val="tx1">
                    <a:lumMod val="50000"/>
                    <a:lumOff val="50000"/>
                  </a:schemeClr>
                </a:solidFill>
                <a:cs typeface="Arial" pitchFamily="34" charset="0"/>
              </a:rPr>
              <a:t>:</a:t>
            </a:r>
          </a:p>
          <a:p>
            <a:pPr>
              <a:defRPr/>
            </a:pPr>
            <a:r>
              <a:rPr lang="en-US" sz="1333" kern="0" dirty="0">
                <a:solidFill>
                  <a:schemeClr val="tx1">
                    <a:lumMod val="50000"/>
                    <a:lumOff val="50000"/>
                  </a:schemeClr>
                </a:solidFill>
                <a:cs typeface="Arial" pitchFamily="34" charset="0"/>
              </a:rPr>
              <a:t>App integration with other hardware devices with Bluetooth technology. </a:t>
            </a:r>
            <a:br>
              <a:rPr lang="en-US" sz="1333" kern="0" dirty="0">
                <a:solidFill>
                  <a:schemeClr val="tx1">
                    <a:lumMod val="50000"/>
                    <a:lumOff val="50000"/>
                  </a:schemeClr>
                </a:solidFill>
                <a:cs typeface="Arial" pitchFamily="34" charset="0"/>
              </a:rPr>
            </a:br>
            <a:r>
              <a:rPr lang="en-US" sz="1333" kern="0" dirty="0">
                <a:solidFill>
                  <a:schemeClr val="tx1">
                    <a:lumMod val="50000"/>
                    <a:lumOff val="50000"/>
                  </a:schemeClr>
                </a:solidFill>
                <a:cs typeface="Arial" pitchFamily="34" charset="0"/>
              </a:rPr>
              <a:t>Test Automation on Physical device is complex.</a:t>
            </a:r>
            <a:br>
              <a:rPr lang="en-US" sz="1333" kern="0" dirty="0">
                <a:solidFill>
                  <a:schemeClr val="tx1">
                    <a:lumMod val="50000"/>
                    <a:lumOff val="50000"/>
                  </a:schemeClr>
                </a:solidFill>
                <a:cs typeface="Arial" pitchFamily="34" charset="0"/>
              </a:rPr>
            </a:br>
            <a:r>
              <a:rPr lang="en-US" sz="1333" b="1" u="sng" kern="0" dirty="0">
                <a:solidFill>
                  <a:schemeClr val="accent2"/>
                </a:solidFill>
                <a:cs typeface="Arial" pitchFamily="34" charset="0"/>
              </a:rPr>
              <a:t>Solution</a:t>
            </a:r>
            <a:r>
              <a:rPr lang="en-US" sz="1333" kern="0" dirty="0">
                <a:solidFill>
                  <a:schemeClr val="tx1">
                    <a:lumMod val="50000"/>
                    <a:lumOff val="50000"/>
                  </a:schemeClr>
                </a:solidFill>
                <a:cs typeface="Arial" pitchFamily="34" charset="0"/>
              </a:rPr>
              <a:t>:</a:t>
            </a:r>
          </a:p>
          <a:p>
            <a:pPr marL="228594" indent="-228594">
              <a:buFont typeface="Arial" panose="020B0604020202020204" pitchFamily="34" charset="0"/>
              <a:buChar char="•"/>
              <a:defRPr/>
            </a:pPr>
            <a:r>
              <a:rPr lang="en-US" sz="1333" kern="0" dirty="0">
                <a:solidFill>
                  <a:schemeClr val="tx1">
                    <a:lumMod val="50000"/>
                    <a:lumOff val="50000"/>
                  </a:schemeClr>
                </a:solidFill>
                <a:cs typeface="Arial" pitchFamily="34" charset="0"/>
              </a:rPr>
              <a:t>Bluetooth Simulated Automation</a:t>
            </a:r>
          </a:p>
          <a:p>
            <a:pPr marL="228594" indent="-228594">
              <a:buFont typeface="Arial" panose="020B0604020202020204" pitchFamily="34" charset="0"/>
              <a:buChar char="•"/>
              <a:defRPr/>
            </a:pPr>
            <a:r>
              <a:rPr lang="en-US" sz="1333" kern="0" dirty="0">
                <a:solidFill>
                  <a:schemeClr val="tx1">
                    <a:lumMod val="50000"/>
                    <a:lumOff val="50000"/>
                  </a:schemeClr>
                </a:solidFill>
                <a:cs typeface="Arial" pitchFamily="34" charset="0"/>
              </a:rPr>
              <a:t>Print &amp; Scan Automation</a:t>
            </a:r>
          </a:p>
        </p:txBody>
      </p:sp>
      <p:pic>
        <p:nvPicPr>
          <p:cNvPr id="77859" name="Graphic 53">
            <a:extLst>
              <a:ext uri="{FF2B5EF4-FFF2-40B4-BE49-F238E27FC236}">
                <a16:creationId xmlns:a16="http://schemas.microsoft.com/office/drawing/2014/main" id="{5DFC2A9D-1D87-4EE4-B832-F2C8B6648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551" y="1164168"/>
            <a:ext cx="495300" cy="49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C3934DF8-20AF-4E4B-8993-82FA8E79A666}"/>
              </a:ext>
            </a:extLst>
          </p:cNvPr>
          <p:cNvSpPr txBox="1"/>
          <p:nvPr/>
        </p:nvSpPr>
        <p:spPr>
          <a:xfrm>
            <a:off x="9281585" y="1688329"/>
            <a:ext cx="2442633" cy="379656"/>
          </a:xfrm>
          <a:prstGeom prst="rect">
            <a:avLst/>
          </a:prstGeom>
          <a:noFill/>
        </p:spPr>
        <p:txBody>
          <a:bodyPr anchor="b">
            <a:spAutoFit/>
          </a:bodyPr>
          <a:lstStyle/>
          <a:p>
            <a:pPr algn="ctr">
              <a:defRPr/>
            </a:pPr>
            <a:r>
              <a:rPr lang="en-IN" sz="1867" b="1" dirty="0">
                <a:solidFill>
                  <a:schemeClr val="accent6"/>
                </a:solidFill>
                <a:cs typeface="Arial" pitchFamily="34" charset="0"/>
              </a:rPr>
              <a:t>Automation i360</a:t>
            </a:r>
          </a:p>
        </p:txBody>
      </p:sp>
      <p:sp>
        <p:nvSpPr>
          <p:cNvPr id="51" name="TextBox 50">
            <a:extLst>
              <a:ext uri="{FF2B5EF4-FFF2-40B4-BE49-F238E27FC236}">
                <a16:creationId xmlns:a16="http://schemas.microsoft.com/office/drawing/2014/main" id="{26D1521C-2AE3-4634-B460-A037BB177A2E}"/>
              </a:ext>
            </a:extLst>
          </p:cNvPr>
          <p:cNvSpPr txBox="1"/>
          <p:nvPr/>
        </p:nvSpPr>
        <p:spPr>
          <a:xfrm>
            <a:off x="9425518" y="1902885"/>
            <a:ext cx="2442633" cy="1938416"/>
          </a:xfrm>
          <a:prstGeom prst="rect">
            <a:avLst/>
          </a:prstGeom>
          <a:noFill/>
        </p:spPr>
        <p:txBody>
          <a:bodyPr>
            <a:spAutoFit/>
          </a:bodyPr>
          <a:lstStyle/>
          <a:p>
            <a:pPr>
              <a:defRPr/>
            </a:pPr>
            <a:r>
              <a:rPr lang="en-IN" sz="1333" b="1" kern="0" dirty="0">
                <a:solidFill>
                  <a:srgbClr val="002060"/>
                </a:solidFill>
                <a:cs typeface="Arial" pitchFamily="34" charset="0"/>
              </a:rPr>
              <a:t>Driving Factor</a:t>
            </a:r>
            <a:r>
              <a:rPr lang="en-IN" sz="1333" kern="0" dirty="0">
                <a:solidFill>
                  <a:schemeClr val="tx1">
                    <a:lumMod val="50000"/>
                    <a:lumOff val="50000"/>
                  </a:schemeClr>
                </a:solidFill>
                <a:cs typeface="Arial" pitchFamily="34" charset="0"/>
              </a:rPr>
              <a:t>: Application integrated with AWS services. Testing the migration scenarios within stipulated time was difficult. </a:t>
            </a:r>
            <a:br>
              <a:rPr lang="en-IN" sz="1333" kern="0" dirty="0">
                <a:solidFill>
                  <a:schemeClr val="tx1">
                    <a:lumMod val="50000"/>
                    <a:lumOff val="50000"/>
                  </a:schemeClr>
                </a:solidFill>
                <a:cs typeface="Arial" pitchFamily="34" charset="0"/>
              </a:rPr>
            </a:br>
            <a:r>
              <a:rPr lang="en-IN" sz="1333" b="1" u="sng" kern="0" dirty="0">
                <a:solidFill>
                  <a:schemeClr val="accent2"/>
                </a:solidFill>
                <a:cs typeface="Arial" pitchFamily="34" charset="0"/>
              </a:rPr>
              <a:t>Solution</a:t>
            </a:r>
            <a:r>
              <a:rPr lang="en-IN" sz="1333" kern="0" dirty="0">
                <a:solidFill>
                  <a:schemeClr val="tx1">
                    <a:lumMod val="50000"/>
                    <a:lumOff val="50000"/>
                  </a:schemeClr>
                </a:solidFill>
                <a:cs typeface="Arial" pitchFamily="34" charset="0"/>
              </a:rPr>
              <a:t>:</a:t>
            </a:r>
          </a:p>
          <a:p>
            <a:pPr marL="228594" indent="-228594">
              <a:buFont typeface="Arial" panose="020B0604020202020204" pitchFamily="34" charset="0"/>
              <a:buChar char="•"/>
              <a:defRPr/>
            </a:pPr>
            <a:r>
              <a:rPr lang="en-IN" sz="1333" kern="0" dirty="0">
                <a:solidFill>
                  <a:schemeClr val="tx1">
                    <a:lumMod val="50000"/>
                    <a:lumOff val="50000"/>
                  </a:schemeClr>
                </a:solidFill>
                <a:cs typeface="Arial" pitchFamily="34" charset="0"/>
              </a:rPr>
              <a:t>Amazon web services, API were tested using support of Boto3 and Tavern libraries.</a:t>
            </a:r>
          </a:p>
        </p:txBody>
      </p:sp>
      <p:pic>
        <p:nvPicPr>
          <p:cNvPr id="77862" name="Graphic 54">
            <a:extLst>
              <a:ext uri="{FF2B5EF4-FFF2-40B4-BE49-F238E27FC236}">
                <a16:creationId xmlns:a16="http://schemas.microsoft.com/office/drawing/2014/main" id="{F6537FFA-A839-4BAC-9CD4-4EB3117B1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167" y="1191684"/>
            <a:ext cx="499533" cy="49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F2EF7AAD-66E6-44BA-BC31-973E9575ACB1}"/>
              </a:ext>
            </a:extLst>
          </p:cNvPr>
          <p:cNvSpPr>
            <a:spLocks noGrp="1" noChangeArrowheads="1"/>
          </p:cNvSpPr>
          <p:nvPr>
            <p:ph type="title"/>
          </p:nvPr>
        </p:nvSpPr>
        <p:spPr>
          <a:xfrm>
            <a:off x="50802" y="286178"/>
            <a:ext cx="6476998" cy="708371"/>
          </a:xfrm>
        </p:spPr>
        <p:txBody>
          <a:bodyPr/>
          <a:lstStyle/>
          <a:p>
            <a:r>
              <a:rPr lang="en-US" altLang="en-US" dirty="0"/>
              <a:t>Rapid Automation Cycle</a:t>
            </a:r>
          </a:p>
        </p:txBody>
      </p:sp>
      <p:graphicFrame>
        <p:nvGraphicFramePr>
          <p:cNvPr id="16" name="Diagram 15">
            <a:extLst>
              <a:ext uri="{FF2B5EF4-FFF2-40B4-BE49-F238E27FC236}">
                <a16:creationId xmlns:a16="http://schemas.microsoft.com/office/drawing/2014/main" id="{9E963318-BA0F-4A3E-81BF-4A94B5305922}"/>
              </a:ext>
            </a:extLst>
          </p:cNvPr>
          <p:cNvGraphicFramePr/>
          <p:nvPr/>
        </p:nvGraphicFramePr>
        <p:xfrm>
          <a:off x="3359696" y="1783115"/>
          <a:ext cx="5472608" cy="4053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8853" name="Picture 4" descr="https://www.njcpa.org/images/default-source/icons/icon_gears.png?sfvrsn=2">
            <a:extLst>
              <a:ext uri="{FF2B5EF4-FFF2-40B4-BE49-F238E27FC236}">
                <a16:creationId xmlns:a16="http://schemas.microsoft.com/office/drawing/2014/main" id="{64600F45-F696-4B0E-BC59-89C65B885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8584" y="4123267"/>
            <a:ext cx="1572683"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https://www.njcpa.org/images/default-source/icons/icon_gears.png?sfvrsn=2">
            <a:extLst>
              <a:ext uri="{FF2B5EF4-FFF2-40B4-BE49-F238E27FC236}">
                <a16:creationId xmlns:a16="http://schemas.microsoft.com/office/drawing/2014/main" id="{0A091466-7B9C-4BDE-9FDE-42F53B1B6BD7}"/>
              </a:ext>
            </a:extLst>
          </p:cNvPr>
          <p:cNvPicPr>
            <a:picLocks noChangeAspect="1" noChangeArrowheads="1"/>
          </p:cNvPicPr>
          <p:nvPr/>
        </p:nvPicPr>
        <p:blipFill rotWithShape="1">
          <a:blip r:embed="rId9" cstate="email">
            <a:duotone>
              <a:schemeClr val="accent6">
                <a:shade val="45000"/>
                <a:satMod val="135000"/>
              </a:schemeClr>
              <a:prstClr val="white"/>
            </a:duotone>
          </a:blip>
          <a:srcRect/>
          <a:stretch/>
        </p:blipFill>
        <p:spPr bwMode="auto">
          <a:xfrm rot="268066">
            <a:off x="6676500" y="3106479"/>
            <a:ext cx="1210408" cy="1255237"/>
          </a:xfrm>
          <a:prstGeom prst="rect">
            <a:avLst/>
          </a:prstGeom>
          <a:noFill/>
        </p:spPr>
      </p:pic>
      <p:pic>
        <p:nvPicPr>
          <p:cNvPr id="78855" name="Picture 4" descr="https://www.njcpa.org/images/default-source/icons/icon_gears.png?sfvrsn=2">
            <a:extLst>
              <a:ext uri="{FF2B5EF4-FFF2-40B4-BE49-F238E27FC236}">
                <a16:creationId xmlns:a16="http://schemas.microsoft.com/office/drawing/2014/main" id="{78CE6C21-FD8C-4EC1-8982-C98DF50E57C6}"/>
              </a:ext>
            </a:extLst>
          </p:cNvPr>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rot="268066">
            <a:off x="6635752" y="2438401"/>
            <a:ext cx="740833" cy="76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6">
            <a:extLst>
              <a:ext uri="{FF2B5EF4-FFF2-40B4-BE49-F238E27FC236}">
                <a16:creationId xmlns:a16="http://schemas.microsoft.com/office/drawing/2014/main" id="{FEC20FFE-DA8C-4583-A910-3B4256F52E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317" y="1623484"/>
            <a:ext cx="624416" cy="62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Picture 20">
            <a:extLst>
              <a:ext uri="{FF2B5EF4-FFF2-40B4-BE49-F238E27FC236}">
                <a16:creationId xmlns:a16="http://schemas.microsoft.com/office/drawing/2014/main" id="{F0EB0860-EEB7-48DC-871A-7B43D83D1E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09867" y="3223685"/>
            <a:ext cx="721784" cy="72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21">
            <a:extLst>
              <a:ext uri="{FF2B5EF4-FFF2-40B4-BE49-F238E27FC236}">
                <a16:creationId xmlns:a16="http://schemas.microsoft.com/office/drawing/2014/main" id="{51947FE8-575C-4CDC-8D88-3014F779CA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8534" y="4908552"/>
            <a:ext cx="590551" cy="58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07E33CE2-5F8E-46A6-B581-E9DBD4221DE8}"/>
              </a:ext>
            </a:extLst>
          </p:cNvPr>
          <p:cNvSpPr txBox="1"/>
          <p:nvPr/>
        </p:nvSpPr>
        <p:spPr>
          <a:xfrm>
            <a:off x="5048252" y="2717800"/>
            <a:ext cx="2112433" cy="420756"/>
          </a:xfrm>
          <a:prstGeom prst="rect">
            <a:avLst/>
          </a:prstGeom>
          <a:noFill/>
        </p:spPr>
        <p:txBody>
          <a:bodyPr>
            <a:spAutoFit/>
          </a:bodyPr>
          <a:lstStyle/>
          <a:p>
            <a:pPr algn="ctr">
              <a:defRPr/>
            </a:pPr>
            <a:r>
              <a:rPr lang="en-US" sz="1067" b="1" dirty="0">
                <a:solidFill>
                  <a:schemeClr val="accent6">
                    <a:lumMod val="50000"/>
                  </a:schemeClr>
                </a:solidFill>
              </a:rPr>
              <a:t>PROJECT PLANNING &amp; PRIORITIZATION</a:t>
            </a:r>
          </a:p>
        </p:txBody>
      </p:sp>
      <p:sp>
        <p:nvSpPr>
          <p:cNvPr id="25" name="TextBox 24">
            <a:extLst>
              <a:ext uri="{FF2B5EF4-FFF2-40B4-BE49-F238E27FC236}">
                <a16:creationId xmlns:a16="http://schemas.microsoft.com/office/drawing/2014/main" id="{63C125CD-92CA-409D-9D4F-C61EBC4DD06E}"/>
              </a:ext>
            </a:extLst>
          </p:cNvPr>
          <p:cNvSpPr txBox="1"/>
          <p:nvPr/>
        </p:nvSpPr>
        <p:spPr>
          <a:xfrm>
            <a:off x="4423834" y="4161367"/>
            <a:ext cx="2647951" cy="256545"/>
          </a:xfrm>
          <a:prstGeom prst="rect">
            <a:avLst/>
          </a:prstGeom>
          <a:noFill/>
        </p:spPr>
        <p:txBody>
          <a:bodyPr>
            <a:spAutoFit/>
          </a:bodyPr>
          <a:lstStyle/>
          <a:p>
            <a:pPr algn="ctr">
              <a:defRPr/>
            </a:pPr>
            <a:r>
              <a:rPr lang="en-US" sz="1067" b="1" dirty="0">
                <a:solidFill>
                  <a:schemeClr val="accent6">
                    <a:lumMod val="50000"/>
                  </a:schemeClr>
                </a:solidFill>
              </a:rPr>
              <a:t>TEST PREPARATION &amp; PRE-AUTOMATION</a:t>
            </a:r>
          </a:p>
        </p:txBody>
      </p:sp>
      <p:sp>
        <p:nvSpPr>
          <p:cNvPr id="26" name="TextBox 25">
            <a:extLst>
              <a:ext uri="{FF2B5EF4-FFF2-40B4-BE49-F238E27FC236}">
                <a16:creationId xmlns:a16="http://schemas.microsoft.com/office/drawing/2014/main" id="{5ADC04C9-C3D1-4A21-9C7F-B55201E13807}"/>
              </a:ext>
            </a:extLst>
          </p:cNvPr>
          <p:cNvSpPr txBox="1"/>
          <p:nvPr/>
        </p:nvSpPr>
        <p:spPr>
          <a:xfrm>
            <a:off x="5194301" y="5518151"/>
            <a:ext cx="1739900" cy="256545"/>
          </a:xfrm>
          <a:prstGeom prst="rect">
            <a:avLst/>
          </a:prstGeom>
          <a:noFill/>
        </p:spPr>
        <p:txBody>
          <a:bodyPr>
            <a:spAutoFit/>
          </a:bodyPr>
          <a:lstStyle/>
          <a:p>
            <a:pPr algn="ctr">
              <a:defRPr/>
            </a:pPr>
            <a:r>
              <a:rPr lang="en-US" sz="1067" b="1" dirty="0">
                <a:solidFill>
                  <a:schemeClr val="accent6">
                    <a:lumMod val="50000"/>
                  </a:schemeClr>
                </a:solidFill>
              </a:rPr>
              <a:t>SCRIPT DEVELOPMENT </a:t>
            </a:r>
          </a:p>
        </p:txBody>
      </p:sp>
      <p:sp>
        <p:nvSpPr>
          <p:cNvPr id="78862" name="TextBox 27">
            <a:extLst>
              <a:ext uri="{FF2B5EF4-FFF2-40B4-BE49-F238E27FC236}">
                <a16:creationId xmlns:a16="http://schemas.microsoft.com/office/drawing/2014/main" id="{86D57958-7A88-41DF-9C84-C6C8E702DFF7}"/>
              </a:ext>
            </a:extLst>
          </p:cNvPr>
          <p:cNvSpPr txBox="1">
            <a:spLocks noChangeArrowheads="1"/>
          </p:cNvSpPr>
          <p:nvPr/>
        </p:nvSpPr>
        <p:spPr bwMode="auto">
          <a:xfrm>
            <a:off x="8303684" y="2980267"/>
            <a:ext cx="2895600" cy="13012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Specialists analyze and review test cases</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Identify issues in manual test cases</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Remove any gaps for automation</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Plan test cases with steps</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Prepare test data</a:t>
            </a:r>
          </a:p>
        </p:txBody>
      </p:sp>
      <p:sp>
        <p:nvSpPr>
          <p:cNvPr id="78863" name="TextBox 28">
            <a:extLst>
              <a:ext uri="{FF2B5EF4-FFF2-40B4-BE49-F238E27FC236}">
                <a16:creationId xmlns:a16="http://schemas.microsoft.com/office/drawing/2014/main" id="{E09A2D59-7E54-43FD-870A-DDB0FD309620}"/>
              </a:ext>
            </a:extLst>
          </p:cNvPr>
          <p:cNvSpPr txBox="1">
            <a:spLocks noChangeArrowheads="1"/>
          </p:cNvSpPr>
          <p:nvPr/>
        </p:nvSpPr>
        <p:spPr bwMode="auto">
          <a:xfrm>
            <a:off x="8682568" y="4751917"/>
            <a:ext cx="2707217" cy="9165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Develop automation scripts</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Execute and Test</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Build and Deploy</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a:solidFill>
                  <a:srgbClr val="44464B"/>
                </a:solidFill>
              </a:rPr>
              <a:t>Prepare documentation</a:t>
            </a:r>
          </a:p>
        </p:txBody>
      </p:sp>
      <p:sp>
        <p:nvSpPr>
          <p:cNvPr id="78864" name="TextBox 29">
            <a:extLst>
              <a:ext uri="{FF2B5EF4-FFF2-40B4-BE49-F238E27FC236}">
                <a16:creationId xmlns:a16="http://schemas.microsoft.com/office/drawing/2014/main" id="{6F936F1E-4529-4790-AD6B-FA07E148C342}"/>
              </a:ext>
            </a:extLst>
          </p:cNvPr>
          <p:cNvSpPr txBox="1">
            <a:spLocks noChangeArrowheads="1"/>
          </p:cNvSpPr>
          <p:nvPr/>
        </p:nvSpPr>
        <p:spPr bwMode="auto">
          <a:xfrm>
            <a:off x="912285" y="1646767"/>
            <a:ext cx="3448049" cy="10832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dirty="0">
                <a:solidFill>
                  <a:srgbClr val="44464B"/>
                </a:solidFill>
              </a:rPr>
              <a:t>Work with QA Manager &amp; SME </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dirty="0">
                <a:solidFill>
                  <a:srgbClr val="44464B"/>
                </a:solidFill>
              </a:rPr>
              <a:t>Identify and brainstorm on test cases prioritization</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dirty="0">
                <a:solidFill>
                  <a:srgbClr val="44464B"/>
                </a:solidFill>
              </a:rPr>
              <a:t>Work closely with Offshore resource</a:t>
            </a:r>
          </a:p>
          <a:p>
            <a:pPr>
              <a:lnSpc>
                <a:spcPts val="1333"/>
              </a:lnSpc>
              <a:spcBef>
                <a:spcPct val="0"/>
              </a:spcBef>
              <a:spcAft>
                <a:spcPts val="400"/>
              </a:spcAft>
              <a:buClr>
                <a:srgbClr val="049159"/>
              </a:buClr>
              <a:buSzPct val="80000"/>
              <a:buFont typeface="Wingdings 3" panose="05040102010807070707" pitchFamily="18" charset="2"/>
              <a:buChar char=""/>
            </a:pPr>
            <a:r>
              <a:rPr lang="en-US" altLang="en-US" sz="1333" dirty="0">
                <a:solidFill>
                  <a:srgbClr val="44464B"/>
                </a:solidFill>
              </a:rPr>
              <a:t>Provide Training</a:t>
            </a:r>
          </a:p>
        </p:txBody>
      </p:sp>
      <p:sp>
        <p:nvSpPr>
          <p:cNvPr id="32" name="TextBox 31">
            <a:extLst>
              <a:ext uri="{FF2B5EF4-FFF2-40B4-BE49-F238E27FC236}">
                <a16:creationId xmlns:a16="http://schemas.microsoft.com/office/drawing/2014/main" id="{27C6AF52-DA5D-4A15-BB60-672B7E4CF555}"/>
              </a:ext>
            </a:extLst>
          </p:cNvPr>
          <p:cNvSpPr txBox="1"/>
          <p:nvPr/>
        </p:nvSpPr>
        <p:spPr>
          <a:xfrm>
            <a:off x="11019368" y="3972985"/>
            <a:ext cx="1198033" cy="276999"/>
          </a:xfrm>
          <a:prstGeom prst="rect">
            <a:avLst/>
          </a:prstGeom>
          <a:noFill/>
        </p:spPr>
        <p:txBody>
          <a:bodyPr>
            <a:spAutoFit/>
          </a:bodyPr>
          <a:lstStyle/>
          <a:p>
            <a:pPr>
              <a:defRPr/>
            </a:pPr>
            <a:r>
              <a:rPr lang="en-US" sz="1200" b="1" dirty="0">
                <a:solidFill>
                  <a:schemeClr val="accent5"/>
                </a:solidFill>
              </a:rPr>
              <a:t>Test Specialist</a:t>
            </a:r>
          </a:p>
        </p:txBody>
      </p:sp>
      <p:sp>
        <p:nvSpPr>
          <p:cNvPr id="33" name="TextBox 32">
            <a:extLst>
              <a:ext uri="{FF2B5EF4-FFF2-40B4-BE49-F238E27FC236}">
                <a16:creationId xmlns:a16="http://schemas.microsoft.com/office/drawing/2014/main" id="{6C3D30A0-7F7E-429D-AFA1-9B764D3B22F9}"/>
              </a:ext>
            </a:extLst>
          </p:cNvPr>
          <p:cNvSpPr txBox="1"/>
          <p:nvPr/>
        </p:nvSpPr>
        <p:spPr>
          <a:xfrm>
            <a:off x="10543118" y="5552018"/>
            <a:ext cx="1693333" cy="276999"/>
          </a:xfrm>
          <a:prstGeom prst="rect">
            <a:avLst/>
          </a:prstGeom>
          <a:noFill/>
        </p:spPr>
        <p:txBody>
          <a:bodyPr>
            <a:spAutoFit/>
          </a:bodyPr>
          <a:lstStyle/>
          <a:p>
            <a:pPr>
              <a:defRPr/>
            </a:pPr>
            <a:r>
              <a:rPr lang="en-US" sz="1200" b="1" dirty="0">
                <a:solidFill>
                  <a:schemeClr val="accent5"/>
                </a:solidFill>
              </a:rPr>
              <a:t>Automation Engineers</a:t>
            </a:r>
          </a:p>
        </p:txBody>
      </p:sp>
      <p:sp>
        <p:nvSpPr>
          <p:cNvPr id="34" name="TextBox 33">
            <a:extLst>
              <a:ext uri="{FF2B5EF4-FFF2-40B4-BE49-F238E27FC236}">
                <a16:creationId xmlns:a16="http://schemas.microsoft.com/office/drawing/2014/main" id="{35D6A919-E382-49AA-B9B2-045DABB5F728}"/>
              </a:ext>
            </a:extLst>
          </p:cNvPr>
          <p:cNvSpPr txBox="1"/>
          <p:nvPr/>
        </p:nvSpPr>
        <p:spPr>
          <a:xfrm>
            <a:off x="8467" y="2262718"/>
            <a:ext cx="1094317" cy="276999"/>
          </a:xfrm>
          <a:prstGeom prst="rect">
            <a:avLst/>
          </a:prstGeom>
          <a:noFill/>
        </p:spPr>
        <p:txBody>
          <a:bodyPr>
            <a:spAutoFit/>
          </a:bodyPr>
          <a:lstStyle/>
          <a:p>
            <a:pPr>
              <a:defRPr/>
            </a:pPr>
            <a:r>
              <a:rPr lang="en-US" sz="1200" b="1" dirty="0">
                <a:solidFill>
                  <a:schemeClr val="accent5"/>
                </a:solidFill>
              </a:rPr>
              <a:t>Onsite Lead</a:t>
            </a:r>
          </a:p>
        </p:txBody>
      </p:sp>
      <p:cxnSp>
        <p:nvCxnSpPr>
          <p:cNvPr id="43" name="Straight Arrow Connector 42">
            <a:extLst>
              <a:ext uri="{FF2B5EF4-FFF2-40B4-BE49-F238E27FC236}">
                <a16:creationId xmlns:a16="http://schemas.microsoft.com/office/drawing/2014/main" id="{05742A61-4465-4367-B4DF-FA9611D29478}"/>
              </a:ext>
            </a:extLst>
          </p:cNvPr>
          <p:cNvCxnSpPr/>
          <p:nvPr/>
        </p:nvCxnSpPr>
        <p:spPr>
          <a:xfrm flipH="1">
            <a:off x="3295651" y="5911851"/>
            <a:ext cx="975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8D47690-49DC-47C7-918C-3F5A0A539B72}"/>
              </a:ext>
            </a:extLst>
          </p:cNvPr>
          <p:cNvCxnSpPr/>
          <p:nvPr/>
        </p:nvCxnSpPr>
        <p:spPr>
          <a:xfrm>
            <a:off x="7835900" y="5911851"/>
            <a:ext cx="973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F65A9AE-57DF-4C7A-ADFE-7604CEAEAE5F}"/>
              </a:ext>
            </a:extLst>
          </p:cNvPr>
          <p:cNvSpPr txBox="1"/>
          <p:nvPr/>
        </p:nvSpPr>
        <p:spPr>
          <a:xfrm>
            <a:off x="4271433" y="5829301"/>
            <a:ext cx="3564467" cy="307777"/>
          </a:xfrm>
          <a:prstGeom prst="rect">
            <a:avLst/>
          </a:prstGeom>
          <a:solidFill>
            <a:schemeClr val="bg1">
              <a:lumMod val="95000"/>
            </a:schemeClr>
          </a:solidFill>
        </p:spPr>
        <p:txBody>
          <a:bodyPr>
            <a:spAutoFit/>
          </a:bodyPr>
          <a:lstStyle/>
          <a:p>
            <a:pPr algn="ctr">
              <a:defRPr/>
            </a:pPr>
            <a:r>
              <a:rPr lang="en-US" sz="1400" b="1" dirty="0">
                <a:solidFill>
                  <a:schemeClr val="accent2"/>
                </a:solidFill>
              </a:rPr>
              <a:t>Increased  Efficiency &amp; Quality </a:t>
            </a:r>
          </a:p>
        </p:txBody>
      </p:sp>
      <p:sp>
        <p:nvSpPr>
          <p:cNvPr id="46" name="TextBox 45">
            <a:extLst>
              <a:ext uri="{FF2B5EF4-FFF2-40B4-BE49-F238E27FC236}">
                <a16:creationId xmlns:a16="http://schemas.microsoft.com/office/drawing/2014/main" id="{BD192D94-657D-4E2E-8539-4BA4D6F7CE95}"/>
              </a:ext>
            </a:extLst>
          </p:cNvPr>
          <p:cNvSpPr txBox="1"/>
          <p:nvPr/>
        </p:nvSpPr>
        <p:spPr>
          <a:xfrm>
            <a:off x="433917" y="3318934"/>
            <a:ext cx="3742267" cy="1788567"/>
          </a:xfrm>
          <a:prstGeom prst="rect">
            <a:avLst/>
          </a:prstGeom>
          <a:noFill/>
        </p:spPr>
        <p:txBody>
          <a:bodyPr>
            <a:spAutoFit/>
          </a:bodyPr>
          <a:lstStyle/>
          <a:p>
            <a:pPr defTabSz="1219140">
              <a:lnSpc>
                <a:spcPts val="1333"/>
              </a:lnSpc>
              <a:spcAft>
                <a:spcPts val="400"/>
              </a:spcAft>
              <a:buClr>
                <a:srgbClr val="049159"/>
              </a:buClr>
              <a:buSzPct val="80000"/>
              <a:defRPr/>
            </a:pPr>
            <a:r>
              <a:rPr lang="en-US" sz="1467" b="1" dirty="0">
                <a:solidFill>
                  <a:schemeClr val="accent2"/>
                </a:solidFill>
              </a:rPr>
              <a:t>Advantages</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Agile &amp; Extensible</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Qualitative Advantage</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Reduced Cycle Time &amp; Manual Efforts</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Quick and Easy onboarding</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Rapid Process Orientation</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Better Process Overview for stake holders</a:t>
            </a:r>
          </a:p>
          <a:p>
            <a:pPr marL="311135" indent="-311135" defTabSz="1219140">
              <a:lnSpc>
                <a:spcPts val="1333"/>
              </a:lnSpc>
              <a:spcAft>
                <a:spcPts val="400"/>
              </a:spcAft>
              <a:buClr>
                <a:srgbClr val="049159"/>
              </a:buClr>
              <a:buSzPct val="80000"/>
              <a:buFont typeface="Wingdings 3" panose="05040102010807070707" pitchFamily="18" charset="2"/>
              <a:buChar char=""/>
              <a:defRPr/>
            </a:pPr>
            <a:r>
              <a:rPr lang="en-US" sz="1333" dirty="0">
                <a:solidFill>
                  <a:srgbClr val="44464B"/>
                </a:solidFill>
              </a:rPr>
              <a:t>Continuous Governance </a:t>
            </a:r>
          </a:p>
        </p:txBody>
      </p:sp>
      <p:sp>
        <p:nvSpPr>
          <p:cNvPr id="48" name="Plus 47">
            <a:extLst>
              <a:ext uri="{FF2B5EF4-FFF2-40B4-BE49-F238E27FC236}">
                <a16:creationId xmlns:a16="http://schemas.microsoft.com/office/drawing/2014/main" id="{35465E3E-5843-4019-91BB-6E23669F6C63}"/>
              </a:ext>
            </a:extLst>
          </p:cNvPr>
          <p:cNvSpPr/>
          <p:nvPr/>
        </p:nvSpPr>
        <p:spPr>
          <a:xfrm>
            <a:off x="-48683" y="3632201"/>
            <a:ext cx="556684" cy="613833"/>
          </a:xfrm>
          <a:prstGeom prst="mathPlus">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78873" name="Picture 2" descr="http://www.iconsdb.com/icons/preview/caribbean-blue/businessman-xxl.png">
            <a:extLst>
              <a:ext uri="{FF2B5EF4-FFF2-40B4-BE49-F238E27FC236}">
                <a16:creationId xmlns:a16="http://schemas.microsoft.com/office/drawing/2014/main" id="{257CB5E0-723A-4E8D-B992-6AB1295AC3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1984" y="1640417"/>
            <a:ext cx="539749" cy="54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74" name="Picture 4" descr="http://www.iconsdb.com/icons/preview/green/businessman-xxl.png">
            <a:extLst>
              <a:ext uri="{FF2B5EF4-FFF2-40B4-BE49-F238E27FC236}">
                <a16:creationId xmlns:a16="http://schemas.microsoft.com/office/drawing/2014/main" id="{EE14B3CD-73EF-4F78-B3DB-2E1566DCD4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5518" y="1655234"/>
            <a:ext cx="488949" cy="48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197B8339-1CFD-4E22-B8AD-F8AB5FB368CC}"/>
              </a:ext>
            </a:extLst>
          </p:cNvPr>
          <p:cNvSpPr txBox="1"/>
          <p:nvPr/>
        </p:nvSpPr>
        <p:spPr>
          <a:xfrm>
            <a:off x="4538133" y="2180167"/>
            <a:ext cx="1492251" cy="256545"/>
          </a:xfrm>
          <a:prstGeom prst="rect">
            <a:avLst/>
          </a:prstGeom>
          <a:noFill/>
        </p:spPr>
        <p:txBody>
          <a:bodyPr>
            <a:spAutoFit/>
          </a:bodyPr>
          <a:lstStyle/>
          <a:p>
            <a:pPr>
              <a:defRPr/>
            </a:pPr>
            <a:r>
              <a:rPr lang="en-US" sz="1067" b="1" dirty="0">
                <a:solidFill>
                  <a:schemeClr val="accent5"/>
                </a:solidFill>
              </a:rPr>
              <a:t>Client QA Manager</a:t>
            </a:r>
          </a:p>
        </p:txBody>
      </p:sp>
      <p:sp>
        <p:nvSpPr>
          <p:cNvPr id="36" name="TextBox 35">
            <a:extLst>
              <a:ext uri="{FF2B5EF4-FFF2-40B4-BE49-F238E27FC236}">
                <a16:creationId xmlns:a16="http://schemas.microsoft.com/office/drawing/2014/main" id="{09FC9271-EB37-49FE-A1FC-1D9636BBEA0C}"/>
              </a:ext>
            </a:extLst>
          </p:cNvPr>
          <p:cNvSpPr txBox="1"/>
          <p:nvPr/>
        </p:nvSpPr>
        <p:spPr>
          <a:xfrm>
            <a:off x="6580716" y="2165351"/>
            <a:ext cx="2251587" cy="256545"/>
          </a:xfrm>
          <a:prstGeom prst="rect">
            <a:avLst/>
          </a:prstGeom>
          <a:noFill/>
        </p:spPr>
        <p:txBody>
          <a:bodyPr wrap="square">
            <a:spAutoFit/>
          </a:bodyPr>
          <a:lstStyle/>
          <a:p>
            <a:pPr>
              <a:defRPr/>
            </a:pPr>
            <a:r>
              <a:rPr lang="en-US" sz="1067" b="1" dirty="0">
                <a:solidFill>
                  <a:schemeClr val="accent5"/>
                </a:solidFill>
              </a:rPr>
              <a:t>ideyaLabs Project Manager</a:t>
            </a:r>
          </a:p>
        </p:txBody>
      </p:sp>
      <p:pic>
        <p:nvPicPr>
          <p:cNvPr id="78877" name="Picture 6" descr="http://apptourage.com/images/icon-testers.png">
            <a:extLst>
              <a:ext uri="{FF2B5EF4-FFF2-40B4-BE49-F238E27FC236}">
                <a16:creationId xmlns:a16="http://schemas.microsoft.com/office/drawing/2014/main" id="{A24FF835-E7C2-4A3F-B80D-56C3300496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66833" y="3397252"/>
            <a:ext cx="973667" cy="4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78" name="Picture 8" descr="https://d30y9cdsu7xlg0.cloudfront.net/png/49772-200.png">
            <a:extLst>
              <a:ext uri="{FF2B5EF4-FFF2-40B4-BE49-F238E27FC236}">
                <a16:creationId xmlns:a16="http://schemas.microsoft.com/office/drawing/2014/main" id="{59624576-8DB3-4855-8DDA-CEB453F126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4051" y="4902201"/>
            <a:ext cx="336549"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79" name="Picture 8" descr="https://d30y9cdsu7xlg0.cloudfront.net/png/49772-200.png">
            <a:extLst>
              <a:ext uri="{FF2B5EF4-FFF2-40B4-BE49-F238E27FC236}">
                <a16:creationId xmlns:a16="http://schemas.microsoft.com/office/drawing/2014/main" id="{FB1CDCD5-179F-4BF4-A0B9-BB2AF7132B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1918" y="4900084"/>
            <a:ext cx="336549"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80" name="Picture 8" descr="https://d30y9cdsu7xlg0.cloudfront.net/png/49772-200.png">
            <a:extLst>
              <a:ext uri="{FF2B5EF4-FFF2-40B4-BE49-F238E27FC236}">
                <a16:creationId xmlns:a16="http://schemas.microsoft.com/office/drawing/2014/main" id="{A40E6A74-8B47-4DFC-A569-C95643D53F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39784" y="4900084"/>
            <a:ext cx="336549"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81" name="TextBox 58">
            <a:extLst>
              <a:ext uri="{FF2B5EF4-FFF2-40B4-BE49-F238E27FC236}">
                <a16:creationId xmlns:a16="http://schemas.microsoft.com/office/drawing/2014/main" id="{C18C0FC4-5DE8-4CF9-B192-F7E3235E1858}"/>
              </a:ext>
            </a:extLst>
          </p:cNvPr>
          <p:cNvSpPr txBox="1">
            <a:spLocks noChangeArrowheads="1"/>
          </p:cNvSpPr>
          <p:nvPr/>
        </p:nvSpPr>
        <p:spPr bwMode="auto">
          <a:xfrm>
            <a:off x="5257800" y="3175000"/>
            <a:ext cx="1676400"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67" b="1" dirty="0"/>
              <a:t>ideyaLabs Test Specialist</a:t>
            </a:r>
          </a:p>
        </p:txBody>
      </p:sp>
      <p:sp>
        <p:nvSpPr>
          <p:cNvPr id="78882" name="TextBox 59">
            <a:extLst>
              <a:ext uri="{FF2B5EF4-FFF2-40B4-BE49-F238E27FC236}">
                <a16:creationId xmlns:a16="http://schemas.microsoft.com/office/drawing/2014/main" id="{D8E89034-A491-42D3-B183-98A47E0ED0CB}"/>
              </a:ext>
            </a:extLst>
          </p:cNvPr>
          <p:cNvSpPr txBox="1">
            <a:spLocks noChangeArrowheads="1"/>
          </p:cNvSpPr>
          <p:nvPr/>
        </p:nvSpPr>
        <p:spPr bwMode="auto">
          <a:xfrm>
            <a:off x="4546600" y="4667251"/>
            <a:ext cx="2082800"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67" b="1" dirty="0"/>
              <a:t>ideyaLabs Automation Engineers</a:t>
            </a:r>
          </a:p>
        </p:txBody>
      </p:sp>
      <p:pic>
        <p:nvPicPr>
          <p:cNvPr id="78883" name="Picture 8" descr="https://d30y9cdsu7xlg0.cloudfront.net/png/49772-200.png">
            <a:extLst>
              <a:ext uri="{FF2B5EF4-FFF2-40B4-BE49-F238E27FC236}">
                <a16:creationId xmlns:a16="http://schemas.microsoft.com/office/drawing/2014/main" id="{6C412835-C443-48F6-80F5-76D40DD905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27651" y="4902201"/>
            <a:ext cx="336549"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84" name="Picture 8" descr="https://d30y9cdsu7xlg0.cloudfront.net/png/49772-200.png">
            <a:extLst>
              <a:ext uri="{FF2B5EF4-FFF2-40B4-BE49-F238E27FC236}">
                <a16:creationId xmlns:a16="http://schemas.microsoft.com/office/drawing/2014/main" id="{DA1B9B48-BCA5-41B2-99F2-D019752D5F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5518" y="4900084"/>
            <a:ext cx="336549"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85" name="Picture 8" descr="https://d30y9cdsu7xlg0.cloudfront.net/png/49772-200.png">
            <a:extLst>
              <a:ext uri="{FF2B5EF4-FFF2-40B4-BE49-F238E27FC236}">
                <a16:creationId xmlns:a16="http://schemas.microsoft.com/office/drawing/2014/main" id="{ED3FABE3-A8CE-4CB5-8DDC-AD591CDD28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03384" y="4900084"/>
            <a:ext cx="336549"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86" name="Picture 8" descr="https://d30y9cdsu7xlg0.cloudfront.net/png/49772-200.png">
            <a:extLst>
              <a:ext uri="{FF2B5EF4-FFF2-40B4-BE49-F238E27FC236}">
                <a16:creationId xmlns:a16="http://schemas.microsoft.com/office/drawing/2014/main" id="{847057AD-9E9D-4F2C-A473-5BF734B535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91251" y="4902201"/>
            <a:ext cx="336549"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2B61395D-6561-41F4-9E03-AC096510FE95}"/>
              </a:ext>
            </a:extLst>
          </p:cNvPr>
          <p:cNvSpPr/>
          <p:nvPr/>
        </p:nvSpPr>
        <p:spPr>
          <a:xfrm>
            <a:off x="0" y="1221318"/>
            <a:ext cx="12192000" cy="338554"/>
          </a:xfrm>
          <a:prstGeom prst="rect">
            <a:avLst/>
          </a:prstGeom>
          <a:solidFill>
            <a:schemeClr val="accent6"/>
          </a:solidFill>
        </p:spPr>
        <p:txBody>
          <a:bodyPr>
            <a:spAutoFit/>
          </a:bodyPr>
          <a:lstStyle/>
          <a:p>
            <a:pPr marL="228594" indent="-228594" algn="ctr">
              <a:spcAft>
                <a:spcPts val="533"/>
              </a:spcAft>
              <a:buClr>
                <a:schemeClr val="accent6">
                  <a:lumMod val="75000"/>
                </a:schemeClr>
              </a:buClr>
              <a:defRPr/>
            </a:pPr>
            <a:r>
              <a:rPr lang="en-US" sz="1600" b="1" dirty="0">
                <a:solidFill>
                  <a:schemeClr val="bg1"/>
                </a:solidFill>
              </a:rPr>
              <a:t>Leveraging our approach of Rapid Automation, reduction in testing efforts can be achieved</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DAAAB456-6E3B-4B72-9083-8C3938DFC134}"/>
              </a:ext>
            </a:extLst>
          </p:cNvPr>
          <p:cNvSpPr>
            <a:spLocks noGrp="1" noChangeArrowheads="1"/>
          </p:cNvSpPr>
          <p:nvPr>
            <p:ph type="title"/>
          </p:nvPr>
        </p:nvSpPr>
        <p:spPr>
          <a:xfrm>
            <a:off x="385233" y="76200"/>
            <a:ext cx="10972800" cy="880533"/>
          </a:xfrm>
        </p:spPr>
        <p:txBody>
          <a:bodyPr/>
          <a:lstStyle/>
          <a:p>
            <a:r>
              <a:rPr lang="en-IN" altLang="en-US" dirty="0"/>
              <a:t>Business Benefits </a:t>
            </a:r>
          </a:p>
        </p:txBody>
      </p:sp>
      <p:grpSp>
        <p:nvGrpSpPr>
          <p:cNvPr id="81923" name="Group 10">
            <a:extLst>
              <a:ext uri="{FF2B5EF4-FFF2-40B4-BE49-F238E27FC236}">
                <a16:creationId xmlns:a16="http://schemas.microsoft.com/office/drawing/2014/main" id="{CD4B0CCA-3153-41CB-8E58-399B4F656038}"/>
              </a:ext>
            </a:extLst>
          </p:cNvPr>
          <p:cNvGrpSpPr>
            <a:grpSpLocks/>
          </p:cNvGrpSpPr>
          <p:nvPr/>
        </p:nvGrpSpPr>
        <p:grpSpPr bwMode="auto">
          <a:xfrm>
            <a:off x="184151" y="1380068"/>
            <a:ext cx="1913467" cy="5044017"/>
            <a:chOff x="170121" y="954534"/>
            <a:chExt cx="1990222" cy="3783044"/>
          </a:xfrm>
        </p:grpSpPr>
        <p:sp>
          <p:nvSpPr>
            <p:cNvPr id="4" name="Freeform: Shape 3">
              <a:extLst>
                <a:ext uri="{FF2B5EF4-FFF2-40B4-BE49-F238E27FC236}">
                  <a16:creationId xmlns:a16="http://schemas.microsoft.com/office/drawing/2014/main" id="{BC1A35CE-7F8B-423A-947E-10E351CD6954}"/>
                </a:ext>
              </a:extLst>
            </p:cNvPr>
            <p:cNvSpPr/>
            <p:nvPr/>
          </p:nvSpPr>
          <p:spPr>
            <a:xfrm>
              <a:off x="289006" y="954534"/>
              <a:ext cx="1871337" cy="3783044"/>
            </a:xfrm>
            <a:custGeom>
              <a:avLst/>
              <a:gdLst>
                <a:gd name="connsiteX0" fmla="*/ 0 w 1871331"/>
                <a:gd name="connsiteY0" fmla="*/ 0 h 3783044"/>
                <a:gd name="connsiteX1" fmla="*/ 172242 w 1871331"/>
                <a:gd name="connsiteY1" fmla="*/ 8697 h 3783044"/>
                <a:gd name="connsiteX2" fmla="*/ 1871331 w 1871331"/>
                <a:gd name="connsiteY2" fmla="*/ 1891522 h 3783044"/>
                <a:gd name="connsiteX3" fmla="*/ 172242 w 1871331"/>
                <a:gd name="connsiteY3" fmla="*/ 3774347 h 3783044"/>
                <a:gd name="connsiteX4" fmla="*/ 0 w 1871331"/>
                <a:gd name="connsiteY4" fmla="*/ 3783044 h 3783044"/>
                <a:gd name="connsiteX5" fmla="*/ 0 w 1871331"/>
                <a:gd name="connsiteY5" fmla="*/ 0 h 37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331" h="3783044">
                  <a:moveTo>
                    <a:pt x="0" y="0"/>
                  </a:moveTo>
                  <a:lnTo>
                    <a:pt x="172242" y="8697"/>
                  </a:lnTo>
                  <a:cubicBezTo>
                    <a:pt x="1126595" y="105617"/>
                    <a:pt x="1871331" y="911598"/>
                    <a:pt x="1871331" y="1891522"/>
                  </a:cubicBezTo>
                  <a:cubicBezTo>
                    <a:pt x="1871331" y="2871446"/>
                    <a:pt x="1126595" y="3677427"/>
                    <a:pt x="172242" y="3774347"/>
                  </a:cubicBezTo>
                  <a:lnTo>
                    <a:pt x="0" y="3783044"/>
                  </a:lnTo>
                  <a:lnTo>
                    <a:pt x="0" y="0"/>
                  </a:lnTo>
                  <a:close/>
                </a:path>
              </a:pathLst>
            </a:custGeom>
            <a:solidFill>
              <a:schemeClr val="bg1"/>
            </a:solidFill>
            <a:ln>
              <a:solidFill>
                <a:schemeClr val="bg1">
                  <a:lumMod val="9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6" name="Rectangle 5">
              <a:extLst>
                <a:ext uri="{FF2B5EF4-FFF2-40B4-BE49-F238E27FC236}">
                  <a16:creationId xmlns:a16="http://schemas.microsoft.com/office/drawing/2014/main" id="{67E52BEA-7768-457C-B657-9716C8E3AB29}"/>
                </a:ext>
              </a:extLst>
            </p:cNvPr>
            <p:cNvSpPr/>
            <p:nvPr/>
          </p:nvSpPr>
          <p:spPr>
            <a:xfrm>
              <a:off x="170121" y="954534"/>
              <a:ext cx="264189" cy="37830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grpSp>
      <p:sp>
        <p:nvSpPr>
          <p:cNvPr id="81924" name="TextBox 11">
            <a:extLst>
              <a:ext uri="{FF2B5EF4-FFF2-40B4-BE49-F238E27FC236}">
                <a16:creationId xmlns:a16="http://schemas.microsoft.com/office/drawing/2014/main" id="{548AF1D4-3740-4BCF-865D-65290C7CAF3E}"/>
              </a:ext>
            </a:extLst>
          </p:cNvPr>
          <p:cNvSpPr txBox="1">
            <a:spLocks noChangeArrowheads="1"/>
          </p:cNvSpPr>
          <p:nvPr/>
        </p:nvSpPr>
        <p:spPr bwMode="auto">
          <a:xfrm>
            <a:off x="1553634" y="1424517"/>
            <a:ext cx="76335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133" b="1">
                <a:solidFill>
                  <a:schemeClr val="accent1"/>
                </a:solidFill>
              </a:rPr>
              <a:t>TIME</a:t>
            </a:r>
            <a:endParaRPr lang="en-IN" altLang="en-US" sz="2133" b="1">
              <a:solidFill>
                <a:schemeClr val="accent1"/>
              </a:solidFill>
            </a:endParaRPr>
          </a:p>
        </p:txBody>
      </p:sp>
      <p:sp>
        <p:nvSpPr>
          <p:cNvPr id="13" name="TextBox 12">
            <a:extLst>
              <a:ext uri="{FF2B5EF4-FFF2-40B4-BE49-F238E27FC236}">
                <a16:creationId xmlns:a16="http://schemas.microsoft.com/office/drawing/2014/main" id="{EE1C234E-FC25-41C7-B3E5-15B81FB98270}"/>
              </a:ext>
            </a:extLst>
          </p:cNvPr>
          <p:cNvSpPr txBox="1"/>
          <p:nvPr/>
        </p:nvSpPr>
        <p:spPr>
          <a:xfrm>
            <a:off x="2499785" y="3676651"/>
            <a:ext cx="773097" cy="420564"/>
          </a:xfrm>
          <a:prstGeom prst="rect">
            <a:avLst/>
          </a:prstGeom>
          <a:noFill/>
        </p:spPr>
        <p:txBody>
          <a:bodyPr wrap="none">
            <a:spAutoFit/>
          </a:bodyPr>
          <a:lstStyle/>
          <a:p>
            <a:pPr>
              <a:defRPr/>
            </a:pPr>
            <a:r>
              <a:rPr lang="en-US" sz="2133" b="1" dirty="0">
                <a:solidFill>
                  <a:schemeClr val="accent6"/>
                </a:solidFill>
              </a:rPr>
              <a:t>COST</a:t>
            </a:r>
            <a:endParaRPr lang="en-IN" sz="2133" b="1" dirty="0">
              <a:solidFill>
                <a:schemeClr val="accent6"/>
              </a:solidFill>
            </a:endParaRPr>
          </a:p>
        </p:txBody>
      </p:sp>
      <p:sp>
        <p:nvSpPr>
          <p:cNvPr id="14" name="TextBox 13">
            <a:extLst>
              <a:ext uri="{FF2B5EF4-FFF2-40B4-BE49-F238E27FC236}">
                <a16:creationId xmlns:a16="http://schemas.microsoft.com/office/drawing/2014/main" id="{775A5457-AD6E-4A3D-B170-5D2DA5722505}"/>
              </a:ext>
            </a:extLst>
          </p:cNvPr>
          <p:cNvSpPr txBox="1"/>
          <p:nvPr/>
        </p:nvSpPr>
        <p:spPr>
          <a:xfrm>
            <a:off x="1591734" y="5971117"/>
            <a:ext cx="1172757" cy="420564"/>
          </a:xfrm>
          <a:prstGeom prst="rect">
            <a:avLst/>
          </a:prstGeom>
          <a:noFill/>
        </p:spPr>
        <p:txBody>
          <a:bodyPr wrap="none">
            <a:spAutoFit/>
          </a:bodyPr>
          <a:lstStyle/>
          <a:p>
            <a:pPr>
              <a:defRPr/>
            </a:pPr>
            <a:r>
              <a:rPr lang="en-US" sz="2133" b="1" dirty="0">
                <a:solidFill>
                  <a:schemeClr val="accent3"/>
                </a:solidFill>
              </a:rPr>
              <a:t>QUALITY</a:t>
            </a:r>
            <a:endParaRPr lang="en-IN" sz="2133" b="1" dirty="0">
              <a:solidFill>
                <a:schemeClr val="accent3"/>
              </a:solidFill>
            </a:endParaRPr>
          </a:p>
        </p:txBody>
      </p:sp>
      <p:grpSp>
        <p:nvGrpSpPr>
          <p:cNvPr id="81927" name="Group 18">
            <a:extLst>
              <a:ext uri="{FF2B5EF4-FFF2-40B4-BE49-F238E27FC236}">
                <a16:creationId xmlns:a16="http://schemas.microsoft.com/office/drawing/2014/main" id="{A9255247-1BEE-496A-A497-CA3A61E7FB94}"/>
              </a:ext>
            </a:extLst>
          </p:cNvPr>
          <p:cNvGrpSpPr>
            <a:grpSpLocks/>
          </p:cNvGrpSpPr>
          <p:nvPr/>
        </p:nvGrpSpPr>
        <p:grpSpPr bwMode="auto">
          <a:xfrm>
            <a:off x="759885" y="1257301"/>
            <a:ext cx="808567" cy="810684"/>
            <a:chOff x="570061" y="942570"/>
            <a:chExt cx="606425" cy="608012"/>
          </a:xfrm>
        </p:grpSpPr>
        <p:sp>
          <p:nvSpPr>
            <p:cNvPr id="5" name="Oval 4">
              <a:extLst>
                <a:ext uri="{FF2B5EF4-FFF2-40B4-BE49-F238E27FC236}">
                  <a16:creationId xmlns:a16="http://schemas.microsoft.com/office/drawing/2014/main" id="{2468BC0B-BB48-4220-B324-B196194882B9}"/>
                </a:ext>
              </a:extLst>
            </p:cNvPr>
            <p:cNvSpPr/>
            <p:nvPr/>
          </p:nvSpPr>
          <p:spPr>
            <a:xfrm>
              <a:off x="570061" y="942570"/>
              <a:ext cx="606425" cy="608012"/>
            </a:xfrm>
            <a:prstGeom prst="ellipse">
              <a:avLst/>
            </a:prstGeom>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pic>
          <p:nvPicPr>
            <p:cNvPr id="81959" name="Graphic 15">
              <a:extLst>
                <a:ext uri="{FF2B5EF4-FFF2-40B4-BE49-F238E27FC236}">
                  <a16:creationId xmlns:a16="http://schemas.microsoft.com/office/drawing/2014/main" id="{A1ED4B46-8507-4F15-9B3A-3694A097E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40" y="1049523"/>
              <a:ext cx="4079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928" name="Group 17">
            <a:extLst>
              <a:ext uri="{FF2B5EF4-FFF2-40B4-BE49-F238E27FC236}">
                <a16:creationId xmlns:a16="http://schemas.microsoft.com/office/drawing/2014/main" id="{B45023CB-EE82-405C-BDE9-8505DF6467F0}"/>
              </a:ext>
            </a:extLst>
          </p:cNvPr>
          <p:cNvGrpSpPr>
            <a:grpSpLocks/>
          </p:cNvGrpSpPr>
          <p:nvPr/>
        </p:nvGrpSpPr>
        <p:grpSpPr bwMode="auto">
          <a:xfrm>
            <a:off x="1665817" y="3386667"/>
            <a:ext cx="810683" cy="810684"/>
            <a:chOff x="2111375" y="2571750"/>
            <a:chExt cx="608013" cy="608013"/>
          </a:xfrm>
        </p:grpSpPr>
        <p:sp>
          <p:nvSpPr>
            <p:cNvPr id="9" name="Oval 8">
              <a:extLst>
                <a:ext uri="{FF2B5EF4-FFF2-40B4-BE49-F238E27FC236}">
                  <a16:creationId xmlns:a16="http://schemas.microsoft.com/office/drawing/2014/main" id="{6D945E66-D5C1-4D30-979E-CDB78537A172}"/>
                </a:ext>
              </a:extLst>
            </p:cNvPr>
            <p:cNvSpPr/>
            <p:nvPr/>
          </p:nvSpPr>
          <p:spPr>
            <a:xfrm>
              <a:off x="2111375" y="2571750"/>
              <a:ext cx="608013" cy="608013"/>
            </a:xfrm>
            <a:prstGeom prst="ellipse">
              <a:avLst/>
            </a:prstGeom>
            <a:solidFill>
              <a:schemeClr val="accent6"/>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pic>
          <p:nvPicPr>
            <p:cNvPr id="81957" name="Graphic 17">
              <a:extLst>
                <a:ext uri="{FF2B5EF4-FFF2-40B4-BE49-F238E27FC236}">
                  <a16:creationId xmlns:a16="http://schemas.microsoft.com/office/drawing/2014/main" id="{2A3B2F3B-6CE5-4F2A-B8E4-902642C74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363" y="2708275"/>
              <a:ext cx="3714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929" name="Group 19">
            <a:extLst>
              <a:ext uri="{FF2B5EF4-FFF2-40B4-BE49-F238E27FC236}">
                <a16:creationId xmlns:a16="http://schemas.microsoft.com/office/drawing/2014/main" id="{01B8FB0A-6BAF-4D8E-9997-C3943BA67044}"/>
              </a:ext>
            </a:extLst>
          </p:cNvPr>
          <p:cNvGrpSpPr>
            <a:grpSpLocks/>
          </p:cNvGrpSpPr>
          <p:nvPr/>
        </p:nvGrpSpPr>
        <p:grpSpPr bwMode="auto">
          <a:xfrm>
            <a:off x="759885" y="5674785"/>
            <a:ext cx="808567" cy="808567"/>
            <a:chOff x="1036638" y="4305300"/>
            <a:chExt cx="606425" cy="606425"/>
          </a:xfrm>
        </p:grpSpPr>
        <p:sp>
          <p:nvSpPr>
            <p:cNvPr id="10" name="Oval 9">
              <a:extLst>
                <a:ext uri="{FF2B5EF4-FFF2-40B4-BE49-F238E27FC236}">
                  <a16:creationId xmlns:a16="http://schemas.microsoft.com/office/drawing/2014/main" id="{3F479539-8FAF-445D-877A-1D981C0691D2}"/>
                </a:ext>
              </a:extLst>
            </p:cNvPr>
            <p:cNvSpPr/>
            <p:nvPr/>
          </p:nvSpPr>
          <p:spPr>
            <a:xfrm>
              <a:off x="1036638" y="4305300"/>
              <a:ext cx="606425" cy="606425"/>
            </a:xfrm>
            <a:prstGeom prst="ellipse">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pic>
          <p:nvPicPr>
            <p:cNvPr id="81955" name="Graphic 19">
              <a:extLst>
                <a:ext uri="{FF2B5EF4-FFF2-40B4-BE49-F238E27FC236}">
                  <a16:creationId xmlns:a16="http://schemas.microsoft.com/office/drawing/2014/main" id="{812C6239-0725-4566-B97B-8F87ED7A6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225" y="4430713"/>
              <a:ext cx="3571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30" name="Graphic 22">
            <a:extLst>
              <a:ext uri="{FF2B5EF4-FFF2-40B4-BE49-F238E27FC236}">
                <a16:creationId xmlns:a16="http://schemas.microsoft.com/office/drawing/2014/main" id="{E28EF1CD-6A54-4967-A143-5E98A92C4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33" y="3113618"/>
            <a:ext cx="1356784" cy="13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rapezoid 23">
            <a:extLst>
              <a:ext uri="{FF2B5EF4-FFF2-40B4-BE49-F238E27FC236}">
                <a16:creationId xmlns:a16="http://schemas.microsoft.com/office/drawing/2014/main" id="{3D5D83FC-8765-408D-A72B-971C6E31ED9D}"/>
              </a:ext>
            </a:extLst>
          </p:cNvPr>
          <p:cNvSpPr/>
          <p:nvPr/>
        </p:nvSpPr>
        <p:spPr>
          <a:xfrm rot="16200000">
            <a:off x="1026584" y="3591984"/>
            <a:ext cx="5543549" cy="836083"/>
          </a:xfrm>
          <a:prstGeom prst="trapezoid">
            <a:avLst>
              <a:gd name="adj" fmla="val 121192"/>
            </a:avLst>
          </a:prstGeom>
          <a:gradFill flip="none" rotWithShape="1">
            <a:gsLst>
              <a:gs pos="38000">
                <a:srgbClr val="F6FEFA"/>
              </a:gs>
              <a:gs pos="0">
                <a:schemeClr val="bg1"/>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6" name="Text Placeholder 2">
            <a:extLst>
              <a:ext uri="{FF2B5EF4-FFF2-40B4-BE49-F238E27FC236}">
                <a16:creationId xmlns:a16="http://schemas.microsoft.com/office/drawing/2014/main" id="{C53FE0F8-2EC0-4A87-BBFD-0A3928CCE66A}"/>
              </a:ext>
            </a:extLst>
          </p:cNvPr>
          <p:cNvSpPr txBox="1">
            <a:spLocks/>
          </p:cNvSpPr>
          <p:nvPr/>
        </p:nvSpPr>
        <p:spPr>
          <a:xfrm>
            <a:off x="6976533" y="1212851"/>
            <a:ext cx="2235200" cy="618067"/>
          </a:xfrm>
          <a:prstGeom prst="rect">
            <a:avLst/>
          </a:prstGeom>
        </p:spPr>
        <p:txBody>
          <a:bodyPr anchor="ctr"/>
          <a:lstStyle>
            <a:lvl1pPr marL="0" indent="0" algn="l" defTabSz="914400"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defRPr/>
            </a:pPr>
            <a:r>
              <a:rPr lang="en-US" sz="2667" b="1" spc="400" dirty="0"/>
              <a:t>BENEFITS</a:t>
            </a:r>
          </a:p>
        </p:txBody>
      </p:sp>
      <p:cxnSp>
        <p:nvCxnSpPr>
          <p:cNvPr id="7" name="Straight Connector 6">
            <a:extLst>
              <a:ext uri="{FF2B5EF4-FFF2-40B4-BE49-F238E27FC236}">
                <a16:creationId xmlns:a16="http://schemas.microsoft.com/office/drawing/2014/main" id="{B283A2EC-0D90-4AAD-8150-BCF0E81BAB29}"/>
              </a:ext>
            </a:extLst>
          </p:cNvPr>
          <p:cNvCxnSpPr>
            <a:cxnSpLocks/>
          </p:cNvCxnSpPr>
          <p:nvPr/>
        </p:nvCxnSpPr>
        <p:spPr>
          <a:xfrm flipV="1">
            <a:off x="4320118" y="1919818"/>
            <a:ext cx="7548033" cy="6349"/>
          </a:xfrm>
          <a:prstGeom prst="line">
            <a:avLst/>
          </a:prstGeom>
          <a:ln w="38100">
            <a:solidFill>
              <a:schemeClr val="bg1">
                <a:lumMod val="9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19212C-B9D4-4E01-8C95-CDA0D958FA56}"/>
              </a:ext>
            </a:extLst>
          </p:cNvPr>
          <p:cNvCxnSpPr/>
          <p:nvPr/>
        </p:nvCxnSpPr>
        <p:spPr>
          <a:xfrm>
            <a:off x="4919133" y="1919818"/>
            <a:ext cx="0" cy="7747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E7C619-3EBB-4B27-8404-080AA777A052}"/>
              </a:ext>
            </a:extLst>
          </p:cNvPr>
          <p:cNvCxnSpPr>
            <a:cxnSpLocks/>
          </p:cNvCxnSpPr>
          <p:nvPr/>
        </p:nvCxnSpPr>
        <p:spPr>
          <a:xfrm>
            <a:off x="6555317" y="1945218"/>
            <a:ext cx="0" cy="26035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8F3-60BC-4D0B-B9EC-C6126170B520}"/>
              </a:ext>
            </a:extLst>
          </p:cNvPr>
          <p:cNvCxnSpPr>
            <a:cxnSpLocks/>
          </p:cNvCxnSpPr>
          <p:nvPr/>
        </p:nvCxnSpPr>
        <p:spPr>
          <a:xfrm>
            <a:off x="9550400" y="1921934"/>
            <a:ext cx="0" cy="26035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9ABFD0-C590-4A65-AF2C-D928882687DF}"/>
              </a:ext>
            </a:extLst>
          </p:cNvPr>
          <p:cNvCxnSpPr/>
          <p:nvPr/>
        </p:nvCxnSpPr>
        <p:spPr>
          <a:xfrm>
            <a:off x="8104717" y="1913467"/>
            <a:ext cx="0" cy="77258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50CB51-066F-4223-A9ED-C316C6AEB599}"/>
              </a:ext>
            </a:extLst>
          </p:cNvPr>
          <p:cNvCxnSpPr/>
          <p:nvPr/>
        </p:nvCxnSpPr>
        <p:spPr>
          <a:xfrm>
            <a:off x="11010900" y="1913467"/>
            <a:ext cx="0" cy="77258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61D09EA-3B78-4F4C-8ED6-AA33BD4CFECF}"/>
              </a:ext>
            </a:extLst>
          </p:cNvPr>
          <p:cNvSpPr/>
          <p:nvPr/>
        </p:nvSpPr>
        <p:spPr>
          <a:xfrm>
            <a:off x="3953934" y="2427818"/>
            <a:ext cx="1826684" cy="17208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39" name="Oval 38">
            <a:extLst>
              <a:ext uri="{FF2B5EF4-FFF2-40B4-BE49-F238E27FC236}">
                <a16:creationId xmlns:a16="http://schemas.microsoft.com/office/drawing/2014/main" id="{EE9168A0-7D84-4BDB-BEA0-D7B4413685B6}"/>
              </a:ext>
            </a:extLst>
          </p:cNvPr>
          <p:cNvSpPr/>
          <p:nvPr/>
        </p:nvSpPr>
        <p:spPr>
          <a:xfrm>
            <a:off x="5628217" y="4121152"/>
            <a:ext cx="1828800" cy="172084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0" name="Oval 39">
            <a:extLst>
              <a:ext uri="{FF2B5EF4-FFF2-40B4-BE49-F238E27FC236}">
                <a16:creationId xmlns:a16="http://schemas.microsoft.com/office/drawing/2014/main" id="{91F8CEA1-7223-483D-92A6-0B2931570DB8}"/>
              </a:ext>
            </a:extLst>
          </p:cNvPr>
          <p:cNvSpPr/>
          <p:nvPr/>
        </p:nvSpPr>
        <p:spPr>
          <a:xfrm>
            <a:off x="7190317" y="2427818"/>
            <a:ext cx="1828800" cy="17208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1" name="Oval 40">
            <a:extLst>
              <a:ext uri="{FF2B5EF4-FFF2-40B4-BE49-F238E27FC236}">
                <a16:creationId xmlns:a16="http://schemas.microsoft.com/office/drawing/2014/main" id="{CFB2ED60-0731-4605-BDFA-96D7378D2726}"/>
              </a:ext>
            </a:extLst>
          </p:cNvPr>
          <p:cNvSpPr/>
          <p:nvPr/>
        </p:nvSpPr>
        <p:spPr>
          <a:xfrm>
            <a:off x="8669867" y="4121152"/>
            <a:ext cx="1828800" cy="17208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2" name="Oval 41">
            <a:extLst>
              <a:ext uri="{FF2B5EF4-FFF2-40B4-BE49-F238E27FC236}">
                <a16:creationId xmlns:a16="http://schemas.microsoft.com/office/drawing/2014/main" id="{D2C9BF5A-60C5-4131-BA7D-435E5839601F}"/>
              </a:ext>
            </a:extLst>
          </p:cNvPr>
          <p:cNvSpPr/>
          <p:nvPr/>
        </p:nvSpPr>
        <p:spPr>
          <a:xfrm>
            <a:off x="10143067" y="2427818"/>
            <a:ext cx="1828800" cy="17208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22" name="Oval 21">
            <a:extLst>
              <a:ext uri="{FF2B5EF4-FFF2-40B4-BE49-F238E27FC236}">
                <a16:creationId xmlns:a16="http://schemas.microsoft.com/office/drawing/2014/main" id="{8B878E2E-8D6F-454B-924A-FF34A9B93DAE}"/>
              </a:ext>
            </a:extLst>
          </p:cNvPr>
          <p:cNvSpPr/>
          <p:nvPr/>
        </p:nvSpPr>
        <p:spPr>
          <a:xfrm>
            <a:off x="4764618" y="2349500"/>
            <a:ext cx="281516" cy="264584"/>
          </a:xfrm>
          <a:prstGeom prst="ellipse">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4" name="Oval 43">
            <a:extLst>
              <a:ext uri="{FF2B5EF4-FFF2-40B4-BE49-F238E27FC236}">
                <a16:creationId xmlns:a16="http://schemas.microsoft.com/office/drawing/2014/main" id="{17E50F53-EF59-494E-AC5C-EF0F04085068}"/>
              </a:ext>
            </a:extLst>
          </p:cNvPr>
          <p:cNvSpPr/>
          <p:nvPr/>
        </p:nvSpPr>
        <p:spPr>
          <a:xfrm>
            <a:off x="7965017" y="2347385"/>
            <a:ext cx="279400" cy="264583"/>
          </a:xfrm>
          <a:prstGeom prst="ellipse">
            <a:avLst/>
          </a:prstGeom>
          <a:solidFill>
            <a:schemeClr val="bg1"/>
          </a:solidFill>
          <a:ln>
            <a:solidFill>
              <a:schemeClr val="accent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5" name="Oval 44">
            <a:extLst>
              <a:ext uri="{FF2B5EF4-FFF2-40B4-BE49-F238E27FC236}">
                <a16:creationId xmlns:a16="http://schemas.microsoft.com/office/drawing/2014/main" id="{4C4BEED1-205A-4DE0-A5A9-94C98706452F}"/>
              </a:ext>
            </a:extLst>
          </p:cNvPr>
          <p:cNvSpPr/>
          <p:nvPr/>
        </p:nvSpPr>
        <p:spPr>
          <a:xfrm>
            <a:off x="10875434" y="2347384"/>
            <a:ext cx="281517" cy="262467"/>
          </a:xfrm>
          <a:prstGeom prst="ellipse">
            <a:avLst/>
          </a:prstGeom>
          <a:solidFill>
            <a:schemeClr val="bg1"/>
          </a:solidFill>
          <a:ln>
            <a:solidFill>
              <a:schemeClr val="accent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6" name="Oval 45">
            <a:extLst>
              <a:ext uri="{FF2B5EF4-FFF2-40B4-BE49-F238E27FC236}">
                <a16:creationId xmlns:a16="http://schemas.microsoft.com/office/drawing/2014/main" id="{0D97C4E4-82B4-4320-9902-FABDFBBFD617}"/>
              </a:ext>
            </a:extLst>
          </p:cNvPr>
          <p:cNvSpPr/>
          <p:nvPr/>
        </p:nvSpPr>
        <p:spPr>
          <a:xfrm>
            <a:off x="6415618" y="4042833"/>
            <a:ext cx="281516" cy="264584"/>
          </a:xfrm>
          <a:prstGeom prst="ellipse">
            <a:avLst/>
          </a:prstGeom>
          <a:solidFill>
            <a:schemeClr val="bg1"/>
          </a:solidFill>
          <a:ln>
            <a:solidFill>
              <a:schemeClr val="accent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47" name="Oval 46">
            <a:extLst>
              <a:ext uri="{FF2B5EF4-FFF2-40B4-BE49-F238E27FC236}">
                <a16:creationId xmlns:a16="http://schemas.microsoft.com/office/drawing/2014/main" id="{4ABD7881-767C-4110-98DA-995D7ACCFAB7}"/>
              </a:ext>
            </a:extLst>
          </p:cNvPr>
          <p:cNvSpPr/>
          <p:nvPr/>
        </p:nvSpPr>
        <p:spPr>
          <a:xfrm>
            <a:off x="9410700" y="4042833"/>
            <a:ext cx="279400" cy="264584"/>
          </a:xfrm>
          <a:prstGeom prst="ellipse">
            <a:avLst/>
          </a:prstGeom>
          <a:solidFill>
            <a:schemeClr val="bg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
        <p:nvSpPr>
          <p:cNvPr id="81949" name="Rectangle 22">
            <a:extLst>
              <a:ext uri="{FF2B5EF4-FFF2-40B4-BE49-F238E27FC236}">
                <a16:creationId xmlns:a16="http://schemas.microsoft.com/office/drawing/2014/main" id="{CBDDD01E-F30F-4B86-BDB9-8E4C42714D4C}"/>
              </a:ext>
            </a:extLst>
          </p:cNvPr>
          <p:cNvSpPr>
            <a:spLocks noChangeArrowheads="1"/>
          </p:cNvSpPr>
          <p:nvPr/>
        </p:nvSpPr>
        <p:spPr bwMode="auto">
          <a:xfrm>
            <a:off x="3939118" y="2844800"/>
            <a:ext cx="1873249"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marL="1828800" indent="457200" eaLnBrk="0" fontAlgn="base" hangingPunct="0">
              <a:spcBef>
                <a:spcPct val="0"/>
              </a:spcBef>
              <a:spcAft>
                <a:spcPct val="0"/>
              </a:spcAft>
              <a:defRPr>
                <a:solidFill>
                  <a:schemeClr val="tx1"/>
                </a:solidFill>
                <a:latin typeface="Calibri" panose="020F0502020204030204" pitchFamily="34" charset="0"/>
              </a:defRPr>
            </a:lvl6pPr>
            <a:lvl7pPr marL="2286000" indent="457200" eaLnBrk="0" fontAlgn="base" hangingPunct="0">
              <a:spcBef>
                <a:spcPct val="0"/>
              </a:spcBef>
              <a:spcAft>
                <a:spcPct val="0"/>
              </a:spcAft>
              <a:defRPr>
                <a:solidFill>
                  <a:schemeClr val="tx1"/>
                </a:solidFill>
                <a:latin typeface="Calibri" panose="020F0502020204030204" pitchFamily="34" charset="0"/>
              </a:defRPr>
            </a:lvl7pPr>
            <a:lvl8pPr marL="2743200" indent="457200" eaLnBrk="0" fontAlgn="base" hangingPunct="0">
              <a:spcBef>
                <a:spcPct val="0"/>
              </a:spcBef>
              <a:spcAft>
                <a:spcPct val="0"/>
              </a:spcAft>
              <a:defRPr>
                <a:solidFill>
                  <a:schemeClr val="tx1"/>
                </a:solidFill>
                <a:latin typeface="Calibri" panose="020F0502020204030204" pitchFamily="34" charset="0"/>
              </a:defRPr>
            </a:lvl8pPr>
            <a:lvl9pPr marL="3200400" indent="457200" eaLnBrk="0" fontAlgn="base" hangingPunct="0">
              <a:spcBef>
                <a:spcPct val="0"/>
              </a:spcBef>
              <a:spcAft>
                <a:spcPct val="0"/>
              </a:spcAft>
              <a:defRPr>
                <a:solidFill>
                  <a:schemeClr val="tx1"/>
                </a:solidFill>
                <a:latin typeface="Calibri" panose="020F0502020204030204" pitchFamily="34" charset="0"/>
              </a:defRPr>
            </a:lvl9pPr>
          </a:lstStyle>
          <a:p>
            <a:pPr marL="0" lvl="1" algn="ctr">
              <a:spcAft>
                <a:spcPts val="400"/>
              </a:spcAft>
              <a:buSzPct val="80000"/>
            </a:pPr>
            <a:r>
              <a:rPr lang="en-US" altLang="en-US" sz="1467">
                <a:solidFill>
                  <a:schemeClr val="bg1"/>
                </a:solidFill>
              </a:rPr>
              <a:t>70% reduction in testing efforts for Regression Test Cases</a:t>
            </a:r>
          </a:p>
        </p:txBody>
      </p:sp>
      <p:sp>
        <p:nvSpPr>
          <p:cNvPr id="81950" name="Rectangle 48">
            <a:extLst>
              <a:ext uri="{FF2B5EF4-FFF2-40B4-BE49-F238E27FC236}">
                <a16:creationId xmlns:a16="http://schemas.microsoft.com/office/drawing/2014/main" id="{AAB26A0B-AF9D-4EC0-9A94-0B104D96627D}"/>
              </a:ext>
            </a:extLst>
          </p:cNvPr>
          <p:cNvSpPr>
            <a:spLocks noChangeArrowheads="1"/>
          </p:cNvSpPr>
          <p:nvPr/>
        </p:nvSpPr>
        <p:spPr bwMode="auto">
          <a:xfrm>
            <a:off x="7183967" y="2747433"/>
            <a:ext cx="1871133" cy="122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marL="1828800" indent="457200" eaLnBrk="0" fontAlgn="base" hangingPunct="0">
              <a:spcBef>
                <a:spcPct val="0"/>
              </a:spcBef>
              <a:spcAft>
                <a:spcPct val="0"/>
              </a:spcAft>
              <a:defRPr>
                <a:solidFill>
                  <a:schemeClr val="tx1"/>
                </a:solidFill>
                <a:latin typeface="Calibri" panose="020F0502020204030204" pitchFamily="34" charset="0"/>
              </a:defRPr>
            </a:lvl6pPr>
            <a:lvl7pPr marL="2286000" indent="457200" eaLnBrk="0" fontAlgn="base" hangingPunct="0">
              <a:spcBef>
                <a:spcPct val="0"/>
              </a:spcBef>
              <a:spcAft>
                <a:spcPct val="0"/>
              </a:spcAft>
              <a:defRPr>
                <a:solidFill>
                  <a:schemeClr val="tx1"/>
                </a:solidFill>
                <a:latin typeface="Calibri" panose="020F0502020204030204" pitchFamily="34" charset="0"/>
              </a:defRPr>
            </a:lvl7pPr>
            <a:lvl8pPr marL="2743200" indent="457200" eaLnBrk="0" fontAlgn="base" hangingPunct="0">
              <a:spcBef>
                <a:spcPct val="0"/>
              </a:spcBef>
              <a:spcAft>
                <a:spcPct val="0"/>
              </a:spcAft>
              <a:defRPr>
                <a:solidFill>
                  <a:schemeClr val="tx1"/>
                </a:solidFill>
                <a:latin typeface="Calibri" panose="020F0502020204030204" pitchFamily="34" charset="0"/>
              </a:defRPr>
            </a:lvl8pPr>
            <a:lvl9pPr marL="3200400" indent="457200" eaLnBrk="0" fontAlgn="base" hangingPunct="0">
              <a:spcBef>
                <a:spcPct val="0"/>
              </a:spcBef>
              <a:spcAft>
                <a:spcPct val="0"/>
              </a:spcAft>
              <a:defRPr>
                <a:solidFill>
                  <a:schemeClr val="tx1"/>
                </a:solidFill>
                <a:latin typeface="Calibri" panose="020F0502020204030204" pitchFamily="34" charset="0"/>
              </a:defRPr>
            </a:lvl9pPr>
          </a:lstStyle>
          <a:p>
            <a:pPr marL="0" lvl="1" algn="ctr">
              <a:spcAft>
                <a:spcPts val="400"/>
              </a:spcAft>
              <a:buSzPct val="80000"/>
            </a:pPr>
            <a:r>
              <a:rPr lang="en-IN" altLang="en-US" sz="1467">
                <a:solidFill>
                  <a:schemeClr val="bg1"/>
                </a:solidFill>
              </a:rPr>
              <a:t>Reduced 40% bug leakage in cross browser testing and testing with different browser settings</a:t>
            </a:r>
          </a:p>
        </p:txBody>
      </p:sp>
      <p:sp>
        <p:nvSpPr>
          <p:cNvPr id="81951" name="Rectangle 49">
            <a:extLst>
              <a:ext uri="{FF2B5EF4-FFF2-40B4-BE49-F238E27FC236}">
                <a16:creationId xmlns:a16="http://schemas.microsoft.com/office/drawing/2014/main" id="{A3DC8653-7F42-4FE3-BEBA-1AC70CCF8C6B}"/>
              </a:ext>
            </a:extLst>
          </p:cNvPr>
          <p:cNvSpPr>
            <a:spLocks noChangeArrowheads="1"/>
          </p:cNvSpPr>
          <p:nvPr/>
        </p:nvSpPr>
        <p:spPr bwMode="auto">
          <a:xfrm>
            <a:off x="10121900" y="2846918"/>
            <a:ext cx="1873251"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marL="1828800" indent="457200" eaLnBrk="0" fontAlgn="base" hangingPunct="0">
              <a:spcBef>
                <a:spcPct val="0"/>
              </a:spcBef>
              <a:spcAft>
                <a:spcPct val="0"/>
              </a:spcAft>
              <a:defRPr>
                <a:solidFill>
                  <a:schemeClr val="tx1"/>
                </a:solidFill>
                <a:latin typeface="Calibri" panose="020F0502020204030204" pitchFamily="34" charset="0"/>
              </a:defRPr>
            </a:lvl6pPr>
            <a:lvl7pPr marL="2286000" indent="457200" eaLnBrk="0" fontAlgn="base" hangingPunct="0">
              <a:spcBef>
                <a:spcPct val="0"/>
              </a:spcBef>
              <a:spcAft>
                <a:spcPct val="0"/>
              </a:spcAft>
              <a:defRPr>
                <a:solidFill>
                  <a:schemeClr val="tx1"/>
                </a:solidFill>
                <a:latin typeface="Calibri" panose="020F0502020204030204" pitchFamily="34" charset="0"/>
              </a:defRPr>
            </a:lvl7pPr>
            <a:lvl8pPr marL="2743200" indent="457200" eaLnBrk="0" fontAlgn="base" hangingPunct="0">
              <a:spcBef>
                <a:spcPct val="0"/>
              </a:spcBef>
              <a:spcAft>
                <a:spcPct val="0"/>
              </a:spcAft>
              <a:defRPr>
                <a:solidFill>
                  <a:schemeClr val="tx1"/>
                </a:solidFill>
                <a:latin typeface="Calibri" panose="020F0502020204030204" pitchFamily="34" charset="0"/>
              </a:defRPr>
            </a:lvl8pPr>
            <a:lvl9pPr marL="3200400" indent="457200" eaLnBrk="0" fontAlgn="base" hangingPunct="0">
              <a:spcBef>
                <a:spcPct val="0"/>
              </a:spcBef>
              <a:spcAft>
                <a:spcPct val="0"/>
              </a:spcAft>
              <a:defRPr>
                <a:solidFill>
                  <a:schemeClr val="tx1"/>
                </a:solidFill>
                <a:latin typeface="Calibri" panose="020F0502020204030204" pitchFamily="34" charset="0"/>
              </a:defRPr>
            </a:lvl9pPr>
          </a:lstStyle>
          <a:p>
            <a:pPr marL="0" lvl="1" algn="ctr">
              <a:spcAft>
                <a:spcPts val="400"/>
              </a:spcAft>
              <a:buSzPct val="80000"/>
            </a:pPr>
            <a:r>
              <a:rPr lang="en-IN" altLang="en-US" sz="1467">
                <a:solidFill>
                  <a:schemeClr val="bg1"/>
                </a:solidFill>
              </a:rPr>
              <a:t>65% reduction in overall effort spent for Product Testing</a:t>
            </a:r>
          </a:p>
        </p:txBody>
      </p:sp>
      <p:sp>
        <p:nvSpPr>
          <p:cNvPr id="81952" name="Rectangle 50">
            <a:extLst>
              <a:ext uri="{FF2B5EF4-FFF2-40B4-BE49-F238E27FC236}">
                <a16:creationId xmlns:a16="http://schemas.microsoft.com/office/drawing/2014/main" id="{C1821C18-257F-48EB-B59E-A5C63AE1AFEF}"/>
              </a:ext>
            </a:extLst>
          </p:cNvPr>
          <p:cNvSpPr>
            <a:spLocks noChangeArrowheads="1"/>
          </p:cNvSpPr>
          <p:nvPr/>
        </p:nvSpPr>
        <p:spPr bwMode="auto">
          <a:xfrm>
            <a:off x="5617633" y="4675718"/>
            <a:ext cx="1873251"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marL="1828800" indent="457200" eaLnBrk="0" fontAlgn="base" hangingPunct="0">
              <a:spcBef>
                <a:spcPct val="0"/>
              </a:spcBef>
              <a:spcAft>
                <a:spcPct val="0"/>
              </a:spcAft>
              <a:defRPr>
                <a:solidFill>
                  <a:schemeClr val="tx1"/>
                </a:solidFill>
                <a:latin typeface="Calibri" panose="020F0502020204030204" pitchFamily="34" charset="0"/>
              </a:defRPr>
            </a:lvl6pPr>
            <a:lvl7pPr marL="2286000" indent="457200" eaLnBrk="0" fontAlgn="base" hangingPunct="0">
              <a:spcBef>
                <a:spcPct val="0"/>
              </a:spcBef>
              <a:spcAft>
                <a:spcPct val="0"/>
              </a:spcAft>
              <a:defRPr>
                <a:solidFill>
                  <a:schemeClr val="tx1"/>
                </a:solidFill>
                <a:latin typeface="Calibri" panose="020F0502020204030204" pitchFamily="34" charset="0"/>
              </a:defRPr>
            </a:lvl7pPr>
            <a:lvl8pPr marL="2743200" indent="457200" eaLnBrk="0" fontAlgn="base" hangingPunct="0">
              <a:spcBef>
                <a:spcPct val="0"/>
              </a:spcBef>
              <a:spcAft>
                <a:spcPct val="0"/>
              </a:spcAft>
              <a:defRPr>
                <a:solidFill>
                  <a:schemeClr val="tx1"/>
                </a:solidFill>
                <a:latin typeface="Calibri" panose="020F0502020204030204" pitchFamily="34" charset="0"/>
              </a:defRPr>
            </a:lvl8pPr>
            <a:lvl9pPr marL="3200400" indent="457200" eaLnBrk="0" fontAlgn="base" hangingPunct="0">
              <a:spcBef>
                <a:spcPct val="0"/>
              </a:spcBef>
              <a:spcAft>
                <a:spcPct val="0"/>
              </a:spcAft>
              <a:defRPr>
                <a:solidFill>
                  <a:schemeClr val="tx1"/>
                </a:solidFill>
                <a:latin typeface="Calibri" panose="020F0502020204030204" pitchFamily="34" charset="0"/>
              </a:defRPr>
            </a:lvl9pPr>
          </a:lstStyle>
          <a:p>
            <a:pPr marL="0" lvl="1" algn="ctr">
              <a:spcAft>
                <a:spcPts val="400"/>
              </a:spcAft>
              <a:buSzPct val="80000"/>
            </a:pPr>
            <a:r>
              <a:rPr lang="en-IN" altLang="en-US" sz="1467">
                <a:solidFill>
                  <a:schemeClr val="bg1"/>
                </a:solidFill>
              </a:rPr>
              <a:t>Calculated track for ROI throughout the SDLC</a:t>
            </a:r>
          </a:p>
        </p:txBody>
      </p:sp>
      <p:sp>
        <p:nvSpPr>
          <p:cNvPr id="81953" name="Rectangle 51">
            <a:extLst>
              <a:ext uri="{FF2B5EF4-FFF2-40B4-BE49-F238E27FC236}">
                <a16:creationId xmlns:a16="http://schemas.microsoft.com/office/drawing/2014/main" id="{96593E8A-0779-4B8F-8718-9B48B287365F}"/>
              </a:ext>
            </a:extLst>
          </p:cNvPr>
          <p:cNvSpPr>
            <a:spLocks noChangeArrowheads="1"/>
          </p:cNvSpPr>
          <p:nvPr/>
        </p:nvSpPr>
        <p:spPr bwMode="auto">
          <a:xfrm>
            <a:off x="8714317" y="4301218"/>
            <a:ext cx="1672166" cy="144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marL="1828800" indent="457200" eaLnBrk="0" fontAlgn="base" hangingPunct="0">
              <a:spcBef>
                <a:spcPct val="0"/>
              </a:spcBef>
              <a:spcAft>
                <a:spcPct val="0"/>
              </a:spcAft>
              <a:defRPr>
                <a:solidFill>
                  <a:schemeClr val="tx1"/>
                </a:solidFill>
                <a:latin typeface="Calibri" panose="020F0502020204030204" pitchFamily="34" charset="0"/>
              </a:defRPr>
            </a:lvl6pPr>
            <a:lvl7pPr marL="2286000" indent="457200" eaLnBrk="0" fontAlgn="base" hangingPunct="0">
              <a:spcBef>
                <a:spcPct val="0"/>
              </a:spcBef>
              <a:spcAft>
                <a:spcPct val="0"/>
              </a:spcAft>
              <a:defRPr>
                <a:solidFill>
                  <a:schemeClr val="tx1"/>
                </a:solidFill>
                <a:latin typeface="Calibri" panose="020F0502020204030204" pitchFamily="34" charset="0"/>
              </a:defRPr>
            </a:lvl7pPr>
            <a:lvl8pPr marL="2743200" indent="457200" eaLnBrk="0" fontAlgn="base" hangingPunct="0">
              <a:spcBef>
                <a:spcPct val="0"/>
              </a:spcBef>
              <a:spcAft>
                <a:spcPct val="0"/>
              </a:spcAft>
              <a:defRPr>
                <a:solidFill>
                  <a:schemeClr val="tx1"/>
                </a:solidFill>
                <a:latin typeface="Calibri" panose="020F0502020204030204" pitchFamily="34" charset="0"/>
              </a:defRPr>
            </a:lvl8pPr>
            <a:lvl9pPr marL="3200400" indent="457200" eaLnBrk="0" fontAlgn="base" hangingPunct="0">
              <a:spcBef>
                <a:spcPct val="0"/>
              </a:spcBef>
              <a:spcAft>
                <a:spcPct val="0"/>
              </a:spcAft>
              <a:defRPr>
                <a:solidFill>
                  <a:schemeClr val="tx1"/>
                </a:solidFill>
                <a:latin typeface="Calibri" panose="020F0502020204030204" pitchFamily="34" charset="0"/>
              </a:defRPr>
            </a:lvl9pPr>
          </a:lstStyle>
          <a:p>
            <a:pPr marL="0" lvl="1" algn="ctr">
              <a:spcAft>
                <a:spcPts val="400"/>
              </a:spcAft>
              <a:buSzPct val="80000"/>
            </a:pPr>
            <a:r>
              <a:rPr lang="en-IN" altLang="en-US" sz="1467" dirty="0">
                <a:solidFill>
                  <a:schemeClr val="bg1"/>
                </a:solidFill>
              </a:rPr>
              <a:t>Provided 93% of total regression test coverage by creating robust reusable functions and test scripts</a:t>
            </a:r>
            <a:endParaRPr lang="en-US" altLang="en-US" sz="1467" dirty="0">
              <a:solidFill>
                <a:schemeClr val="bg1"/>
              </a:solidFil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61534D-32BC-49B2-82A5-E9ECE947BBFD}"/>
              </a:ext>
            </a:extLst>
          </p:cNvPr>
          <p:cNvPicPr>
            <a:picLocks noChangeAspect="1"/>
          </p:cNvPicPr>
          <p:nvPr/>
        </p:nvPicPr>
        <p:blipFill>
          <a:blip r:embed="rId3" cstate="email">
            <a:duotone>
              <a:schemeClr val="accent5">
                <a:shade val="45000"/>
                <a:satMod val="135000"/>
              </a:schemeClr>
              <a:prstClr val="white"/>
            </a:duotone>
          </a:blip>
          <a:stretch>
            <a:fillRect/>
          </a:stretch>
        </p:blipFill>
        <p:spPr>
          <a:xfrm>
            <a:off x="3955685" y="2671050"/>
            <a:ext cx="567937" cy="567937"/>
          </a:xfrm>
          <a:prstGeom prst="rect">
            <a:avLst/>
          </a:prstGeom>
          <a:noFill/>
        </p:spPr>
      </p:pic>
      <p:sp>
        <p:nvSpPr>
          <p:cNvPr id="8" name="Rectangle 7">
            <a:extLst>
              <a:ext uri="{FF2B5EF4-FFF2-40B4-BE49-F238E27FC236}">
                <a16:creationId xmlns:a16="http://schemas.microsoft.com/office/drawing/2014/main" id="{F01EC5B1-6F56-4F1D-A677-B0EB12B207B5}"/>
              </a:ext>
            </a:extLst>
          </p:cNvPr>
          <p:cNvSpPr/>
          <p:nvPr/>
        </p:nvSpPr>
        <p:spPr>
          <a:xfrm>
            <a:off x="4234" y="1107018"/>
            <a:ext cx="5031317" cy="3287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50">
              <a:defRPr/>
            </a:pPr>
            <a:endParaRPr lang="en-US" sz="2400" dirty="0">
              <a:solidFill>
                <a:srgbClr val="FFFFFF"/>
              </a:solidFill>
            </a:endParaRPr>
          </a:p>
        </p:txBody>
      </p:sp>
      <p:sp>
        <p:nvSpPr>
          <p:cNvPr id="90116" name="Text Placeholder 2">
            <a:extLst>
              <a:ext uri="{FF2B5EF4-FFF2-40B4-BE49-F238E27FC236}">
                <a16:creationId xmlns:a16="http://schemas.microsoft.com/office/drawing/2014/main" id="{9B057F79-948A-453B-A9FC-ECFA2AD5F774}"/>
              </a:ext>
            </a:extLst>
          </p:cNvPr>
          <p:cNvSpPr>
            <a:spLocks noGrp="1" noChangeArrowheads="1"/>
          </p:cNvSpPr>
          <p:nvPr>
            <p:ph type="body" sz="quarter" idx="14"/>
          </p:nvPr>
        </p:nvSpPr>
        <p:spPr>
          <a:xfrm>
            <a:off x="0" y="1947334"/>
            <a:ext cx="2728384" cy="486833"/>
          </a:xfrm>
        </p:spPr>
        <p:txBody>
          <a:bodyPr/>
          <a:lstStyle/>
          <a:p>
            <a:pPr eaLnBrk="1" hangingPunct="1"/>
            <a:r>
              <a:rPr lang="en-US" altLang="en-US" sz="1733" b="1">
                <a:solidFill>
                  <a:schemeClr val="bg2"/>
                </a:solidFill>
              </a:rPr>
              <a:t>OVERVIEW</a:t>
            </a:r>
          </a:p>
        </p:txBody>
      </p:sp>
      <p:sp>
        <p:nvSpPr>
          <p:cNvPr id="90117" name="Content Placeholder 3">
            <a:extLst>
              <a:ext uri="{FF2B5EF4-FFF2-40B4-BE49-F238E27FC236}">
                <a16:creationId xmlns:a16="http://schemas.microsoft.com/office/drawing/2014/main" id="{B4BB31BF-391A-4E16-B2FC-A63D41D65F40}"/>
              </a:ext>
            </a:extLst>
          </p:cNvPr>
          <p:cNvSpPr>
            <a:spLocks noGrp="1" noChangeArrowheads="1"/>
          </p:cNvSpPr>
          <p:nvPr>
            <p:ph idx="15"/>
          </p:nvPr>
        </p:nvSpPr>
        <p:spPr>
          <a:xfrm>
            <a:off x="14816" y="2488527"/>
            <a:ext cx="5101168" cy="1117935"/>
          </a:xfrm>
        </p:spPr>
        <p:txBody>
          <a:bodyPr>
            <a:spAutoFit/>
          </a:bodyPr>
          <a:lstStyle/>
          <a:p>
            <a:pPr marL="226478" indent="-226478">
              <a:spcBef>
                <a:spcPct val="0"/>
              </a:spcBef>
            </a:pPr>
            <a:r>
              <a:rPr lang="en-US" altLang="en-US" sz="1333" dirty="0"/>
              <a:t>Most of client infrastructure is hosted on AWS. Multiple services are intertwined to achieve existing workflow. These include Glue, Athena, Spark, Lambdas etc. To ensure that E2E cloud-based workflows are working as expected this automation framework was developed</a:t>
            </a:r>
          </a:p>
        </p:txBody>
      </p:sp>
      <p:sp>
        <p:nvSpPr>
          <p:cNvPr id="9" name="Rectangle 8">
            <a:extLst>
              <a:ext uri="{FF2B5EF4-FFF2-40B4-BE49-F238E27FC236}">
                <a16:creationId xmlns:a16="http://schemas.microsoft.com/office/drawing/2014/main" id="{15037045-37C2-44B1-943A-5EFDF517FEF3}"/>
              </a:ext>
            </a:extLst>
          </p:cNvPr>
          <p:cNvSpPr/>
          <p:nvPr/>
        </p:nvSpPr>
        <p:spPr>
          <a:xfrm>
            <a:off x="1" y="4366685"/>
            <a:ext cx="5035551" cy="25357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50">
              <a:defRPr/>
            </a:pPr>
            <a:endParaRPr lang="en-US" sz="2400">
              <a:solidFill>
                <a:srgbClr val="FFFFFF"/>
              </a:solidFill>
            </a:endParaRPr>
          </a:p>
        </p:txBody>
      </p:sp>
      <p:sp>
        <p:nvSpPr>
          <p:cNvPr id="90119" name="Text Placeholder 2">
            <a:extLst>
              <a:ext uri="{FF2B5EF4-FFF2-40B4-BE49-F238E27FC236}">
                <a16:creationId xmlns:a16="http://schemas.microsoft.com/office/drawing/2014/main" id="{4FDEF9A9-E70B-4E69-8766-A3A6BAD1DDC2}"/>
              </a:ext>
            </a:extLst>
          </p:cNvPr>
          <p:cNvSpPr txBox="1">
            <a:spLocks noChangeArrowheads="1"/>
          </p:cNvSpPr>
          <p:nvPr/>
        </p:nvSpPr>
        <p:spPr bwMode="auto">
          <a:xfrm>
            <a:off x="40218" y="4396318"/>
            <a:ext cx="2728383"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3333"/>
              </a:lnSpc>
              <a:buNone/>
            </a:pPr>
            <a:r>
              <a:rPr lang="en-US" altLang="en-US" sz="1733" b="1" dirty="0">
                <a:solidFill>
                  <a:srgbClr val="B9FDE2"/>
                </a:solidFill>
              </a:rPr>
              <a:t>BUSINESS BENEFITS</a:t>
            </a:r>
          </a:p>
        </p:txBody>
      </p:sp>
      <p:sp>
        <p:nvSpPr>
          <p:cNvPr id="59400" name="Content Placeholder 3">
            <a:extLst>
              <a:ext uri="{FF2B5EF4-FFF2-40B4-BE49-F238E27FC236}">
                <a16:creationId xmlns:a16="http://schemas.microsoft.com/office/drawing/2014/main" id="{B0040AFE-1908-4BD6-891E-38D79BABE30F}"/>
              </a:ext>
            </a:extLst>
          </p:cNvPr>
          <p:cNvSpPr txBox="1">
            <a:spLocks noChangeArrowheads="1"/>
          </p:cNvSpPr>
          <p:nvPr/>
        </p:nvSpPr>
        <p:spPr bwMode="auto">
          <a:xfrm>
            <a:off x="-25400" y="4686301"/>
            <a:ext cx="5181600" cy="1733360"/>
          </a:xfrm>
          <a:prstGeom prst="rect">
            <a:avLst/>
          </a:prstGeom>
          <a:noFill/>
          <a:ln>
            <a:noFill/>
          </a:ln>
        </p:spPr>
        <p:txBody>
          <a:bodyPr>
            <a:spAutoFit/>
          </a:bodyPr>
          <a:lstStyle>
            <a:lvl1pPr marL="227013" indent="-227013" defTabSz="1217613">
              <a:spcBef>
                <a:spcPct val="20000"/>
              </a:spcBef>
              <a:buFont typeface="Arial" panose="020B0604020202020204" pitchFamily="34" charset="0"/>
              <a:buChar char="•"/>
              <a:defRPr sz="4200">
                <a:solidFill>
                  <a:schemeClr val="tx1"/>
                </a:solidFill>
                <a:latin typeface="Calibri" panose="020F0502020204030204" pitchFamily="34" charset="0"/>
              </a:defRPr>
            </a:lvl1pPr>
            <a:lvl2pPr marL="436563" indent="-188913" defTabSz="1217613">
              <a:spcBef>
                <a:spcPct val="20000"/>
              </a:spcBef>
              <a:buFont typeface="Arial" panose="020B0604020202020204" pitchFamily="34" charset="0"/>
              <a:buChar char="–"/>
              <a:defRPr sz="3700">
                <a:solidFill>
                  <a:schemeClr val="tx1"/>
                </a:solidFill>
                <a:latin typeface="Calibri" panose="020F0502020204030204" pitchFamily="34" charset="0"/>
              </a:defRPr>
            </a:lvl2pPr>
            <a:lvl3pPr marL="593725" indent="-150813" defTabSz="1217613">
              <a:spcBef>
                <a:spcPct val="20000"/>
              </a:spcBef>
              <a:buFont typeface="Arial" panose="020B0604020202020204" pitchFamily="34" charset="0"/>
              <a:buChar char="•"/>
              <a:defRPr sz="3200">
                <a:solidFill>
                  <a:schemeClr val="tx1"/>
                </a:solidFill>
                <a:latin typeface="Calibri" panose="020F0502020204030204" pitchFamily="34" charset="0"/>
              </a:defRPr>
            </a:lvl3pPr>
            <a:lvl4pPr marL="741363" indent="-141288" defTabSz="1217613">
              <a:spcBef>
                <a:spcPct val="20000"/>
              </a:spcBef>
              <a:buFont typeface="Arial" panose="020B0604020202020204" pitchFamily="34" charset="0"/>
              <a:buChar char="–"/>
              <a:defRPr sz="2600">
                <a:solidFill>
                  <a:schemeClr val="tx1"/>
                </a:solidFill>
                <a:latin typeface="Calibri" panose="020F0502020204030204" pitchFamily="34" charset="0"/>
              </a:defRPr>
            </a:lvl4pPr>
            <a:lvl5pPr marL="869950" indent="-117475" defTabSz="1217613">
              <a:spcBef>
                <a:spcPct val="20000"/>
              </a:spcBef>
              <a:buFont typeface="Arial" panose="020B0604020202020204" pitchFamily="34" charset="0"/>
              <a:buChar char="»"/>
              <a:defRPr sz="2600">
                <a:solidFill>
                  <a:schemeClr val="tx1"/>
                </a:solidFill>
                <a:latin typeface="Calibri" panose="020F0502020204030204" pitchFamily="34" charset="0"/>
              </a:defRPr>
            </a:lvl5pPr>
            <a:lvl6pPr marL="13271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6pPr>
            <a:lvl7pPr marL="17843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7pPr>
            <a:lvl8pPr marL="22415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8pPr>
            <a:lvl9pPr marL="26987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9pPr>
          </a:lstStyle>
          <a:p>
            <a:pPr>
              <a:spcBef>
                <a:spcPct val="0"/>
              </a:spcBef>
              <a:spcAft>
                <a:spcPts val="400"/>
              </a:spcAft>
              <a:buClr>
                <a:srgbClr val="B9FDE2"/>
              </a:buClr>
              <a:buSzPct val="80000"/>
              <a:buFont typeface="Wingdings 3" panose="05040102010807070707" pitchFamily="18" charset="2"/>
              <a:buChar char=""/>
              <a:defRPr/>
            </a:pPr>
            <a:endParaRPr lang="en-IN" altLang="en-US" sz="1333" dirty="0">
              <a:solidFill>
                <a:srgbClr val="FFFFFF"/>
              </a:solidFill>
              <a:latin typeface="+mn-lt"/>
            </a:endParaRPr>
          </a:p>
          <a:p>
            <a:pPr>
              <a:spcBef>
                <a:spcPct val="0"/>
              </a:spcBef>
              <a:spcAft>
                <a:spcPts val="400"/>
              </a:spcAft>
              <a:buClr>
                <a:srgbClr val="B9FDE2"/>
              </a:buClr>
              <a:buSzPct val="80000"/>
              <a:buFont typeface="Wingdings 3" panose="05040102010807070707" pitchFamily="18" charset="2"/>
              <a:buChar char=""/>
              <a:defRPr/>
            </a:pPr>
            <a:r>
              <a:rPr lang="en-IN" altLang="en-US" sz="1333" dirty="0">
                <a:solidFill>
                  <a:schemeClr val="bg1"/>
                </a:solidFill>
                <a:latin typeface="+mn-lt"/>
              </a:rPr>
              <a:t>AWS Library can be used with any AWS Automation Project. Plug and Play technique.</a:t>
            </a:r>
          </a:p>
          <a:p>
            <a:pPr>
              <a:spcBef>
                <a:spcPct val="0"/>
              </a:spcBef>
              <a:spcAft>
                <a:spcPts val="400"/>
              </a:spcAft>
              <a:buClr>
                <a:srgbClr val="B9FDE2"/>
              </a:buClr>
              <a:buSzPct val="80000"/>
              <a:buFont typeface="Wingdings 3" panose="05040102010807070707" pitchFamily="18" charset="2"/>
              <a:buChar char=""/>
              <a:defRPr/>
            </a:pPr>
            <a:r>
              <a:rPr lang="en-IN" altLang="en-US" sz="1333" dirty="0">
                <a:solidFill>
                  <a:schemeClr val="bg1"/>
                </a:solidFill>
                <a:latin typeface="+mn-lt"/>
              </a:rPr>
              <a:t>Tavern Test API Framework Used which is compatible with Pytest </a:t>
            </a:r>
          </a:p>
          <a:p>
            <a:pPr>
              <a:spcBef>
                <a:spcPct val="0"/>
              </a:spcBef>
              <a:spcAft>
                <a:spcPts val="400"/>
              </a:spcAft>
              <a:buClr>
                <a:srgbClr val="B9FDE2"/>
              </a:buClr>
              <a:buSzPct val="80000"/>
              <a:buFont typeface="Wingdings 3" panose="05040102010807070707" pitchFamily="18" charset="2"/>
              <a:buChar char=""/>
              <a:defRPr/>
            </a:pPr>
            <a:r>
              <a:rPr lang="en-IN" altLang="en-US" sz="1333" dirty="0">
                <a:solidFill>
                  <a:srgbClr val="FFFFFF"/>
                </a:solidFill>
                <a:latin typeface="+mn-lt"/>
              </a:rPr>
              <a:t>Immediate detection of any showstopper issues.</a:t>
            </a:r>
          </a:p>
          <a:p>
            <a:pPr>
              <a:spcBef>
                <a:spcPct val="0"/>
              </a:spcBef>
              <a:spcAft>
                <a:spcPts val="400"/>
              </a:spcAft>
              <a:buClr>
                <a:srgbClr val="B9FDE2"/>
              </a:buClr>
              <a:buSzPct val="80000"/>
              <a:buFont typeface="Wingdings 3" panose="05040102010807070707" pitchFamily="18" charset="2"/>
              <a:buChar char=""/>
              <a:defRPr/>
            </a:pPr>
            <a:r>
              <a:rPr lang="en-IN" altLang="en-US" sz="1333" dirty="0">
                <a:solidFill>
                  <a:srgbClr val="FFFFFF"/>
                </a:solidFill>
                <a:latin typeface="+mn-lt"/>
              </a:rPr>
              <a:t>Integration with Test Rail assures standard reporting across all stakeholders</a:t>
            </a:r>
          </a:p>
        </p:txBody>
      </p:sp>
      <p:sp>
        <p:nvSpPr>
          <p:cNvPr id="90121" name="Text Placeholder 2">
            <a:extLst>
              <a:ext uri="{FF2B5EF4-FFF2-40B4-BE49-F238E27FC236}">
                <a16:creationId xmlns:a16="http://schemas.microsoft.com/office/drawing/2014/main" id="{9AE22538-7939-4A67-B55C-D590470B8135}"/>
              </a:ext>
            </a:extLst>
          </p:cNvPr>
          <p:cNvSpPr txBox="1">
            <a:spLocks noChangeArrowheads="1"/>
          </p:cNvSpPr>
          <p:nvPr/>
        </p:nvSpPr>
        <p:spPr bwMode="auto">
          <a:xfrm>
            <a:off x="5067300" y="1206500"/>
            <a:ext cx="4368800"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3333"/>
              </a:lnSpc>
              <a:buNone/>
            </a:pPr>
            <a:r>
              <a:rPr lang="en-US" altLang="en-US" sz="1733" b="1">
                <a:solidFill>
                  <a:srgbClr val="0E678C"/>
                </a:solidFill>
              </a:rPr>
              <a:t>BUSINESS PROBLEM AND SCOPE</a:t>
            </a:r>
          </a:p>
        </p:txBody>
      </p:sp>
      <p:sp>
        <p:nvSpPr>
          <p:cNvPr id="64522" name="Content Placeholder 3">
            <a:extLst>
              <a:ext uri="{FF2B5EF4-FFF2-40B4-BE49-F238E27FC236}">
                <a16:creationId xmlns:a16="http://schemas.microsoft.com/office/drawing/2014/main" id="{8516A19E-36D7-4E50-8CAE-CEBF78B77893}"/>
              </a:ext>
            </a:extLst>
          </p:cNvPr>
          <p:cNvSpPr txBox="1">
            <a:spLocks noChangeArrowheads="1"/>
          </p:cNvSpPr>
          <p:nvPr/>
        </p:nvSpPr>
        <p:spPr bwMode="auto">
          <a:xfrm>
            <a:off x="5050367" y="1700788"/>
            <a:ext cx="6576484" cy="1145826"/>
          </a:xfrm>
          <a:prstGeom prst="rect">
            <a:avLst/>
          </a:prstGeom>
          <a:noFill/>
          <a:ln>
            <a:noFill/>
          </a:ln>
        </p:spPr>
        <p:txBody>
          <a:bodyPr>
            <a:spAutoFit/>
          </a:bodyPr>
          <a:lstStyle>
            <a:lvl1pPr marL="227013" indent="-227013" defTabSz="1217613">
              <a:spcBef>
                <a:spcPct val="20000"/>
              </a:spcBef>
              <a:buFont typeface="Arial" panose="020B0604020202020204" pitchFamily="34" charset="0"/>
              <a:buChar char="•"/>
              <a:defRPr sz="4200">
                <a:solidFill>
                  <a:schemeClr val="tx1"/>
                </a:solidFill>
                <a:latin typeface="Calibri" panose="020F0502020204030204" pitchFamily="34" charset="0"/>
              </a:defRPr>
            </a:lvl1pPr>
            <a:lvl2pPr marL="436563" indent="-188913" defTabSz="1217613">
              <a:spcBef>
                <a:spcPct val="20000"/>
              </a:spcBef>
              <a:buFont typeface="Arial" panose="020B0604020202020204" pitchFamily="34" charset="0"/>
              <a:buChar char="–"/>
              <a:defRPr sz="3700">
                <a:solidFill>
                  <a:schemeClr val="tx1"/>
                </a:solidFill>
                <a:latin typeface="Calibri" panose="020F0502020204030204" pitchFamily="34" charset="0"/>
              </a:defRPr>
            </a:lvl2pPr>
            <a:lvl3pPr marL="593725" indent="-150813" defTabSz="1217613">
              <a:spcBef>
                <a:spcPct val="20000"/>
              </a:spcBef>
              <a:buFont typeface="Arial" panose="020B0604020202020204" pitchFamily="34" charset="0"/>
              <a:buChar char="•"/>
              <a:defRPr sz="3200">
                <a:solidFill>
                  <a:schemeClr val="tx1"/>
                </a:solidFill>
                <a:latin typeface="Calibri" panose="020F0502020204030204" pitchFamily="34" charset="0"/>
              </a:defRPr>
            </a:lvl3pPr>
            <a:lvl4pPr marL="741363" indent="-141288" defTabSz="1217613">
              <a:spcBef>
                <a:spcPct val="20000"/>
              </a:spcBef>
              <a:buFont typeface="Arial" panose="020B0604020202020204" pitchFamily="34" charset="0"/>
              <a:buChar char="–"/>
              <a:defRPr sz="2600">
                <a:solidFill>
                  <a:schemeClr val="tx1"/>
                </a:solidFill>
                <a:latin typeface="Calibri" panose="020F0502020204030204" pitchFamily="34" charset="0"/>
              </a:defRPr>
            </a:lvl4pPr>
            <a:lvl5pPr marL="869950" indent="-117475" defTabSz="1217613">
              <a:spcBef>
                <a:spcPct val="20000"/>
              </a:spcBef>
              <a:buFont typeface="Arial" panose="020B0604020202020204" pitchFamily="34" charset="0"/>
              <a:buChar char="»"/>
              <a:defRPr sz="2600">
                <a:solidFill>
                  <a:schemeClr val="tx1"/>
                </a:solidFill>
                <a:latin typeface="Calibri" panose="020F0502020204030204" pitchFamily="34" charset="0"/>
              </a:defRPr>
            </a:lvl5pPr>
            <a:lvl6pPr marL="13271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6pPr>
            <a:lvl7pPr marL="17843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7pPr>
            <a:lvl8pPr marL="22415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8pPr>
            <a:lvl9pPr marL="26987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9pPr>
          </a:lstStyle>
          <a:p>
            <a:pPr>
              <a:lnSpc>
                <a:spcPct val="90000"/>
              </a:lnSpc>
              <a:spcBef>
                <a:spcPct val="0"/>
              </a:spcBef>
              <a:spcAft>
                <a:spcPts val="400"/>
              </a:spcAft>
              <a:buClr>
                <a:srgbClr val="049159"/>
              </a:buClr>
              <a:buSzPct val="80000"/>
              <a:buFont typeface="Wingdings 3" panose="05040102010807070707" pitchFamily="18" charset="2"/>
              <a:buChar char=""/>
              <a:defRPr/>
            </a:pPr>
            <a:r>
              <a:rPr lang="en-IN" altLang="en-US" sz="1333" dirty="0">
                <a:solidFill>
                  <a:schemeClr val="bg2"/>
                </a:solidFill>
                <a:latin typeface="+mn-lt"/>
              </a:rPr>
              <a:t>Client faced the following challenges and was expecting vendor to perform automation testing:</a:t>
            </a:r>
          </a:p>
          <a:p>
            <a:pPr lvl="1">
              <a:lnSpc>
                <a:spcPct val="90000"/>
              </a:lnSpc>
              <a:spcBef>
                <a:spcPct val="0"/>
              </a:spcBef>
              <a:spcAft>
                <a:spcPts val="400"/>
              </a:spcAft>
              <a:buClr>
                <a:srgbClr val="049159"/>
              </a:buClr>
              <a:buSzPct val="80000"/>
              <a:buFont typeface="Wingdings 3" panose="05040102010807070707" pitchFamily="18" charset="2"/>
              <a:buChar char=""/>
              <a:defRPr/>
            </a:pPr>
            <a:r>
              <a:rPr lang="en-IN" altLang="en-US" sz="1300" dirty="0">
                <a:solidFill>
                  <a:schemeClr val="bg2"/>
                </a:solidFill>
                <a:latin typeface="+mn-lt"/>
              </a:rPr>
              <a:t>Distributed set of services used across cloud which included AWS Services, API, UI</a:t>
            </a:r>
          </a:p>
          <a:p>
            <a:pPr lvl="1">
              <a:lnSpc>
                <a:spcPct val="90000"/>
              </a:lnSpc>
              <a:spcBef>
                <a:spcPct val="0"/>
              </a:spcBef>
              <a:spcAft>
                <a:spcPts val="400"/>
              </a:spcAft>
              <a:buClr>
                <a:srgbClr val="049159"/>
              </a:buClr>
              <a:buSzPct val="80000"/>
              <a:buFont typeface="Wingdings 3" panose="05040102010807070707" pitchFamily="18" charset="2"/>
              <a:buChar char=""/>
              <a:defRPr/>
            </a:pPr>
            <a:r>
              <a:rPr lang="en-IN" altLang="en-US" sz="1300" dirty="0">
                <a:solidFill>
                  <a:schemeClr val="bg2"/>
                </a:solidFill>
                <a:latin typeface="+mn-lt"/>
              </a:rPr>
              <a:t>High rate of Production Defect Leakage and a long list of Items on Road map necessitated robust automation of basic functionality </a:t>
            </a:r>
          </a:p>
        </p:txBody>
      </p:sp>
      <p:sp>
        <p:nvSpPr>
          <p:cNvPr id="15" name="Freeform 14">
            <a:extLst>
              <a:ext uri="{FF2B5EF4-FFF2-40B4-BE49-F238E27FC236}">
                <a16:creationId xmlns:a16="http://schemas.microsoft.com/office/drawing/2014/main" id="{69F0704A-3B02-4AF1-B408-1F531B671F00}"/>
              </a:ext>
            </a:extLst>
          </p:cNvPr>
          <p:cNvSpPr/>
          <p:nvPr/>
        </p:nvSpPr>
        <p:spPr>
          <a:xfrm flipH="1">
            <a:off x="1" y="1811867"/>
            <a:ext cx="5035551" cy="205317"/>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50">
              <a:defRPr/>
            </a:pPr>
            <a:endParaRPr lang="en-US" sz="2400">
              <a:solidFill>
                <a:srgbClr val="FFFFFF"/>
              </a:solidFill>
            </a:endParaRPr>
          </a:p>
        </p:txBody>
      </p:sp>
      <p:sp>
        <p:nvSpPr>
          <p:cNvPr id="90124" name="Text Placeholder 2">
            <a:extLst>
              <a:ext uri="{FF2B5EF4-FFF2-40B4-BE49-F238E27FC236}">
                <a16:creationId xmlns:a16="http://schemas.microsoft.com/office/drawing/2014/main" id="{BEBEF3AF-6212-48E4-8B71-7BF88DF9608C}"/>
              </a:ext>
            </a:extLst>
          </p:cNvPr>
          <p:cNvSpPr txBox="1">
            <a:spLocks noChangeArrowheads="1"/>
          </p:cNvSpPr>
          <p:nvPr/>
        </p:nvSpPr>
        <p:spPr bwMode="auto">
          <a:xfrm>
            <a:off x="5091641" y="2694934"/>
            <a:ext cx="4320117"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3333"/>
              </a:lnSpc>
              <a:buNone/>
            </a:pPr>
            <a:r>
              <a:rPr lang="en-US" altLang="en-US" sz="1733" b="1" dirty="0">
                <a:solidFill>
                  <a:srgbClr val="0E678C"/>
                </a:solidFill>
              </a:rPr>
              <a:t>ideyaLabs SOLUTION</a:t>
            </a:r>
          </a:p>
        </p:txBody>
      </p:sp>
      <p:sp>
        <p:nvSpPr>
          <p:cNvPr id="64525" name="Content Placeholder 3">
            <a:extLst>
              <a:ext uri="{FF2B5EF4-FFF2-40B4-BE49-F238E27FC236}">
                <a16:creationId xmlns:a16="http://schemas.microsoft.com/office/drawing/2014/main" id="{1A3E813B-2988-4F05-91F8-9F11EF44F768}"/>
              </a:ext>
            </a:extLst>
          </p:cNvPr>
          <p:cNvSpPr txBox="1">
            <a:spLocks noChangeArrowheads="1"/>
          </p:cNvSpPr>
          <p:nvPr/>
        </p:nvSpPr>
        <p:spPr bwMode="auto">
          <a:xfrm>
            <a:off x="5046133" y="3189806"/>
            <a:ext cx="6441017" cy="2143600"/>
          </a:xfrm>
          <a:prstGeom prst="rect">
            <a:avLst/>
          </a:prstGeom>
          <a:noFill/>
          <a:ln>
            <a:noFill/>
          </a:ln>
        </p:spPr>
        <p:txBody>
          <a:bodyPr>
            <a:spAutoFit/>
          </a:bodyPr>
          <a:lstStyle>
            <a:lvl1pPr marL="227013" indent="-227013" defTabSz="1217613">
              <a:spcBef>
                <a:spcPct val="20000"/>
              </a:spcBef>
              <a:buFont typeface="Arial" panose="020B0604020202020204" pitchFamily="34" charset="0"/>
              <a:buChar char="•"/>
              <a:defRPr sz="4200">
                <a:solidFill>
                  <a:schemeClr val="tx1"/>
                </a:solidFill>
                <a:latin typeface="Calibri" panose="020F0502020204030204" pitchFamily="34" charset="0"/>
              </a:defRPr>
            </a:lvl1pPr>
            <a:lvl2pPr marL="436563" indent="-188913" defTabSz="1217613">
              <a:spcBef>
                <a:spcPct val="20000"/>
              </a:spcBef>
              <a:buFont typeface="Arial" panose="020B0604020202020204" pitchFamily="34" charset="0"/>
              <a:buChar char="–"/>
              <a:defRPr sz="3700">
                <a:solidFill>
                  <a:schemeClr val="tx1"/>
                </a:solidFill>
                <a:latin typeface="Calibri" panose="020F0502020204030204" pitchFamily="34" charset="0"/>
              </a:defRPr>
            </a:lvl2pPr>
            <a:lvl3pPr marL="593725" indent="-150813" defTabSz="1217613">
              <a:spcBef>
                <a:spcPct val="20000"/>
              </a:spcBef>
              <a:buFont typeface="Arial" panose="020B0604020202020204" pitchFamily="34" charset="0"/>
              <a:buChar char="•"/>
              <a:defRPr sz="3200">
                <a:solidFill>
                  <a:schemeClr val="tx1"/>
                </a:solidFill>
                <a:latin typeface="Calibri" panose="020F0502020204030204" pitchFamily="34" charset="0"/>
              </a:defRPr>
            </a:lvl3pPr>
            <a:lvl4pPr marL="741363" indent="-141288" defTabSz="1217613">
              <a:spcBef>
                <a:spcPct val="20000"/>
              </a:spcBef>
              <a:buFont typeface="Arial" panose="020B0604020202020204" pitchFamily="34" charset="0"/>
              <a:buChar char="–"/>
              <a:defRPr sz="2600">
                <a:solidFill>
                  <a:schemeClr val="tx1"/>
                </a:solidFill>
                <a:latin typeface="Calibri" panose="020F0502020204030204" pitchFamily="34" charset="0"/>
              </a:defRPr>
            </a:lvl4pPr>
            <a:lvl5pPr marL="869950" indent="-117475" defTabSz="1217613">
              <a:spcBef>
                <a:spcPct val="20000"/>
              </a:spcBef>
              <a:buFont typeface="Arial" panose="020B0604020202020204" pitchFamily="34" charset="0"/>
              <a:buChar char="»"/>
              <a:defRPr sz="2600">
                <a:solidFill>
                  <a:schemeClr val="tx1"/>
                </a:solidFill>
                <a:latin typeface="Calibri" panose="020F0502020204030204" pitchFamily="34" charset="0"/>
              </a:defRPr>
            </a:lvl5pPr>
            <a:lvl6pPr marL="13271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6pPr>
            <a:lvl7pPr marL="17843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7pPr>
            <a:lvl8pPr marL="22415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8pPr>
            <a:lvl9pPr marL="26987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9pPr>
          </a:lstStyle>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Developed an open source technology based Robust POM (Page Object Model) Cloud Framework that encompasses Cloud Services, UI and API Testing </a:t>
            </a:r>
          </a:p>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Framework was developed using Python, Pytest, Selenium, Tavern, Boto3. </a:t>
            </a:r>
          </a:p>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Artillery was also used as a separate module for performance testing</a:t>
            </a:r>
          </a:p>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Used lightweight and easy to develop YAML Files for API testing thereby simplifying script development for API Automation </a:t>
            </a:r>
          </a:p>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Prioritizing AWS Services automation followed by API Test Automation then UI Automation. This ensures crucial functionality which was at cloud level was secured first; followed by API Verification of data flows</a:t>
            </a:r>
          </a:p>
        </p:txBody>
      </p:sp>
      <p:sp>
        <p:nvSpPr>
          <p:cNvPr id="90126" name="Text Placeholder 2">
            <a:extLst>
              <a:ext uri="{FF2B5EF4-FFF2-40B4-BE49-F238E27FC236}">
                <a16:creationId xmlns:a16="http://schemas.microsoft.com/office/drawing/2014/main" id="{8A021BBE-93EE-4563-9CD2-89E00E604565}"/>
              </a:ext>
            </a:extLst>
          </p:cNvPr>
          <p:cNvSpPr txBox="1">
            <a:spLocks noChangeArrowheads="1"/>
          </p:cNvSpPr>
          <p:nvPr/>
        </p:nvSpPr>
        <p:spPr bwMode="auto">
          <a:xfrm>
            <a:off x="5115984" y="5328703"/>
            <a:ext cx="43688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1363" indent="-284163"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1413" indent="-227013"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5813" indent="-227013"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30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02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74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4613" indent="-227013"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nSpc>
                <a:spcPts val="3333"/>
              </a:lnSpc>
              <a:buNone/>
            </a:pPr>
            <a:r>
              <a:rPr lang="en-US" altLang="en-US" sz="1733" b="1" dirty="0">
                <a:solidFill>
                  <a:srgbClr val="0E678C"/>
                </a:solidFill>
              </a:rPr>
              <a:t>TECHNOLOGY STACK</a:t>
            </a:r>
          </a:p>
        </p:txBody>
      </p:sp>
      <p:sp>
        <p:nvSpPr>
          <p:cNvPr id="64527" name="Content Placeholder 3">
            <a:extLst>
              <a:ext uri="{FF2B5EF4-FFF2-40B4-BE49-F238E27FC236}">
                <a16:creationId xmlns:a16="http://schemas.microsoft.com/office/drawing/2014/main" id="{196802DC-7B34-4769-8E42-29E200FBB35A}"/>
              </a:ext>
            </a:extLst>
          </p:cNvPr>
          <p:cNvSpPr txBox="1">
            <a:spLocks noChangeArrowheads="1"/>
          </p:cNvSpPr>
          <p:nvPr/>
        </p:nvSpPr>
        <p:spPr bwMode="auto">
          <a:xfrm>
            <a:off x="5046133" y="5827081"/>
            <a:ext cx="6542617" cy="297454"/>
          </a:xfrm>
          <a:prstGeom prst="rect">
            <a:avLst/>
          </a:prstGeom>
          <a:noFill/>
          <a:ln>
            <a:noFill/>
          </a:ln>
        </p:spPr>
        <p:txBody>
          <a:bodyPr>
            <a:spAutoFit/>
          </a:bodyPr>
          <a:lstStyle>
            <a:lvl1pPr marL="227013" indent="-227013" defTabSz="1217613">
              <a:spcBef>
                <a:spcPct val="20000"/>
              </a:spcBef>
              <a:buFont typeface="Arial" panose="020B0604020202020204" pitchFamily="34" charset="0"/>
              <a:buChar char="•"/>
              <a:defRPr sz="4200">
                <a:solidFill>
                  <a:schemeClr val="tx1"/>
                </a:solidFill>
                <a:latin typeface="Calibri" panose="020F0502020204030204" pitchFamily="34" charset="0"/>
              </a:defRPr>
            </a:lvl1pPr>
            <a:lvl2pPr marL="436563" indent="-188913" defTabSz="1217613">
              <a:spcBef>
                <a:spcPct val="20000"/>
              </a:spcBef>
              <a:buFont typeface="Arial" panose="020B0604020202020204" pitchFamily="34" charset="0"/>
              <a:buChar char="–"/>
              <a:defRPr sz="3700">
                <a:solidFill>
                  <a:schemeClr val="tx1"/>
                </a:solidFill>
                <a:latin typeface="Calibri" panose="020F0502020204030204" pitchFamily="34" charset="0"/>
              </a:defRPr>
            </a:lvl2pPr>
            <a:lvl3pPr marL="593725" indent="-150813" defTabSz="1217613">
              <a:spcBef>
                <a:spcPct val="20000"/>
              </a:spcBef>
              <a:buFont typeface="Arial" panose="020B0604020202020204" pitchFamily="34" charset="0"/>
              <a:buChar char="•"/>
              <a:defRPr sz="3200">
                <a:solidFill>
                  <a:schemeClr val="tx1"/>
                </a:solidFill>
                <a:latin typeface="Calibri" panose="020F0502020204030204" pitchFamily="34" charset="0"/>
              </a:defRPr>
            </a:lvl3pPr>
            <a:lvl4pPr marL="741363" indent="-141288" defTabSz="1217613">
              <a:spcBef>
                <a:spcPct val="20000"/>
              </a:spcBef>
              <a:buFont typeface="Arial" panose="020B0604020202020204" pitchFamily="34" charset="0"/>
              <a:buChar char="–"/>
              <a:defRPr sz="2600">
                <a:solidFill>
                  <a:schemeClr val="tx1"/>
                </a:solidFill>
                <a:latin typeface="Calibri" panose="020F0502020204030204" pitchFamily="34" charset="0"/>
              </a:defRPr>
            </a:lvl4pPr>
            <a:lvl5pPr marL="869950" indent="-117475" defTabSz="1217613">
              <a:spcBef>
                <a:spcPct val="20000"/>
              </a:spcBef>
              <a:buFont typeface="Arial" panose="020B0604020202020204" pitchFamily="34" charset="0"/>
              <a:buChar char="»"/>
              <a:defRPr sz="2600">
                <a:solidFill>
                  <a:schemeClr val="tx1"/>
                </a:solidFill>
                <a:latin typeface="Calibri" panose="020F0502020204030204" pitchFamily="34" charset="0"/>
              </a:defRPr>
            </a:lvl5pPr>
            <a:lvl6pPr marL="13271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6pPr>
            <a:lvl7pPr marL="17843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7pPr>
            <a:lvl8pPr marL="22415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8pPr>
            <a:lvl9pPr marL="2698750" indent="-117475" defTabSz="1217613"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defRPr>
            </a:lvl9pPr>
          </a:lstStyle>
          <a:p>
            <a:pPr>
              <a:spcBef>
                <a:spcPct val="0"/>
              </a:spcBef>
              <a:spcAft>
                <a:spcPts val="400"/>
              </a:spcAft>
              <a:buClr>
                <a:srgbClr val="049159"/>
              </a:buClr>
              <a:buSzPct val="80000"/>
              <a:buFont typeface="Wingdings 3" panose="05040102010807070707" pitchFamily="18" charset="2"/>
              <a:buChar char=""/>
              <a:defRPr/>
            </a:pPr>
            <a:r>
              <a:rPr lang="en-US" altLang="en-US" sz="1333" dirty="0">
                <a:solidFill>
                  <a:schemeClr val="bg2"/>
                </a:solidFill>
                <a:latin typeface="+mn-lt"/>
              </a:rPr>
              <a:t>Python, Pytest, Selenium, Boto3, Tavern, Artillery</a:t>
            </a:r>
          </a:p>
        </p:txBody>
      </p:sp>
      <p:pic>
        <p:nvPicPr>
          <p:cNvPr id="90128" name="Picture 3" descr="C:\Users\Varun.SANJEEV\Desktop\Xoriant\PPT\151.png">
            <a:extLst>
              <a:ext uri="{FF2B5EF4-FFF2-40B4-BE49-F238E27FC236}">
                <a16:creationId xmlns:a16="http://schemas.microsoft.com/office/drawing/2014/main" id="{DE9F79CC-F26C-4F93-A0D7-81395360F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1" y="1189568"/>
            <a:ext cx="512233" cy="5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9" name="Rectangle 4">
            <a:extLst>
              <a:ext uri="{FF2B5EF4-FFF2-40B4-BE49-F238E27FC236}">
                <a16:creationId xmlns:a16="http://schemas.microsoft.com/office/drawing/2014/main" id="{F4CCFF38-7B5D-4F05-919F-750E89B591A3}"/>
              </a:ext>
            </a:extLst>
          </p:cNvPr>
          <p:cNvSpPr>
            <a:spLocks noChangeArrowheads="1"/>
          </p:cNvSpPr>
          <p:nvPr/>
        </p:nvSpPr>
        <p:spPr bwMode="auto">
          <a:xfrm>
            <a:off x="80433" y="1133729"/>
            <a:ext cx="4159251"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912813">
              <a:spcBef>
                <a:spcPct val="20000"/>
              </a:spcBef>
              <a:buFont typeface="Arial" panose="020B0604020202020204" pitchFamily="34" charset="0"/>
              <a:buChar char="•"/>
              <a:defRPr sz="31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7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19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r" eaLnBrk="1" hangingPunct="1">
              <a:spcBef>
                <a:spcPct val="0"/>
              </a:spcBef>
              <a:buFontTx/>
              <a:buNone/>
            </a:pPr>
            <a:r>
              <a:rPr lang="en-IN" altLang="en-US" sz="2133" b="1" dirty="0">
                <a:solidFill>
                  <a:srgbClr val="44464B"/>
                </a:solidFill>
                <a:ea typeface="Fira Sans"/>
                <a:cs typeface="Arial" panose="020B0604020202020204" pitchFamily="34" charset="0"/>
              </a:rPr>
              <a:t>Financial services and software company</a:t>
            </a:r>
          </a:p>
        </p:txBody>
      </p:sp>
      <p:sp>
        <p:nvSpPr>
          <p:cNvPr id="90130" name="Title 13">
            <a:extLst>
              <a:ext uri="{FF2B5EF4-FFF2-40B4-BE49-F238E27FC236}">
                <a16:creationId xmlns:a16="http://schemas.microsoft.com/office/drawing/2014/main" id="{8D2B1510-3979-48D1-8697-43630CD0BD85}"/>
              </a:ext>
            </a:extLst>
          </p:cNvPr>
          <p:cNvSpPr>
            <a:spLocks noGrp="1" noChangeArrowheads="1"/>
          </p:cNvSpPr>
          <p:nvPr>
            <p:ph type="title"/>
          </p:nvPr>
        </p:nvSpPr>
        <p:spPr>
          <a:xfrm>
            <a:off x="40218" y="151999"/>
            <a:ext cx="8226960" cy="880533"/>
          </a:xfrm>
        </p:spPr>
        <p:txBody>
          <a:bodyPr/>
          <a:lstStyle/>
          <a:p>
            <a:pPr eaLnBrk="1" hangingPunct="1"/>
            <a:r>
              <a:rPr lang="en-IN" altLang="en-US" dirty="0"/>
              <a:t>Automation-i360 in Cloud Applications</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53" y="137380"/>
            <a:ext cx="10574195" cy="804803"/>
          </a:xfrm>
        </p:spPr>
        <p:txBody>
          <a:bodyPr>
            <a:normAutofit/>
          </a:bodyPr>
          <a:lstStyle/>
          <a:p>
            <a:pPr>
              <a:lnSpc>
                <a:spcPts val="2667"/>
              </a:lnSpc>
            </a:pPr>
            <a:r>
              <a:rPr lang="en-US" sz="3600" dirty="0"/>
              <a:t>Testing Services for Personal Finance Application</a:t>
            </a:r>
          </a:p>
        </p:txBody>
      </p:sp>
      <p:pic>
        <p:nvPicPr>
          <p:cNvPr id="7" name="Picture 6"/>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3955682" y="2671048"/>
            <a:ext cx="567937" cy="567937"/>
          </a:xfrm>
          <a:prstGeom prst="rect">
            <a:avLst/>
          </a:prstGeom>
          <a:noFill/>
        </p:spPr>
      </p:pic>
      <p:sp>
        <p:nvSpPr>
          <p:cNvPr id="8" name="Rectangle 7"/>
          <p:cNvSpPr/>
          <p:nvPr/>
        </p:nvSpPr>
        <p:spPr>
          <a:xfrm>
            <a:off x="6" y="1097367"/>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400" dirty="0">
              <a:solidFill>
                <a:srgbClr val="FFFFFF"/>
              </a:solidFill>
              <a:latin typeface="Calibri"/>
            </a:endParaRPr>
          </a:p>
        </p:txBody>
      </p:sp>
      <p:sp>
        <p:nvSpPr>
          <p:cNvPr id="3" name="Text Placeholder 2"/>
          <p:cNvSpPr>
            <a:spLocks noGrp="1"/>
          </p:cNvSpPr>
          <p:nvPr>
            <p:ph type="body" sz="quarter" idx="14"/>
          </p:nvPr>
        </p:nvSpPr>
        <p:spPr>
          <a:xfrm>
            <a:off x="201806" y="1797552"/>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01806" y="2284880"/>
            <a:ext cx="4493385" cy="911019"/>
          </a:xfrm>
        </p:spPr>
        <p:txBody>
          <a:bodyPr wrap="square">
            <a:spAutoFit/>
          </a:bodyPr>
          <a:lstStyle/>
          <a:p>
            <a:pPr marL="228578" indent="-228578"/>
            <a:r>
              <a:rPr lang="en-IN" sz="1330" dirty="0"/>
              <a:t>Client’s mobile application gives users access to all of their financial information —bank accounts, credit cards, bills, mortgages, loans, and, of course, your credit scores — all in one location, all under one account.</a:t>
            </a:r>
          </a:p>
        </p:txBody>
      </p:sp>
      <p:sp>
        <p:nvSpPr>
          <p:cNvPr id="9" name="Rectangle 8"/>
          <p:cNvSpPr/>
          <p:nvPr/>
        </p:nvSpPr>
        <p:spPr>
          <a:xfrm>
            <a:off x="6"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400" dirty="0">
              <a:solidFill>
                <a:srgbClr val="FFFFFF"/>
              </a:solidFill>
              <a:latin typeface="Calibri"/>
            </a:endParaRPr>
          </a:p>
        </p:txBody>
      </p:sp>
      <p:sp>
        <p:nvSpPr>
          <p:cNvPr id="10" name="Text Placeholder 2"/>
          <p:cNvSpPr txBox="1">
            <a:spLocks/>
          </p:cNvSpPr>
          <p:nvPr/>
        </p:nvSpPr>
        <p:spPr>
          <a:xfrm>
            <a:off x="385354" y="4312487"/>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371989" y="4707757"/>
            <a:ext cx="4291579" cy="1883593"/>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indent="-228578" defTabSz="1219110">
              <a:buClr>
                <a:srgbClr val="049159">
                  <a:lumMod val="20000"/>
                  <a:lumOff val="80000"/>
                </a:srgbClr>
              </a:buClr>
            </a:pPr>
            <a:r>
              <a:rPr lang="en-IN" sz="1330" dirty="0">
                <a:solidFill>
                  <a:srgbClr val="FFFFFF"/>
                </a:solidFill>
                <a:latin typeface="Calibri"/>
              </a:rPr>
              <a:t>Reduced business cycle time, achieved more accuracy and overall operational efficiency</a:t>
            </a:r>
          </a:p>
          <a:p>
            <a:pPr marL="228578" indent="-228578" defTabSz="1219110">
              <a:buClr>
                <a:srgbClr val="049159">
                  <a:lumMod val="20000"/>
                  <a:lumOff val="80000"/>
                </a:srgbClr>
              </a:buClr>
            </a:pPr>
            <a:r>
              <a:rPr lang="en-IN" sz="1330" dirty="0">
                <a:solidFill>
                  <a:srgbClr val="FFFFFF"/>
                </a:solidFill>
                <a:latin typeface="Calibri"/>
              </a:rPr>
              <a:t>Overnight running test cycle by offshore team saves time</a:t>
            </a:r>
          </a:p>
          <a:p>
            <a:pPr marL="228578" indent="-228578" defTabSz="1219110">
              <a:buClr>
                <a:srgbClr val="049159">
                  <a:lumMod val="20000"/>
                  <a:lumOff val="80000"/>
                </a:srgbClr>
              </a:buClr>
            </a:pPr>
            <a:r>
              <a:rPr lang="en-IN" sz="1330" dirty="0">
                <a:solidFill>
                  <a:srgbClr val="FFFFFF"/>
                </a:solidFill>
                <a:latin typeface="Calibri"/>
              </a:rPr>
              <a:t>Zero defect leakage </a:t>
            </a:r>
          </a:p>
          <a:p>
            <a:pPr marL="228578" indent="-228578" defTabSz="1219110">
              <a:buClr>
                <a:srgbClr val="049159">
                  <a:lumMod val="20000"/>
                  <a:lumOff val="80000"/>
                </a:srgbClr>
              </a:buClr>
            </a:pPr>
            <a:r>
              <a:rPr lang="en-IN" sz="1330" dirty="0">
                <a:solidFill>
                  <a:srgbClr val="FFFFFF"/>
                </a:solidFill>
                <a:latin typeface="Calibri"/>
              </a:rPr>
              <a:t>Complied with several  federal laws  and standards like OWASP</a:t>
            </a:r>
          </a:p>
          <a:p>
            <a:pPr marL="228578" indent="-228578" defTabSz="1219110">
              <a:buClr>
                <a:srgbClr val="049159">
                  <a:lumMod val="20000"/>
                  <a:lumOff val="80000"/>
                </a:srgbClr>
              </a:buClr>
            </a:pPr>
            <a:r>
              <a:rPr lang="en-IN" sz="1330" dirty="0">
                <a:solidFill>
                  <a:srgbClr val="FFFFFF"/>
                </a:solidFill>
                <a:latin typeface="Calibri"/>
              </a:rPr>
              <a:t>Top 5 rated apps with 5 start reviews</a:t>
            </a:r>
          </a:p>
        </p:txBody>
      </p:sp>
      <p:sp>
        <p:nvSpPr>
          <p:cNvPr id="12" name="Text Placeholder 2"/>
          <p:cNvSpPr txBox="1">
            <a:spLocks/>
          </p:cNvSpPr>
          <p:nvPr/>
        </p:nvSpPr>
        <p:spPr>
          <a:xfrm>
            <a:off x="5264088" y="1092202"/>
            <a:ext cx="4369561" cy="443025"/>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latin typeface="Calibri"/>
              </a:rPr>
              <a:t>BUSINESS PROBLEM AND SCOPE</a:t>
            </a:r>
          </a:p>
        </p:txBody>
      </p:sp>
      <p:sp>
        <p:nvSpPr>
          <p:cNvPr id="13" name="Content Placeholder 3"/>
          <p:cNvSpPr txBox="1">
            <a:spLocks/>
          </p:cNvSpPr>
          <p:nvPr/>
        </p:nvSpPr>
        <p:spPr>
          <a:xfrm>
            <a:off x="5264085" y="1470408"/>
            <a:ext cx="6428244" cy="949491"/>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indent="-228578" defTabSz="1219110">
              <a:buClr>
                <a:srgbClr val="049159"/>
              </a:buClr>
            </a:pPr>
            <a:r>
              <a:rPr lang="en-IN" sz="1330" dirty="0">
                <a:latin typeface="Calibri"/>
              </a:rPr>
              <a:t>ideyaLabs developed a growth, training and execution plan to meet client’s requirements</a:t>
            </a:r>
          </a:p>
          <a:p>
            <a:pPr marL="228578" indent="-228578" defTabSz="1219110">
              <a:buClr>
                <a:srgbClr val="049159"/>
              </a:buClr>
            </a:pPr>
            <a:r>
              <a:rPr lang="en-IN" sz="1330" dirty="0">
                <a:latin typeface="Calibri"/>
              </a:rPr>
              <a:t>The team comprises of Test management which includes test designers and manual testers </a:t>
            </a:r>
          </a:p>
        </p:txBody>
      </p:sp>
      <p:sp>
        <p:nvSpPr>
          <p:cNvPr id="15" name="Freeform 14"/>
          <p:cNvSpPr/>
          <p:nvPr/>
        </p:nvSpPr>
        <p:spPr>
          <a:xfrm flipH="1">
            <a:off x="3" y="1810563"/>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2400" dirty="0">
              <a:solidFill>
                <a:srgbClr val="FFFFFF"/>
              </a:solidFill>
              <a:latin typeface="Calibri"/>
            </a:endParaRPr>
          </a:p>
        </p:txBody>
      </p:sp>
      <p:sp>
        <p:nvSpPr>
          <p:cNvPr id="16" name="Text Placeholder 2"/>
          <p:cNvSpPr txBox="1">
            <a:spLocks/>
          </p:cNvSpPr>
          <p:nvPr/>
        </p:nvSpPr>
        <p:spPr>
          <a:xfrm>
            <a:off x="5264088" y="2486300"/>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latin typeface="Calibri"/>
              </a:rPr>
              <a:t>ideyaLabs SOLUTION</a:t>
            </a:r>
          </a:p>
        </p:txBody>
      </p:sp>
      <p:sp>
        <p:nvSpPr>
          <p:cNvPr id="17" name="Content Placeholder 3"/>
          <p:cNvSpPr txBox="1">
            <a:spLocks/>
          </p:cNvSpPr>
          <p:nvPr/>
        </p:nvSpPr>
        <p:spPr>
          <a:xfrm>
            <a:off x="5234945" y="2918016"/>
            <a:ext cx="6428244" cy="233140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050">
              <a:buClr>
                <a:srgbClr val="049159"/>
              </a:buClr>
            </a:pPr>
            <a:r>
              <a:rPr lang="en-US" sz="1330" dirty="0">
                <a:latin typeface="Calibri"/>
              </a:rPr>
              <a:t>ideyaLabs conducted a complete QA cycle in the respective phases for testing the native application across devices and networks</a:t>
            </a:r>
          </a:p>
          <a:p>
            <a:pPr marL="228573" indent="-228573" defTabSz="1219050">
              <a:buClr>
                <a:srgbClr val="049159"/>
              </a:buClr>
            </a:pPr>
            <a:r>
              <a:rPr lang="en-IN" sz="1330" dirty="0">
                <a:latin typeface="Calibri"/>
              </a:rPr>
              <a:t>Testing services: Manual Testing, Security Testing, Exploratory Testing, Black Box Testing and Database Testing</a:t>
            </a:r>
            <a:endParaRPr lang="en-US" sz="1330" dirty="0">
              <a:latin typeface="Calibri"/>
            </a:endParaRPr>
          </a:p>
          <a:p>
            <a:pPr marL="228573" indent="-228573" defTabSz="1219050">
              <a:buClr>
                <a:srgbClr val="049159"/>
              </a:buClr>
            </a:pPr>
            <a:r>
              <a:rPr lang="en-US" sz="1330" dirty="0">
                <a:latin typeface="Calibri"/>
              </a:rPr>
              <a:t>Created complete test plan for both generic and platform test cases</a:t>
            </a:r>
          </a:p>
          <a:p>
            <a:pPr marL="228573" indent="-228573" defTabSz="1219050">
              <a:buClr>
                <a:srgbClr val="049159"/>
              </a:buClr>
            </a:pPr>
            <a:r>
              <a:rPr lang="en-US" sz="1330" dirty="0">
                <a:latin typeface="Calibri"/>
              </a:rPr>
              <a:t>Used Appium for verification of Native app’s functionality and UI testing</a:t>
            </a:r>
          </a:p>
          <a:p>
            <a:pPr marL="228573" indent="-228573" defTabSz="1219050">
              <a:buClr>
                <a:srgbClr val="049159"/>
              </a:buClr>
            </a:pPr>
            <a:r>
              <a:rPr lang="en-US" sz="1330" dirty="0">
                <a:latin typeface="Calibri"/>
              </a:rPr>
              <a:t>Appium tool was used for testing across multiple mobile operating systems of iOS and android , with the same automated script</a:t>
            </a:r>
          </a:p>
          <a:p>
            <a:pPr marL="228573" indent="-228573" defTabSz="1219050">
              <a:buClr>
                <a:srgbClr val="049159"/>
              </a:buClr>
            </a:pPr>
            <a:r>
              <a:rPr lang="en-US" sz="1330" dirty="0">
                <a:latin typeface="Calibri"/>
              </a:rPr>
              <a:t>Due to the presence of Selenium web drive, Appium tool was also used to render support for multiple languages for development (Java, C#) </a:t>
            </a:r>
          </a:p>
        </p:txBody>
      </p:sp>
      <p:sp>
        <p:nvSpPr>
          <p:cNvPr id="18" name="Text Placeholder 2"/>
          <p:cNvSpPr txBox="1">
            <a:spLocks/>
          </p:cNvSpPr>
          <p:nvPr/>
        </p:nvSpPr>
        <p:spPr>
          <a:xfrm>
            <a:off x="5264088" y="5183960"/>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r>
              <a:rPr lang="en-US" sz="1733" b="1" dirty="0">
                <a:solidFill>
                  <a:srgbClr val="0E678C"/>
                </a:solidFill>
                <a:latin typeface="Calibri"/>
              </a:rPr>
              <a:t>TECHNOLOGY STACK</a:t>
            </a:r>
          </a:p>
        </p:txBody>
      </p:sp>
      <p:sp>
        <p:nvSpPr>
          <p:cNvPr id="19" name="Content Placeholder 3"/>
          <p:cNvSpPr txBox="1">
            <a:spLocks/>
          </p:cNvSpPr>
          <p:nvPr/>
        </p:nvSpPr>
        <p:spPr>
          <a:xfrm>
            <a:off x="5264085" y="5765798"/>
            <a:ext cx="5999448" cy="30777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indent="-228578" defTabSz="1219110">
              <a:buClr>
                <a:srgbClr val="049159"/>
              </a:buClr>
            </a:pPr>
            <a:r>
              <a:rPr lang="fr-FR" sz="1330" dirty="0">
                <a:latin typeface="Calibri"/>
              </a:rPr>
              <a:t>JIRA, TestRail, Confluence, SQL, Android SDK, </a:t>
            </a:r>
            <a:r>
              <a:rPr lang="en-US" sz="1330" dirty="0">
                <a:latin typeface="Calibri" pitchFamily="34" charset="0"/>
              </a:rPr>
              <a:t>Selenium, Appium</a:t>
            </a:r>
            <a:endParaRPr lang="fr-FR" sz="1330" dirty="0">
              <a:latin typeface="Calibri"/>
            </a:endParaRPr>
          </a:p>
        </p:txBody>
      </p:sp>
      <p:sp>
        <p:nvSpPr>
          <p:cNvPr id="5" name="Rectangle 4"/>
          <p:cNvSpPr/>
          <p:nvPr/>
        </p:nvSpPr>
        <p:spPr>
          <a:xfrm>
            <a:off x="178194" y="1291199"/>
            <a:ext cx="4158527" cy="420115"/>
          </a:xfrm>
          <a:prstGeom prst="rect">
            <a:avLst/>
          </a:prstGeom>
        </p:spPr>
        <p:txBody>
          <a:bodyPr wrap="square" anchor="ctr">
            <a:spAutoFit/>
          </a:bodyPr>
          <a:lstStyle/>
          <a:p>
            <a:pPr algn="r" defTabSz="1219140"/>
            <a:r>
              <a:rPr lang="en-US" sz="2130" b="1" dirty="0">
                <a:solidFill>
                  <a:srgbClr val="44464B"/>
                </a:solidFill>
                <a:latin typeface="Fira Sans" pitchFamily="34" charset="0"/>
                <a:ea typeface="Fira Sans" pitchFamily="34" charset="0"/>
                <a:cs typeface="Arial" pitchFamily="34" charset="0"/>
              </a:rPr>
              <a:t>Personal Finance Company </a:t>
            </a:r>
          </a:p>
        </p:txBody>
      </p:sp>
      <p:pic>
        <p:nvPicPr>
          <p:cNvPr id="23" name="Picture 4" descr="D:\Peter Jafrin\xoriant\xoriant-icons\41.png">
            <a:extLst>
              <a:ext uri="{FF2B5EF4-FFF2-40B4-BE49-F238E27FC236}">
                <a16:creationId xmlns:a16="http://schemas.microsoft.com/office/drawing/2014/main" id="{ECAF3563-9DB7-46CC-B270-EFC169DB2C66}"/>
              </a:ext>
            </a:extLst>
          </p:cNvPr>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86341" y="1257229"/>
            <a:ext cx="508987" cy="4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39233" y="1942664"/>
            <a:ext cx="6513534" cy="1604011"/>
          </a:xfrm>
        </p:spPr>
        <p:txBody>
          <a:bodyPr/>
          <a:lstStyle/>
          <a:p>
            <a:pPr algn="ctr"/>
            <a:r>
              <a:rPr lang="en-US" dirty="0"/>
              <a:t>Capabilities  </a:t>
            </a:r>
          </a:p>
        </p:txBody>
      </p:sp>
    </p:spTree>
    <p:extLst>
      <p:ext uri="{BB962C8B-B14F-4D97-AF65-F5344CB8AC3E}">
        <p14:creationId xmlns:p14="http://schemas.microsoft.com/office/powerpoint/2010/main" val="349547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6" y="1139717"/>
            <a:ext cx="5035551" cy="31818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dirty="0">
              <a:solidFill>
                <a:srgbClr val="FFFFFF"/>
              </a:solidFill>
              <a:latin typeface="Calibri"/>
            </a:endParaRPr>
          </a:p>
        </p:txBody>
      </p:sp>
      <p:sp>
        <p:nvSpPr>
          <p:cNvPr id="3" name="Text Placeholder 2"/>
          <p:cNvSpPr>
            <a:spLocks noGrp="1"/>
          </p:cNvSpPr>
          <p:nvPr>
            <p:ph type="body" sz="quarter" idx="14"/>
          </p:nvPr>
        </p:nvSpPr>
        <p:spPr>
          <a:xfrm>
            <a:off x="385351" y="1810565"/>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286697" y="2271053"/>
            <a:ext cx="4462163" cy="1576329"/>
          </a:xfrm>
        </p:spPr>
        <p:txBody>
          <a:bodyPr wrap="square">
            <a:spAutoFit/>
          </a:bodyPr>
          <a:lstStyle/>
          <a:p>
            <a:pPr marL="228573" indent="-228573"/>
            <a:r>
              <a:rPr lang="en-IN" sz="1330" dirty="0"/>
              <a:t>Our client is a US based Leading provider of innovative on-demand software solutions (SaaS) and services for the residential mortgage industry</a:t>
            </a:r>
          </a:p>
          <a:p>
            <a:pPr marL="228573" indent="-228573"/>
            <a:r>
              <a:rPr lang="en-US" sz="1330" dirty="0"/>
              <a:t>It offers a cloud-based all-in-one mortgage management solution that allows banks, credit unions and mortgage lenders to originate and fund mortgages and improve compliance, loan quality and efficiency</a:t>
            </a:r>
            <a:endParaRPr lang="en-IN" sz="1330" dirty="0"/>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dirty="0">
              <a:solidFill>
                <a:srgbClr val="FFFFFF"/>
              </a:solidFill>
              <a:latin typeface="Calibri"/>
            </a:endParaRPr>
          </a:p>
        </p:txBody>
      </p:sp>
      <p:sp>
        <p:nvSpPr>
          <p:cNvPr id="10" name="Text Placeholder 2"/>
          <p:cNvSpPr txBox="1">
            <a:spLocks/>
          </p:cNvSpPr>
          <p:nvPr/>
        </p:nvSpPr>
        <p:spPr>
          <a:xfrm>
            <a:off x="385357" y="4383367"/>
            <a:ext cx="2729215" cy="487328"/>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49159">
                    <a:lumMod val="20000"/>
                    <a:lumOff val="80000"/>
                  </a:srgbClr>
                </a:solidFill>
                <a:latin typeface="Calibri"/>
              </a:rPr>
              <a:t>BUSINESS BENEFITS</a:t>
            </a:r>
          </a:p>
        </p:txBody>
      </p:sp>
      <p:sp>
        <p:nvSpPr>
          <p:cNvPr id="11" name="Content Placeholder 3"/>
          <p:cNvSpPr txBox="1">
            <a:spLocks/>
          </p:cNvSpPr>
          <p:nvPr/>
        </p:nvSpPr>
        <p:spPr>
          <a:xfrm>
            <a:off x="158378" y="4737709"/>
            <a:ext cx="4493385" cy="1806646"/>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buClr>
                <a:srgbClr val="049159">
                  <a:lumMod val="20000"/>
                  <a:lumOff val="80000"/>
                </a:srgbClr>
              </a:buClr>
              <a:defRPr/>
            </a:pPr>
            <a:r>
              <a:rPr lang="en-IN" sz="1330" dirty="0">
                <a:solidFill>
                  <a:srgbClr val="FFFFFF"/>
                </a:solidFill>
              </a:rPr>
              <a:t>Achieved minimum regression timeframe speeding up the release cycle to production, regression cycle optimized from 4 weeks to 1 week cycle</a:t>
            </a:r>
          </a:p>
          <a:p>
            <a:pPr marL="228573" indent="-228573" defTabSz="1219110">
              <a:buClr>
                <a:srgbClr val="049159">
                  <a:lumMod val="20000"/>
                  <a:lumOff val="80000"/>
                </a:srgbClr>
              </a:buClr>
              <a:defRPr/>
            </a:pPr>
            <a:r>
              <a:rPr lang="en-IN" sz="1330" dirty="0">
                <a:solidFill>
                  <a:srgbClr val="FFFFFF"/>
                </a:solidFill>
              </a:rPr>
              <a:t>API Automation – Team has successfully used SOAP UI and SOAP UI Pro version to automate 100% API (SOAP + REST)  related test cases</a:t>
            </a:r>
          </a:p>
          <a:p>
            <a:pPr marL="228573" indent="-228573" defTabSz="1219110">
              <a:buClr>
                <a:srgbClr val="049159">
                  <a:lumMod val="20000"/>
                  <a:lumOff val="80000"/>
                </a:srgbClr>
              </a:buClr>
              <a:defRPr/>
            </a:pPr>
            <a:r>
              <a:rPr lang="en-IN" sz="1330" dirty="0">
                <a:solidFill>
                  <a:srgbClr val="FFFFFF"/>
                </a:solidFill>
              </a:rPr>
              <a:t>Achieving 100% Automation of the functionalities developed within the same sprint</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9110">
              <a:defRPr/>
            </a:pPr>
            <a:endParaRPr lang="en-US" sz="2400" dirty="0">
              <a:solidFill>
                <a:srgbClr val="FFFFFF"/>
              </a:solidFill>
              <a:latin typeface="Calibri"/>
            </a:endParaRPr>
          </a:p>
        </p:txBody>
      </p:sp>
      <p:sp>
        <p:nvSpPr>
          <p:cNvPr id="16" name="Text Placeholder 2"/>
          <p:cNvSpPr txBox="1">
            <a:spLocks/>
          </p:cNvSpPr>
          <p:nvPr/>
        </p:nvSpPr>
        <p:spPr>
          <a:xfrm>
            <a:off x="5193888" y="1193801"/>
            <a:ext cx="4369561" cy="332852"/>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ideyaLabs SOLUTION</a:t>
            </a:r>
          </a:p>
        </p:txBody>
      </p:sp>
      <p:sp>
        <p:nvSpPr>
          <p:cNvPr id="18" name="Text Placeholder 2"/>
          <p:cNvSpPr txBox="1">
            <a:spLocks/>
          </p:cNvSpPr>
          <p:nvPr/>
        </p:nvSpPr>
        <p:spPr>
          <a:xfrm>
            <a:off x="5193887" y="5589798"/>
            <a:ext cx="4369561" cy="366137"/>
          </a:xfrm>
          <a:prstGeom prst="rect">
            <a:avLst/>
          </a:prstGeom>
        </p:spPr>
        <p:txBody>
          <a:bodyPr vert="horz" lIns="91436" tIns="45719" rIns="91436" bIns="45719"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9110">
              <a:defRPr/>
            </a:pPr>
            <a:r>
              <a:rPr lang="en-US" sz="1733" b="1" dirty="0">
                <a:solidFill>
                  <a:srgbClr val="0E678C"/>
                </a:solidFill>
                <a:latin typeface="Calibri"/>
              </a:rPr>
              <a:t>TECHNOLOGY STACK</a:t>
            </a:r>
          </a:p>
        </p:txBody>
      </p:sp>
      <p:sp>
        <p:nvSpPr>
          <p:cNvPr id="19" name="Content Placeholder 3"/>
          <p:cNvSpPr txBox="1">
            <a:spLocks/>
          </p:cNvSpPr>
          <p:nvPr/>
        </p:nvSpPr>
        <p:spPr>
          <a:xfrm>
            <a:off x="5193887" y="5955935"/>
            <a:ext cx="5999448" cy="460765"/>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indent="-228573" defTabSz="1219110">
              <a:lnSpc>
                <a:spcPct val="90000"/>
              </a:lnSpc>
              <a:buClr>
                <a:srgbClr val="049159"/>
              </a:buClr>
              <a:defRPr/>
            </a:pPr>
            <a:r>
              <a:rPr lang="en-US" sz="1330" dirty="0"/>
              <a:t>Selenium WebDriver, HP UFT, Core JAVA, SOAP UI, JIRA, TFS, Eclipse, Jenkins, Groovy Scripting, Load Runner, Web Load and JMeter</a:t>
            </a:r>
          </a:p>
        </p:txBody>
      </p:sp>
      <p:sp>
        <p:nvSpPr>
          <p:cNvPr id="14" name="Title 13">
            <a:extLst>
              <a:ext uri="{FF2B5EF4-FFF2-40B4-BE49-F238E27FC236}">
                <a16:creationId xmlns:a16="http://schemas.microsoft.com/office/drawing/2014/main" id="{C3A18BC1-9B13-4BB0-98BC-26CC768671B4}"/>
              </a:ext>
            </a:extLst>
          </p:cNvPr>
          <p:cNvSpPr>
            <a:spLocks noGrp="1"/>
          </p:cNvSpPr>
          <p:nvPr>
            <p:ph type="title"/>
          </p:nvPr>
        </p:nvSpPr>
        <p:spPr>
          <a:xfrm>
            <a:off x="385351" y="76200"/>
            <a:ext cx="6663149" cy="879952"/>
          </a:xfrm>
        </p:spPr>
        <p:txBody>
          <a:bodyPr>
            <a:normAutofit/>
          </a:bodyPr>
          <a:lstStyle/>
          <a:p>
            <a:r>
              <a:rPr lang="en-IN" sz="3730" dirty="0"/>
              <a:t>QA of Mortgage Products </a:t>
            </a:r>
          </a:p>
        </p:txBody>
      </p:sp>
      <p:sp>
        <p:nvSpPr>
          <p:cNvPr id="21" name="Rectangle 20">
            <a:extLst>
              <a:ext uri="{FF2B5EF4-FFF2-40B4-BE49-F238E27FC236}">
                <a16:creationId xmlns:a16="http://schemas.microsoft.com/office/drawing/2014/main" id="{142C2A97-02CB-4C37-A50F-1B79F6FEC529}"/>
              </a:ext>
            </a:extLst>
          </p:cNvPr>
          <p:cNvSpPr/>
          <p:nvPr/>
        </p:nvSpPr>
        <p:spPr>
          <a:xfrm>
            <a:off x="579897" y="1139717"/>
            <a:ext cx="3485748" cy="623440"/>
          </a:xfrm>
          <a:prstGeom prst="rect">
            <a:avLst/>
          </a:prstGeom>
        </p:spPr>
        <p:txBody>
          <a:bodyPr wrap="square" anchor="ctr">
            <a:spAutoFit/>
          </a:bodyPr>
          <a:lstStyle/>
          <a:p>
            <a:pPr algn="r" defTabSz="1219140">
              <a:lnSpc>
                <a:spcPct val="80000"/>
              </a:lnSpc>
            </a:pPr>
            <a:r>
              <a:rPr lang="en-US" sz="2130" b="1" dirty="0">
                <a:solidFill>
                  <a:srgbClr val="44464B"/>
                </a:solidFill>
                <a:latin typeface="Fira Sans" pitchFamily="34" charset="0"/>
                <a:ea typeface="Fira Sans" pitchFamily="34" charset="0"/>
                <a:cs typeface="Arial" pitchFamily="34" charset="0"/>
              </a:rPr>
              <a:t>Leading Mortgage Software Provider</a:t>
            </a:r>
          </a:p>
        </p:txBody>
      </p:sp>
      <p:pic>
        <p:nvPicPr>
          <p:cNvPr id="22" name="Picture 6">
            <a:extLst>
              <a:ext uri="{FF2B5EF4-FFF2-40B4-BE49-F238E27FC236}">
                <a16:creationId xmlns:a16="http://schemas.microsoft.com/office/drawing/2014/main" id="{850D7A8B-FF2C-4DDC-9C36-A63D6682A7C8}"/>
              </a:ext>
            </a:extLst>
          </p:cNvPr>
          <p:cNvPicPr>
            <a:picLocks noChangeAspect="1" noChangeArrowheads="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4253678" y="1220881"/>
            <a:ext cx="398085" cy="398085"/>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3">
            <a:extLst>
              <a:ext uri="{FF2B5EF4-FFF2-40B4-BE49-F238E27FC236}">
                <a16:creationId xmlns:a16="http://schemas.microsoft.com/office/drawing/2014/main" id="{1D12F8DA-854E-4F10-81EB-7EF7BF3B68BE}"/>
              </a:ext>
            </a:extLst>
          </p:cNvPr>
          <p:cNvSpPr txBox="1">
            <a:spLocks/>
          </p:cNvSpPr>
          <p:nvPr/>
        </p:nvSpPr>
        <p:spPr>
          <a:xfrm>
            <a:off x="5223590" y="1479441"/>
            <a:ext cx="6388513" cy="4122922"/>
          </a:xfrm>
          <a:prstGeom prst="rect">
            <a:avLst/>
          </a:prstGeom>
        </p:spPr>
        <p:txBody>
          <a:bodyPr vert="horz" wrap="square" lIns="91436" tIns="45719" rIns="91436" bIns="45719"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10">
              <a:lnSpc>
                <a:spcPct val="90000"/>
              </a:lnSpc>
              <a:buClr>
                <a:srgbClr val="049159"/>
              </a:buClr>
              <a:buNone/>
              <a:defRPr/>
            </a:pPr>
            <a:r>
              <a:rPr lang="en-IN" sz="1330" b="1" dirty="0"/>
              <a:t>Functional Tests- </a:t>
            </a:r>
          </a:p>
          <a:p>
            <a:pPr marL="228573" indent="-228573" defTabSz="1219110">
              <a:lnSpc>
                <a:spcPct val="90000"/>
              </a:lnSpc>
              <a:buClr>
                <a:srgbClr val="049159"/>
              </a:buClr>
              <a:defRPr/>
            </a:pPr>
            <a:r>
              <a:rPr lang="en-IN" sz="1330" dirty="0"/>
              <a:t>ideyaLabs extensively worked in areas like - Loan Origination, Product &amp; Pricing Services, Consumer Portal, Third Party Origination, Secondary Market, Total Quality, Mortgage CRM, EDS,ECS.</a:t>
            </a:r>
          </a:p>
          <a:p>
            <a:pPr marL="228573" indent="-228573" defTabSz="1219110">
              <a:lnSpc>
                <a:spcPct val="90000"/>
              </a:lnSpc>
              <a:buClr>
                <a:srgbClr val="049159"/>
              </a:buClr>
              <a:defRPr/>
            </a:pPr>
            <a:r>
              <a:rPr lang="en-IN" sz="1330" dirty="0"/>
              <a:t>About 15+ functional SME are trained on Mortgage domain and Expertise in doing the end to end functional tests of the Loan origination product. Complete Calcs and compliance related changes are handled by functional SMEs. Web Encompass is being currently tested by the team.</a:t>
            </a:r>
          </a:p>
          <a:p>
            <a:pPr marL="0" indent="0" defTabSz="1219110">
              <a:lnSpc>
                <a:spcPct val="90000"/>
              </a:lnSpc>
              <a:buClr>
                <a:srgbClr val="049159"/>
              </a:buClr>
              <a:buNone/>
              <a:defRPr/>
            </a:pPr>
            <a:r>
              <a:rPr lang="en-IN" sz="1330" b="1" dirty="0"/>
              <a:t>Performance Tests- </a:t>
            </a:r>
          </a:p>
          <a:p>
            <a:pPr marL="228573" indent="-228573" defTabSz="1219110">
              <a:lnSpc>
                <a:spcPct val="90000"/>
              </a:lnSpc>
              <a:buClr>
                <a:srgbClr val="049159"/>
              </a:buClr>
              <a:defRPr/>
            </a:pPr>
            <a:r>
              <a:rPr lang="en-IN" sz="1330" dirty="0"/>
              <a:t>ideyaLabs has dedicated resources for the performance tuning and execution of the performance scripts. Team has expertise in Load Runner, Web load, SOAP UI and Jmeter.</a:t>
            </a:r>
          </a:p>
          <a:p>
            <a:pPr marL="228573" indent="-228573" defTabSz="1219110">
              <a:lnSpc>
                <a:spcPct val="90000"/>
              </a:lnSpc>
              <a:buClr>
                <a:srgbClr val="049159"/>
              </a:buClr>
              <a:defRPr/>
            </a:pPr>
            <a:r>
              <a:rPr lang="en-IN" sz="1330" dirty="0"/>
              <a:t>Team has engaged to do performance test for multiple platforms and has developed the critical production work flow patterns and executes them on daily basis.</a:t>
            </a:r>
          </a:p>
          <a:p>
            <a:pPr marL="0" indent="0" defTabSz="1219110">
              <a:lnSpc>
                <a:spcPct val="90000"/>
              </a:lnSpc>
              <a:buClr>
                <a:srgbClr val="049159"/>
              </a:buClr>
              <a:buNone/>
              <a:defRPr/>
            </a:pPr>
            <a:r>
              <a:rPr lang="en-IN" sz="1330" b="1" dirty="0"/>
              <a:t>API Tests-</a:t>
            </a:r>
          </a:p>
          <a:p>
            <a:pPr marL="228573" indent="-228573" defTabSz="1219110">
              <a:lnSpc>
                <a:spcPct val="90000"/>
              </a:lnSpc>
              <a:buClr>
                <a:srgbClr val="049159"/>
              </a:buClr>
              <a:defRPr/>
            </a:pPr>
            <a:r>
              <a:rPr lang="en-IN" sz="1330" dirty="0"/>
              <a:t> Team has engaged in testing APIs for platform for mortgage application. Manual and automation testing is performed using SOAPUI and automation framework.  </a:t>
            </a:r>
          </a:p>
          <a:p>
            <a:pPr marL="0" indent="0" defTabSz="1219110">
              <a:lnSpc>
                <a:spcPct val="90000"/>
              </a:lnSpc>
              <a:buClr>
                <a:srgbClr val="049159"/>
              </a:buClr>
              <a:buNone/>
              <a:defRPr/>
            </a:pPr>
            <a:r>
              <a:rPr lang="en-IN" sz="1330" b="1" dirty="0"/>
              <a:t>Automation Tests- </a:t>
            </a:r>
          </a:p>
          <a:p>
            <a:pPr marL="228573" indent="-228573" defTabSz="1219110">
              <a:lnSpc>
                <a:spcPct val="90000"/>
              </a:lnSpc>
              <a:buClr>
                <a:srgbClr val="049159"/>
              </a:buClr>
              <a:defRPr/>
            </a:pPr>
            <a:r>
              <a:rPr lang="en-IN" sz="1330" dirty="0"/>
              <a:t>ideyaLabs team developed automation scripts for UI, mobile, API and has developed 2500+ test scripts with 90% coverage on the automation.</a:t>
            </a:r>
          </a:p>
        </p:txBody>
      </p:sp>
    </p:spTree>
    <p:extLst>
      <p:ext uri="{BB962C8B-B14F-4D97-AF65-F5344CB8AC3E}">
        <p14:creationId xmlns:p14="http://schemas.microsoft.com/office/powerpoint/2010/main" val="3970407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684" y="2671049"/>
            <a:ext cx="567937" cy="567937"/>
          </a:xfrm>
          <a:prstGeom prst="rect">
            <a:avLst/>
          </a:prstGeom>
          <a:noFill/>
        </p:spPr>
      </p:pic>
      <p:sp>
        <p:nvSpPr>
          <p:cNvPr id="8" name="Rectangle 7"/>
          <p:cNvSpPr/>
          <p:nvPr/>
        </p:nvSpPr>
        <p:spPr>
          <a:xfrm>
            <a:off x="7" y="1097367"/>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3" name="Text Placeholder 2"/>
          <p:cNvSpPr>
            <a:spLocks noGrp="1"/>
          </p:cNvSpPr>
          <p:nvPr>
            <p:ph type="body" sz="quarter" idx="14"/>
          </p:nvPr>
        </p:nvSpPr>
        <p:spPr>
          <a:xfrm>
            <a:off x="200324" y="1801543"/>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344107" y="2284905"/>
            <a:ext cx="4493385" cy="1169547"/>
          </a:xfrm>
        </p:spPr>
        <p:txBody>
          <a:bodyPr wrap="square">
            <a:spAutoFit/>
          </a:bodyPr>
          <a:lstStyle/>
          <a:p>
            <a:pPr marL="228573" indent="-228573"/>
            <a:r>
              <a:rPr lang="en-US" sz="1400" dirty="0"/>
              <a:t>Our Client has comprehensive suite for crisis communications within and between organizations, people, devices, and external entities as to enable informed decisions and effectively protect the people and communities in general</a:t>
            </a:r>
          </a:p>
        </p:txBody>
      </p:sp>
      <p:sp>
        <p:nvSpPr>
          <p:cNvPr id="9" name="Rectangle 8"/>
          <p:cNvSpPr/>
          <p:nvPr/>
        </p:nvSpPr>
        <p:spPr>
          <a:xfrm>
            <a:off x="7"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1" y="4383367"/>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5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1" name="Content Placeholder 3"/>
          <p:cNvSpPr txBox="1">
            <a:spLocks/>
          </p:cNvSpPr>
          <p:nvPr/>
        </p:nvSpPr>
        <p:spPr>
          <a:xfrm>
            <a:off x="213293" y="4756624"/>
            <a:ext cx="4755012" cy="1931298"/>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marR="0" lvl="0" indent="-228573" algn="l" defTabSz="121905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Overnight execution achieved to ensure maximum Test Coverage benefits</a:t>
            </a:r>
          </a:p>
          <a:p>
            <a:pPr marL="228573" marR="0" lvl="0" indent="-228573" algn="l" defTabSz="121905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Any defect or any anomaly reporting done on devices that may not be used by Manual QA Team. </a:t>
            </a:r>
          </a:p>
          <a:p>
            <a:pPr marL="228573" marR="0" lvl="0" indent="-228573" algn="l" defTabSz="121905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Immediate detection of any showstopper issues &amp; device related anomalies</a:t>
            </a:r>
          </a:p>
          <a:p>
            <a:pPr marL="228573" marR="0" lvl="0" indent="-228573" algn="l" defTabSz="121905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Integration with ALM assured standard reporting across all stakeholders</a:t>
            </a:r>
          </a:p>
        </p:txBody>
      </p:sp>
      <p:sp>
        <p:nvSpPr>
          <p:cNvPr id="12" name="Text Placeholder 2"/>
          <p:cNvSpPr txBox="1">
            <a:spLocks/>
          </p:cNvSpPr>
          <p:nvPr/>
        </p:nvSpPr>
        <p:spPr>
          <a:xfrm>
            <a:off x="5264089" y="1116057"/>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5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3" name="Content Placeholder 3"/>
          <p:cNvSpPr txBox="1">
            <a:spLocks/>
          </p:cNvSpPr>
          <p:nvPr/>
        </p:nvSpPr>
        <p:spPr>
          <a:xfrm>
            <a:off x="5264084" y="1475800"/>
            <a:ext cx="6727592" cy="1031051"/>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Large set of Regression Test Cases that needs to be executed on multiple devices and multiple OS versions in limited time frame</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QA Taking longer time than Development due to vast scope of Test Cases and Devices</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Production Defect Leakage</a:t>
            </a:r>
          </a:p>
        </p:txBody>
      </p:sp>
      <p:sp>
        <p:nvSpPr>
          <p:cNvPr id="15" name="Freeform 14"/>
          <p:cNvSpPr/>
          <p:nvPr/>
        </p:nvSpPr>
        <p:spPr>
          <a:xfrm flipH="1">
            <a:off x="3" y="1810565"/>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264089" y="253911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5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17" name="Content Placeholder 3"/>
          <p:cNvSpPr txBox="1">
            <a:spLocks/>
          </p:cNvSpPr>
          <p:nvPr/>
        </p:nvSpPr>
        <p:spPr>
          <a:xfrm>
            <a:off x="5264083" y="2863569"/>
            <a:ext cx="6727592" cy="3123932"/>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Developed an open-source technology based Robust POM (Page Object Model) based Mobile Automation Framework that caters to both Android (version 4.4.4 &amp; onwards in HTC, Motorola, Samsung S4 onwards) and iOS (version 9.0.1 &amp; onwards in iPhone 6 onwards) Devices</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Framework was developed using Robot Framework, Appium for mobile related interaction &amp; Selenium for Web Interaction</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Single Script for Android and iOS Test Cases handled at Keyword Level</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Added 3rd Party apps (ES File Explorer/Location Demo/Fake GPS) for covering edge cases </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Integrated Database for DB Level validations of various Mobile App features</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Media (Image/Video Uploads) related operations were also incorporated in Automation Scripts and DB Validation</a:t>
            </a:r>
          </a:p>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Map related Test Cases were automated using Firefox and DB Validation</a:t>
            </a:r>
            <a:endParaRPr kumimoji="0" lang="en-US" sz="1333" b="0" i="0" u="none" strike="noStrike" kern="1200" cap="none" spc="0" normalizeH="0" baseline="0" noProof="0" dirty="0">
              <a:ln>
                <a:noFill/>
              </a:ln>
              <a:solidFill>
                <a:srgbClr val="44464B"/>
              </a:solidFill>
              <a:effectLst/>
              <a:uLnTx/>
              <a:uFillTx/>
              <a:latin typeface="Calibri"/>
              <a:ea typeface="+mn-ea"/>
              <a:cs typeface="+mn-cs"/>
            </a:endParaRPr>
          </a:p>
        </p:txBody>
      </p:sp>
      <p:sp>
        <p:nvSpPr>
          <p:cNvPr id="18" name="Text Placeholder 2"/>
          <p:cNvSpPr txBox="1">
            <a:spLocks/>
          </p:cNvSpPr>
          <p:nvPr/>
        </p:nvSpPr>
        <p:spPr>
          <a:xfrm>
            <a:off x="5264089" y="5892165"/>
            <a:ext cx="4369561"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05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sp>
        <p:nvSpPr>
          <p:cNvPr id="19" name="Content Placeholder 3"/>
          <p:cNvSpPr txBox="1">
            <a:spLocks/>
          </p:cNvSpPr>
          <p:nvPr/>
        </p:nvSpPr>
        <p:spPr>
          <a:xfrm>
            <a:off x="5264083" y="6258580"/>
            <a:ext cx="6542564" cy="52322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3" marR="0" lvl="0" indent="-228573" algn="l" defTabSz="121905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JSON Wire Protocol, Selenium, Device (Android/IOS), Appium, ES File Explorer, Android SDK, iOS X- Code, Robot Framework, Python</a:t>
            </a:r>
          </a:p>
        </p:txBody>
      </p:sp>
      <p:pic>
        <p:nvPicPr>
          <p:cNvPr id="22" name="Picture 3" descr="C:\Users\Varun.SANJEEV\Desktop\Xoriant\PPT\1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4862" y="1161580"/>
            <a:ext cx="513879" cy="5730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5351" y="1152865"/>
            <a:ext cx="3854301" cy="584775"/>
          </a:xfrm>
          <a:prstGeom prst="rect">
            <a:avLst/>
          </a:prstGeom>
        </p:spPr>
        <p:txBody>
          <a:bodyPr wrap="square" anchor="ctr">
            <a:spAutoFit/>
          </a:bodyPr>
          <a:lstStyle/>
          <a:p>
            <a:pPr marL="0" marR="0" lvl="0" indent="0" algn="r" defTabSz="121908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64B"/>
                </a:solidFill>
                <a:effectLst/>
                <a:uLnTx/>
                <a:uFillTx/>
                <a:latin typeface="Fira Sans" pitchFamily="34" charset="0"/>
                <a:ea typeface="+mn-ea"/>
                <a:cs typeface="Arial" pitchFamily="34" charset="0"/>
              </a:rPr>
              <a:t>Provider of networked crisis communication solutions</a:t>
            </a:r>
          </a:p>
        </p:txBody>
      </p:sp>
      <p:sp>
        <p:nvSpPr>
          <p:cNvPr id="14" name="Title 13">
            <a:extLst>
              <a:ext uri="{FF2B5EF4-FFF2-40B4-BE49-F238E27FC236}">
                <a16:creationId xmlns:a16="http://schemas.microsoft.com/office/drawing/2014/main" id="{DA06362A-3792-4F5E-A259-D6977801028B}"/>
              </a:ext>
            </a:extLst>
          </p:cNvPr>
          <p:cNvSpPr>
            <a:spLocks noGrp="1"/>
          </p:cNvSpPr>
          <p:nvPr>
            <p:ph type="title"/>
          </p:nvPr>
        </p:nvSpPr>
        <p:spPr>
          <a:xfrm>
            <a:off x="-19673" y="250490"/>
            <a:ext cx="8896973" cy="879952"/>
          </a:xfrm>
        </p:spPr>
        <p:txBody>
          <a:bodyPr/>
          <a:lstStyle/>
          <a:p>
            <a:r>
              <a:rPr lang="en-IN" dirty="0"/>
              <a:t>Automation Testing of Mobile Application</a:t>
            </a:r>
          </a:p>
        </p:txBody>
      </p:sp>
    </p:spTree>
    <p:extLst>
      <p:ext uri="{BB962C8B-B14F-4D97-AF65-F5344CB8AC3E}">
        <p14:creationId xmlns:p14="http://schemas.microsoft.com/office/powerpoint/2010/main" val="2319947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92" y="164036"/>
            <a:ext cx="9434270" cy="879952"/>
          </a:xfrm>
        </p:spPr>
        <p:txBody>
          <a:bodyPr>
            <a:normAutofit/>
          </a:bodyPr>
          <a:lstStyle/>
          <a:p>
            <a:r>
              <a:rPr lang="en-US" dirty="0"/>
              <a:t>ideyaLabs Test Automation Framework: </a:t>
            </a:r>
            <a:r>
              <a:rPr lang="en-US" dirty="0" err="1"/>
              <a:t>iL</a:t>
            </a:r>
            <a:r>
              <a:rPr lang="en-US" dirty="0"/>
              <a:t>-TAF</a:t>
            </a:r>
          </a:p>
        </p:txBody>
      </p:sp>
      <p:sp>
        <p:nvSpPr>
          <p:cNvPr id="129" name="Rectangle 128"/>
          <p:cNvSpPr/>
          <p:nvPr/>
        </p:nvSpPr>
        <p:spPr>
          <a:xfrm>
            <a:off x="2411416" y="1619551"/>
            <a:ext cx="763891" cy="4837724"/>
          </a:xfrm>
          <a:prstGeom prst="rect">
            <a:avLst/>
          </a:prstGeom>
          <a:solidFill>
            <a:sysClr val="window" lastClr="FFFFFF">
              <a:lumMod val="85000"/>
            </a:sysClr>
          </a:solidFill>
          <a:ln w="25400" cap="flat" cmpd="sng" algn="ctr">
            <a:solidFill>
              <a:sysClr val="window" lastClr="FFFFFF">
                <a:lumMod val="85000"/>
              </a:sysClr>
            </a:solid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130" name="Rectangle 129"/>
          <p:cNvSpPr/>
          <p:nvPr/>
        </p:nvSpPr>
        <p:spPr>
          <a:xfrm>
            <a:off x="3600084" y="1578939"/>
            <a:ext cx="1279043" cy="4837724"/>
          </a:xfrm>
          <a:prstGeom prst="rect">
            <a:avLst/>
          </a:prstGeom>
          <a:solidFill>
            <a:schemeClr val="accent6"/>
          </a:solidFill>
          <a:ln w="25400" cap="flat" cmpd="sng" algn="ctr">
            <a:no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p:cNvSpPr/>
          <p:nvPr/>
        </p:nvSpPr>
        <p:spPr>
          <a:xfrm>
            <a:off x="5409520" y="1568247"/>
            <a:ext cx="3735573" cy="4837724"/>
          </a:xfrm>
          <a:prstGeom prst="rect">
            <a:avLst/>
          </a:prstGeom>
          <a:solidFill>
            <a:schemeClr val="accent2"/>
          </a:solidFill>
          <a:ln w="25400" cap="flat" cmpd="sng" algn="ctr">
            <a:no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p:cNvSpPr/>
          <p:nvPr/>
        </p:nvSpPr>
        <p:spPr>
          <a:xfrm>
            <a:off x="9819621" y="1560926"/>
            <a:ext cx="340017" cy="4837724"/>
          </a:xfrm>
          <a:prstGeom prst="rect">
            <a:avLst/>
          </a:prstGeom>
          <a:solidFill>
            <a:schemeClr val="accent3"/>
          </a:solidFill>
          <a:ln w="25400" cap="flat" cmpd="sng" algn="ctr">
            <a:noFill/>
            <a:prstDash val="solid"/>
          </a:ln>
          <a:effectLst/>
        </p:spPr>
        <p:txBody>
          <a:bodyPr vert="vert27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a:ea typeface="+mn-ea"/>
                <a:cs typeface="+mn-cs"/>
              </a:rPr>
              <a:t>Reporting Layer</a:t>
            </a:r>
          </a:p>
        </p:txBody>
      </p:sp>
      <p:sp>
        <p:nvSpPr>
          <p:cNvPr id="133" name="TextBox 132"/>
          <p:cNvSpPr txBox="1"/>
          <p:nvPr/>
        </p:nvSpPr>
        <p:spPr>
          <a:xfrm>
            <a:off x="2428148" y="2159812"/>
            <a:ext cx="680483"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Web</a:t>
            </a:r>
          </a:p>
        </p:txBody>
      </p:sp>
      <p:sp>
        <p:nvSpPr>
          <p:cNvPr id="134" name="TextBox 133"/>
          <p:cNvSpPr txBox="1"/>
          <p:nvPr/>
        </p:nvSpPr>
        <p:spPr>
          <a:xfrm>
            <a:off x="2411413" y="2866931"/>
            <a:ext cx="680483"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SSH</a:t>
            </a:r>
          </a:p>
        </p:txBody>
      </p:sp>
      <p:sp>
        <p:nvSpPr>
          <p:cNvPr id="135" name="TextBox 134"/>
          <p:cNvSpPr txBox="1"/>
          <p:nvPr/>
        </p:nvSpPr>
        <p:spPr>
          <a:xfrm>
            <a:off x="2308683" y="3571337"/>
            <a:ext cx="932788"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Database</a:t>
            </a:r>
          </a:p>
        </p:txBody>
      </p:sp>
      <p:sp>
        <p:nvSpPr>
          <p:cNvPr id="136" name="TextBox 135"/>
          <p:cNvSpPr txBox="1"/>
          <p:nvPr/>
        </p:nvSpPr>
        <p:spPr>
          <a:xfrm>
            <a:off x="2325235" y="4301432"/>
            <a:ext cx="891696"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XML</a:t>
            </a:r>
          </a:p>
        </p:txBody>
      </p:sp>
      <p:sp>
        <p:nvSpPr>
          <p:cNvPr id="137" name="TextBox 136"/>
          <p:cNvSpPr txBox="1"/>
          <p:nvPr/>
        </p:nvSpPr>
        <p:spPr>
          <a:xfrm>
            <a:off x="2325235" y="4970106"/>
            <a:ext cx="891696"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REST API</a:t>
            </a:r>
          </a:p>
        </p:txBody>
      </p:sp>
      <p:sp>
        <p:nvSpPr>
          <p:cNvPr id="138" name="TextBox 137"/>
          <p:cNvSpPr txBox="1"/>
          <p:nvPr/>
        </p:nvSpPr>
        <p:spPr>
          <a:xfrm>
            <a:off x="2305807" y="5601939"/>
            <a:ext cx="891696"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IOS</a:t>
            </a:r>
          </a:p>
        </p:txBody>
      </p:sp>
      <p:sp>
        <p:nvSpPr>
          <p:cNvPr id="139" name="TextBox 138"/>
          <p:cNvSpPr txBox="1"/>
          <p:nvPr/>
        </p:nvSpPr>
        <p:spPr>
          <a:xfrm>
            <a:off x="2308683" y="6148009"/>
            <a:ext cx="891696"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Android</a:t>
            </a:r>
          </a:p>
        </p:txBody>
      </p:sp>
      <p:pic>
        <p:nvPicPr>
          <p:cNvPr id="140" name="Picture 2" descr="https://cdn2.iconfinder.com/data/icons/windows-8-metro-style/512/dom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056" y="1737281"/>
            <a:ext cx="402667" cy="40266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ttp://www.freeiconspng.com/uploads/ssh-ic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7116" y="2497919"/>
            <a:ext cx="442933" cy="44293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6" descr="https://cdn2.iconfinder.com/data/icons/windows-8-metro-style/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02" y="3239722"/>
            <a:ext cx="388964" cy="388964"/>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8" descr="https://cdn4.iconfinder.com/data/icons/file-formats-6-1/199/Untitled-54-128.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2581234" y="4004796"/>
            <a:ext cx="302929" cy="312701"/>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0" descr="https://www.drupal.org/files/project-images/rain-drop-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8366" y="4598944"/>
            <a:ext cx="481684" cy="481021"/>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2" descr="http://www.freeiconspng.com/uploads/os7-style-metro-ui-icon-1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7055" y="5286759"/>
            <a:ext cx="372644" cy="37264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 descr="https://lh3.ggpht.com/lAjUqEGdt1ZOOcKMRALBOVW3sj1NgDy6OiKo60fK6Sp4BjWPZvwv9jOi4K4NZrJATtE=w17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189" y="5901580"/>
            <a:ext cx="355411" cy="355411"/>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666006" y="1592458"/>
            <a:ext cx="1118031" cy="297454"/>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white"/>
                </a:solidFill>
                <a:effectLst/>
                <a:uLnTx/>
                <a:uFillTx/>
                <a:latin typeface="Calibri"/>
                <a:ea typeface="+mn-ea"/>
                <a:cs typeface="+mn-cs"/>
              </a:rPr>
              <a:t>Page Object</a:t>
            </a:r>
          </a:p>
        </p:txBody>
      </p:sp>
      <p:sp>
        <p:nvSpPr>
          <p:cNvPr id="148" name="Rounded Rectangle 31"/>
          <p:cNvSpPr/>
          <p:nvPr/>
        </p:nvSpPr>
        <p:spPr>
          <a:xfrm>
            <a:off x="3666005" y="2260268"/>
            <a:ext cx="1113051" cy="972393"/>
          </a:xfrm>
          <a:prstGeom prst="roundRect">
            <a:avLst/>
          </a:prstGeom>
          <a:solidFill>
            <a:schemeClr val="bg1">
              <a:lumMod val="85000"/>
            </a:schemeClr>
          </a:solidFill>
          <a:ln w="9525" cap="flat" cmpd="sng" algn="ctr">
            <a:no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0000"/>
                </a:solidFill>
                <a:effectLst/>
                <a:uLnTx/>
                <a:uFillTx/>
                <a:latin typeface="Calibri"/>
                <a:ea typeface="+mn-ea"/>
                <a:cs typeface="+mn-cs"/>
              </a:rPr>
              <a:t>Object Repository</a:t>
            </a:r>
          </a:p>
        </p:txBody>
      </p:sp>
      <p:sp>
        <p:nvSpPr>
          <p:cNvPr id="149" name="Rounded Rectangle 32"/>
          <p:cNvSpPr/>
          <p:nvPr/>
        </p:nvSpPr>
        <p:spPr>
          <a:xfrm>
            <a:off x="3673093" y="5132594"/>
            <a:ext cx="1113051" cy="972393"/>
          </a:xfrm>
          <a:prstGeom prst="roundRect">
            <a:avLst/>
          </a:prstGeom>
          <a:solidFill>
            <a:schemeClr val="bg1">
              <a:lumMod val="85000"/>
            </a:schemeClr>
          </a:solidFill>
          <a:ln w="9525" cap="flat" cmpd="sng" algn="ctr">
            <a:no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0000"/>
                </a:solidFill>
                <a:effectLst/>
                <a:uLnTx/>
                <a:uFillTx/>
                <a:latin typeface="Calibri"/>
                <a:ea typeface="+mn-ea"/>
                <a:cs typeface="+mn-cs"/>
              </a:rPr>
              <a:t>Test</a:t>
            </a: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0000"/>
                </a:solidFill>
                <a:effectLst/>
                <a:uLnTx/>
                <a:uFillTx/>
                <a:latin typeface="Calibri"/>
                <a:ea typeface="+mn-ea"/>
                <a:cs typeface="+mn-cs"/>
              </a:rPr>
              <a:t>Data</a:t>
            </a:r>
          </a:p>
        </p:txBody>
      </p:sp>
      <p:sp>
        <p:nvSpPr>
          <p:cNvPr id="150" name="Oval 149"/>
          <p:cNvSpPr/>
          <p:nvPr/>
        </p:nvSpPr>
        <p:spPr>
          <a:xfrm>
            <a:off x="3617490" y="3786802"/>
            <a:ext cx="1210087" cy="791652"/>
          </a:xfrm>
          <a:prstGeom prst="ellipse">
            <a:avLst/>
          </a:prstGeom>
          <a:solidFill>
            <a:schemeClr val="bg1">
              <a:lumMod val="8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0000"/>
                </a:solidFill>
                <a:effectLst/>
                <a:uLnTx/>
                <a:uFillTx/>
                <a:latin typeface="Calibri"/>
                <a:ea typeface="+mn-ea"/>
                <a:cs typeface="+mn-cs"/>
              </a:rPr>
              <a:t>Page Objects</a:t>
            </a:r>
          </a:p>
        </p:txBody>
      </p:sp>
      <p:sp>
        <p:nvSpPr>
          <p:cNvPr id="151" name="Right Arrow 34"/>
          <p:cNvSpPr/>
          <p:nvPr/>
        </p:nvSpPr>
        <p:spPr>
          <a:xfrm>
            <a:off x="3234943" y="3554241"/>
            <a:ext cx="269357" cy="1058392"/>
          </a:xfrm>
          <a:prstGeom prst="rightArrow">
            <a:avLst/>
          </a:prstGeom>
          <a:solidFill>
            <a:srgbClr val="002060"/>
          </a:solidFill>
          <a:ln w="9525" cap="flat" cmpd="sng" algn="ctr">
            <a:solidFill>
              <a:srgbClr val="002060"/>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52" name="Straight Arrow Connector 151"/>
          <p:cNvCxnSpPr/>
          <p:nvPr/>
        </p:nvCxnSpPr>
        <p:spPr>
          <a:xfrm>
            <a:off x="5061533" y="2542957"/>
            <a:ext cx="290627"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53" name="Straight Arrow Connector 152"/>
          <p:cNvCxnSpPr/>
          <p:nvPr/>
        </p:nvCxnSpPr>
        <p:spPr>
          <a:xfrm>
            <a:off x="4803016" y="4171751"/>
            <a:ext cx="549603"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54" name="Straight Arrow Connector 153"/>
          <p:cNvCxnSpPr/>
          <p:nvPr/>
        </p:nvCxnSpPr>
        <p:spPr>
          <a:xfrm>
            <a:off x="5045912" y="5711295"/>
            <a:ext cx="290627"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55" name="Straight Connector 154"/>
          <p:cNvCxnSpPr/>
          <p:nvPr/>
        </p:nvCxnSpPr>
        <p:spPr>
          <a:xfrm flipH="1">
            <a:off x="5047357" y="2537184"/>
            <a:ext cx="16283" cy="3174113"/>
          </a:xfrm>
          <a:prstGeom prst="line">
            <a:avLst/>
          </a:prstGeom>
          <a:noFill/>
          <a:ln w="9525" cap="flat" cmpd="sng" algn="ctr">
            <a:solidFill>
              <a:sysClr val="windowText" lastClr="000000">
                <a:shade val="95000"/>
                <a:satMod val="105000"/>
              </a:sysClr>
            </a:solidFill>
            <a:prstDash val="solid"/>
          </a:ln>
          <a:effectLst/>
        </p:spPr>
      </p:cxnSp>
      <p:sp>
        <p:nvSpPr>
          <p:cNvPr id="156" name="TextBox 155"/>
          <p:cNvSpPr txBox="1"/>
          <p:nvPr/>
        </p:nvSpPr>
        <p:spPr>
          <a:xfrm>
            <a:off x="6820405" y="1549246"/>
            <a:ext cx="1206963" cy="318100"/>
          </a:xfrm>
          <a:prstGeom prst="rect">
            <a:avLst/>
          </a:prstGeom>
          <a:noFill/>
        </p:spPr>
        <p:txBody>
          <a:bodyPr wrap="square"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Calibri"/>
                <a:ea typeface="+mn-ea"/>
                <a:cs typeface="+mn-cs"/>
              </a:rPr>
              <a:t>Test Suite</a:t>
            </a:r>
          </a:p>
        </p:txBody>
      </p:sp>
      <p:sp>
        <p:nvSpPr>
          <p:cNvPr id="157" name="Rectangle 156"/>
          <p:cNvSpPr/>
          <p:nvPr/>
        </p:nvSpPr>
        <p:spPr>
          <a:xfrm>
            <a:off x="5852748" y="2023297"/>
            <a:ext cx="1311923" cy="781041"/>
          </a:xfrm>
          <a:prstGeom prst="rect">
            <a:avLst/>
          </a:prstGeom>
          <a:solidFill>
            <a:srgbClr val="9BBB59">
              <a:lumMod val="20000"/>
              <a:lumOff val="80000"/>
            </a:srgbClr>
          </a:solidFill>
          <a:ln w="9525" cap="flat" cmpd="sng" algn="ctr">
            <a:solidFill>
              <a:srgbClr val="9BBB59">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58" name="Flowchart: Multidocument 157"/>
          <p:cNvSpPr/>
          <p:nvPr/>
        </p:nvSpPr>
        <p:spPr>
          <a:xfrm>
            <a:off x="5573999" y="2388855"/>
            <a:ext cx="1190845" cy="850632"/>
          </a:xfrm>
          <a:prstGeom prst="flowChartMultidocument">
            <a:avLst/>
          </a:prstGeom>
          <a:solidFill>
            <a:srgbClr val="9BBB59">
              <a:lumMod val="40000"/>
              <a:lumOff val="60000"/>
            </a:srgbClr>
          </a:solidFill>
          <a:ln w="9525"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Module  - 1</a:t>
            </a:r>
          </a:p>
        </p:txBody>
      </p:sp>
      <p:sp>
        <p:nvSpPr>
          <p:cNvPr id="159" name="Rectangle 158"/>
          <p:cNvSpPr/>
          <p:nvPr/>
        </p:nvSpPr>
        <p:spPr>
          <a:xfrm>
            <a:off x="5852748" y="3557632"/>
            <a:ext cx="1311923" cy="781041"/>
          </a:xfrm>
          <a:prstGeom prst="rect">
            <a:avLst/>
          </a:prstGeom>
          <a:solidFill>
            <a:srgbClr val="9BBB59">
              <a:lumMod val="20000"/>
              <a:lumOff val="80000"/>
            </a:srgbClr>
          </a:solidFill>
          <a:ln w="9525" cap="flat" cmpd="sng" algn="ctr">
            <a:solidFill>
              <a:srgbClr val="9BBB59">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0" name="Flowchart: Multidocument 159"/>
          <p:cNvSpPr/>
          <p:nvPr/>
        </p:nvSpPr>
        <p:spPr>
          <a:xfrm>
            <a:off x="5573999" y="3923189"/>
            <a:ext cx="1190845" cy="850632"/>
          </a:xfrm>
          <a:prstGeom prst="flowChartMultidocument">
            <a:avLst/>
          </a:prstGeom>
          <a:solidFill>
            <a:srgbClr val="9BBB59">
              <a:lumMod val="40000"/>
              <a:lumOff val="60000"/>
            </a:srgbClr>
          </a:solidFill>
          <a:ln w="9525"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Module  - 2</a:t>
            </a:r>
          </a:p>
        </p:txBody>
      </p:sp>
      <p:sp>
        <p:nvSpPr>
          <p:cNvPr id="161" name="Rectangle 160"/>
          <p:cNvSpPr/>
          <p:nvPr/>
        </p:nvSpPr>
        <p:spPr>
          <a:xfrm>
            <a:off x="5765241" y="5112742"/>
            <a:ext cx="1311923" cy="781041"/>
          </a:xfrm>
          <a:prstGeom prst="rect">
            <a:avLst/>
          </a:prstGeom>
          <a:solidFill>
            <a:srgbClr val="9BBB59">
              <a:lumMod val="20000"/>
              <a:lumOff val="80000"/>
            </a:srgbClr>
          </a:solidFill>
          <a:ln w="9525" cap="flat" cmpd="sng" algn="ctr">
            <a:solidFill>
              <a:srgbClr val="9BBB59">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2" name="Flowchart: Multidocument 161"/>
          <p:cNvSpPr/>
          <p:nvPr/>
        </p:nvSpPr>
        <p:spPr>
          <a:xfrm>
            <a:off x="5486492" y="5478300"/>
            <a:ext cx="1190845" cy="850632"/>
          </a:xfrm>
          <a:prstGeom prst="flowChartMultidocument">
            <a:avLst/>
          </a:prstGeom>
          <a:solidFill>
            <a:srgbClr val="9BBB59">
              <a:lumMod val="40000"/>
              <a:lumOff val="60000"/>
            </a:srgbClr>
          </a:solidFill>
          <a:ln w="9525"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Module - 3</a:t>
            </a:r>
          </a:p>
        </p:txBody>
      </p:sp>
      <p:sp>
        <p:nvSpPr>
          <p:cNvPr id="163" name="TextBox 162"/>
          <p:cNvSpPr txBox="1"/>
          <p:nvPr/>
        </p:nvSpPr>
        <p:spPr>
          <a:xfrm>
            <a:off x="5995263" y="2027662"/>
            <a:ext cx="1094576" cy="297454"/>
          </a:xfrm>
          <a:prstGeom prst="rect">
            <a:avLst/>
          </a:prstGeom>
          <a:noFill/>
        </p:spPr>
        <p:txBody>
          <a:bodyPr wrap="square"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Test Script</a:t>
            </a:r>
          </a:p>
        </p:txBody>
      </p:sp>
      <p:sp>
        <p:nvSpPr>
          <p:cNvPr id="164" name="TextBox 163"/>
          <p:cNvSpPr txBox="1"/>
          <p:nvPr/>
        </p:nvSpPr>
        <p:spPr>
          <a:xfrm>
            <a:off x="6040223" y="3530540"/>
            <a:ext cx="1094576" cy="297454"/>
          </a:xfrm>
          <a:prstGeom prst="rect">
            <a:avLst/>
          </a:prstGeom>
          <a:noFill/>
        </p:spPr>
        <p:txBody>
          <a:bodyPr wrap="square"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Test Script</a:t>
            </a:r>
          </a:p>
        </p:txBody>
      </p:sp>
      <p:sp>
        <p:nvSpPr>
          <p:cNvPr id="165" name="TextBox 164"/>
          <p:cNvSpPr txBox="1"/>
          <p:nvPr/>
        </p:nvSpPr>
        <p:spPr>
          <a:xfrm>
            <a:off x="5873915" y="5091966"/>
            <a:ext cx="1094576" cy="297454"/>
          </a:xfrm>
          <a:prstGeom prst="rect">
            <a:avLst/>
          </a:prstGeom>
          <a:noFill/>
        </p:spPr>
        <p:txBody>
          <a:bodyPr wrap="square"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black"/>
                </a:solidFill>
                <a:effectLst/>
                <a:uLnTx/>
                <a:uFillTx/>
                <a:latin typeface="Calibri"/>
                <a:ea typeface="+mn-ea"/>
                <a:cs typeface="+mn-cs"/>
              </a:rPr>
              <a:t>Test Script</a:t>
            </a:r>
          </a:p>
        </p:txBody>
      </p:sp>
      <p:sp>
        <p:nvSpPr>
          <p:cNvPr id="166" name="Right Arrow 49"/>
          <p:cNvSpPr/>
          <p:nvPr/>
        </p:nvSpPr>
        <p:spPr>
          <a:xfrm>
            <a:off x="7277305" y="2107676"/>
            <a:ext cx="378139" cy="463117"/>
          </a:xfrm>
          <a:prstGeom prst="rightArrow">
            <a:avLst/>
          </a:prstGeom>
          <a:solidFill>
            <a:srgbClr val="EEECE1"/>
          </a:solidFill>
          <a:ln w="9525" cap="flat" cmpd="sng" algn="ctr">
            <a:solidFill>
              <a:srgbClr val="EEECE1"/>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7" name="Right Arrow 50"/>
          <p:cNvSpPr/>
          <p:nvPr/>
        </p:nvSpPr>
        <p:spPr>
          <a:xfrm>
            <a:off x="7234817" y="3698948"/>
            <a:ext cx="378139" cy="463117"/>
          </a:xfrm>
          <a:prstGeom prst="rightArrow">
            <a:avLst/>
          </a:prstGeom>
          <a:solidFill>
            <a:srgbClr val="EEECE1"/>
          </a:solidFill>
          <a:ln w="9525" cap="flat" cmpd="sng" algn="ctr">
            <a:solidFill>
              <a:srgbClr val="EEECE1"/>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8" name="Right Arrow 51"/>
          <p:cNvSpPr/>
          <p:nvPr/>
        </p:nvSpPr>
        <p:spPr>
          <a:xfrm>
            <a:off x="7142677" y="5290223"/>
            <a:ext cx="378139" cy="463117"/>
          </a:xfrm>
          <a:prstGeom prst="rightArrow">
            <a:avLst/>
          </a:prstGeom>
          <a:solidFill>
            <a:srgbClr val="EEECE1"/>
          </a:solidFill>
          <a:ln w="9525" cap="flat" cmpd="sng" algn="ctr">
            <a:solidFill>
              <a:srgbClr val="EEECE1"/>
            </a:solid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9" name="Rounded Rectangle 52"/>
          <p:cNvSpPr/>
          <p:nvPr/>
        </p:nvSpPr>
        <p:spPr>
          <a:xfrm>
            <a:off x="7890187" y="2065660"/>
            <a:ext cx="1055340" cy="480211"/>
          </a:xfrm>
          <a:prstGeom prst="roundRect">
            <a:avLst/>
          </a:prstGeom>
          <a:solidFill>
            <a:srgbClr val="EEECE1"/>
          </a:solidFill>
          <a:ln w="9525" cap="flat" cmpd="sng" algn="ctr">
            <a:solidFill>
              <a:srgbClr val="EEECE1"/>
            </a:solid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Test Report Module - 1</a:t>
            </a:r>
          </a:p>
        </p:txBody>
      </p:sp>
      <p:sp>
        <p:nvSpPr>
          <p:cNvPr id="170" name="Rounded Rectangle 53"/>
          <p:cNvSpPr/>
          <p:nvPr/>
        </p:nvSpPr>
        <p:spPr>
          <a:xfrm>
            <a:off x="7901439" y="3698949"/>
            <a:ext cx="1055340" cy="480211"/>
          </a:xfrm>
          <a:prstGeom prst="roundRect">
            <a:avLst/>
          </a:prstGeom>
          <a:solidFill>
            <a:srgbClr val="EEECE1"/>
          </a:solidFill>
          <a:ln w="9525" cap="flat" cmpd="sng" algn="ctr">
            <a:solidFill>
              <a:srgbClr val="EEECE1"/>
            </a:solid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Test Report Module - 2</a:t>
            </a:r>
          </a:p>
        </p:txBody>
      </p:sp>
      <p:sp>
        <p:nvSpPr>
          <p:cNvPr id="171" name="Rounded Rectangle 54"/>
          <p:cNvSpPr/>
          <p:nvPr/>
        </p:nvSpPr>
        <p:spPr>
          <a:xfrm>
            <a:off x="7906359" y="5332237"/>
            <a:ext cx="1055340" cy="480211"/>
          </a:xfrm>
          <a:prstGeom prst="roundRect">
            <a:avLst/>
          </a:prstGeom>
          <a:solidFill>
            <a:srgbClr val="EEECE1"/>
          </a:solidFill>
          <a:ln w="9525" cap="flat" cmpd="sng" algn="ctr">
            <a:solidFill>
              <a:srgbClr val="EEECE1"/>
            </a:solidFill>
            <a:prstDash val="solid"/>
          </a:ln>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a:ea typeface="+mn-ea"/>
                <a:cs typeface="+mn-cs"/>
              </a:rPr>
              <a:t>Test Report Module - 3</a:t>
            </a:r>
          </a:p>
        </p:txBody>
      </p:sp>
      <p:cxnSp>
        <p:nvCxnSpPr>
          <p:cNvPr id="172" name="Straight Connector 171"/>
          <p:cNvCxnSpPr/>
          <p:nvPr/>
        </p:nvCxnSpPr>
        <p:spPr>
          <a:xfrm>
            <a:off x="9444685" y="2285953"/>
            <a:ext cx="0" cy="3313339"/>
          </a:xfrm>
          <a:prstGeom prst="line">
            <a:avLst/>
          </a:prstGeom>
          <a:noFill/>
          <a:ln w="9525" cap="flat" cmpd="sng" algn="ctr">
            <a:solidFill>
              <a:sysClr val="windowText" lastClr="000000">
                <a:shade val="95000"/>
                <a:satMod val="105000"/>
              </a:sysClr>
            </a:solidFill>
            <a:prstDash val="solid"/>
          </a:ln>
          <a:effectLst/>
        </p:spPr>
      </p:cxnSp>
      <p:cxnSp>
        <p:nvCxnSpPr>
          <p:cNvPr id="173" name="Straight Arrow Connector 172"/>
          <p:cNvCxnSpPr/>
          <p:nvPr/>
        </p:nvCxnSpPr>
        <p:spPr>
          <a:xfrm>
            <a:off x="8961699" y="3919524"/>
            <a:ext cx="721020" cy="19531"/>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74" name="Straight Connector 173"/>
          <p:cNvCxnSpPr/>
          <p:nvPr/>
        </p:nvCxnSpPr>
        <p:spPr>
          <a:xfrm flipV="1">
            <a:off x="8945529" y="2278023"/>
            <a:ext cx="499159" cy="0"/>
          </a:xfrm>
          <a:prstGeom prst="line">
            <a:avLst/>
          </a:prstGeom>
          <a:noFill/>
          <a:ln w="9525" cap="flat" cmpd="sng" algn="ctr">
            <a:solidFill>
              <a:sysClr val="windowText" lastClr="000000">
                <a:shade val="95000"/>
                <a:satMod val="105000"/>
              </a:sysClr>
            </a:solidFill>
            <a:prstDash val="solid"/>
          </a:ln>
          <a:effectLst/>
        </p:spPr>
      </p:cxnSp>
      <p:cxnSp>
        <p:nvCxnSpPr>
          <p:cNvPr id="175" name="Straight Connector 174"/>
          <p:cNvCxnSpPr/>
          <p:nvPr/>
        </p:nvCxnSpPr>
        <p:spPr>
          <a:xfrm flipV="1">
            <a:off x="8961701" y="5585408"/>
            <a:ext cx="499159" cy="0"/>
          </a:xfrm>
          <a:prstGeom prst="line">
            <a:avLst/>
          </a:prstGeom>
          <a:noFill/>
          <a:ln w="9525" cap="flat" cmpd="sng" algn="ctr">
            <a:solidFill>
              <a:sysClr val="windowText" lastClr="000000">
                <a:shade val="95000"/>
                <a:satMod val="105000"/>
              </a:sysClr>
            </a:solidFill>
            <a:prstDash val="solid"/>
          </a:ln>
          <a:effectLst/>
        </p:spPr>
      </p:cxnSp>
      <p:cxnSp>
        <p:nvCxnSpPr>
          <p:cNvPr id="176" name="Straight Arrow Connector 175"/>
          <p:cNvCxnSpPr/>
          <p:nvPr/>
        </p:nvCxnSpPr>
        <p:spPr>
          <a:xfrm>
            <a:off x="10458952" y="2255933"/>
            <a:ext cx="290627"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77" name="Straight Arrow Connector 176"/>
          <p:cNvCxnSpPr/>
          <p:nvPr/>
        </p:nvCxnSpPr>
        <p:spPr>
          <a:xfrm>
            <a:off x="10200433" y="3884727"/>
            <a:ext cx="549603"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78" name="Straight Arrow Connector 177"/>
          <p:cNvCxnSpPr/>
          <p:nvPr/>
        </p:nvCxnSpPr>
        <p:spPr>
          <a:xfrm>
            <a:off x="10443329" y="5424271"/>
            <a:ext cx="290627"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179" name="Straight Connector 178"/>
          <p:cNvCxnSpPr/>
          <p:nvPr/>
        </p:nvCxnSpPr>
        <p:spPr>
          <a:xfrm flipH="1">
            <a:off x="10444773" y="2250160"/>
            <a:ext cx="16283" cy="3174113"/>
          </a:xfrm>
          <a:prstGeom prst="line">
            <a:avLst/>
          </a:prstGeom>
          <a:noFill/>
          <a:ln w="9525" cap="flat" cmpd="sng" algn="ctr">
            <a:solidFill>
              <a:sysClr val="windowText" lastClr="000000">
                <a:shade val="95000"/>
                <a:satMod val="105000"/>
              </a:sysClr>
            </a:solidFill>
            <a:prstDash val="solid"/>
          </a:ln>
          <a:effectLst/>
        </p:spPr>
      </p:cxnSp>
      <p:sp>
        <p:nvSpPr>
          <p:cNvPr id="180" name="Flowchart: Document 179"/>
          <p:cNvSpPr/>
          <p:nvPr/>
        </p:nvSpPr>
        <p:spPr>
          <a:xfrm>
            <a:off x="10814761" y="1986213"/>
            <a:ext cx="1200331" cy="769347"/>
          </a:xfrm>
          <a:prstGeom prst="flowChartDocument">
            <a:avLst/>
          </a:prstGeom>
          <a:solidFill>
            <a:schemeClr val="accent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Test Suite Report - 1</a:t>
            </a:r>
          </a:p>
        </p:txBody>
      </p:sp>
      <p:sp>
        <p:nvSpPr>
          <p:cNvPr id="181" name="Flowchart: Document 180"/>
          <p:cNvSpPr/>
          <p:nvPr/>
        </p:nvSpPr>
        <p:spPr>
          <a:xfrm>
            <a:off x="10835729" y="3452541"/>
            <a:ext cx="1200331" cy="769347"/>
          </a:xfrm>
          <a:prstGeom prst="flowChartDocument">
            <a:avLst/>
          </a:prstGeom>
          <a:solidFill>
            <a:schemeClr val="accent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Test Suite Report - 2</a:t>
            </a:r>
          </a:p>
        </p:txBody>
      </p:sp>
      <p:sp>
        <p:nvSpPr>
          <p:cNvPr id="182" name="Flowchart: Document 181"/>
          <p:cNvSpPr/>
          <p:nvPr/>
        </p:nvSpPr>
        <p:spPr>
          <a:xfrm>
            <a:off x="10835729" y="4982596"/>
            <a:ext cx="1200331" cy="769347"/>
          </a:xfrm>
          <a:prstGeom prst="flowChartDocument">
            <a:avLst/>
          </a:prstGeom>
          <a:solidFill>
            <a:schemeClr val="accent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mn-cs"/>
              </a:rPr>
              <a:t>Test Suite Report - 3</a:t>
            </a:r>
          </a:p>
        </p:txBody>
      </p:sp>
      <p:sp>
        <p:nvSpPr>
          <p:cNvPr id="183" name="Rectangle 182"/>
          <p:cNvSpPr/>
          <p:nvPr/>
        </p:nvSpPr>
        <p:spPr>
          <a:xfrm>
            <a:off x="2" y="1281073"/>
            <a:ext cx="2342452" cy="2862322"/>
          </a:xfrm>
          <a:prstGeom prst="rect">
            <a:avLst/>
          </a:prstGeom>
        </p:spPr>
        <p:txBody>
          <a:bodyPr wrap="square">
            <a:spAutoFit/>
          </a:bodyPr>
          <a:lstStyle/>
          <a:p>
            <a:pPr marL="234939" marR="0" lvl="0" indent="-228589" algn="l" defTabSz="609570" rtl="0" eaLnBrk="1" fontAlgn="ctr"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KEY FEATURES</a:t>
            </a:r>
            <a:endParaRPr kumimoji="0" lang="en-US" sz="1200" b="0" i="0" u="none" strike="noStrike" kern="0" cap="none" spc="0" normalizeH="0" baseline="0" noProof="0" dirty="0">
              <a:ln>
                <a:noFill/>
              </a:ln>
              <a:solidFill>
                <a:prstClr val="black"/>
              </a:solidFill>
              <a:effectLst/>
              <a:uLnTx/>
              <a:uFillTx/>
              <a:latin typeface="Calibri"/>
              <a:ea typeface="+mn-ea"/>
              <a:cs typeface="+mn-cs"/>
            </a:endParaRP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Built using industry standard architecture and technology</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Platform and application independent</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Aggregation of frontend, backend, and database test cases in a single script</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Flexibility to replicate from technologies like Ruby, Python including Open Source</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Compatible with multiple browsers</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Generates master/detailed reports</a:t>
            </a:r>
          </a:p>
        </p:txBody>
      </p:sp>
      <p:sp>
        <p:nvSpPr>
          <p:cNvPr id="184" name="Rectangle 183"/>
          <p:cNvSpPr/>
          <p:nvPr/>
        </p:nvSpPr>
        <p:spPr>
          <a:xfrm>
            <a:off x="2" y="4342913"/>
            <a:ext cx="2275468" cy="2123658"/>
          </a:xfrm>
          <a:prstGeom prst="rect">
            <a:avLst/>
          </a:prstGeom>
        </p:spPr>
        <p:txBody>
          <a:bodyPr wrap="square">
            <a:spAutoFit/>
          </a:bodyPr>
          <a:lstStyle/>
          <a:p>
            <a:pPr marL="234939" marR="0" lvl="0" indent="-228589" algn="l" defTabSz="609570" rtl="0" eaLnBrk="1" fontAlgn="ctr" latinLnBrk="0" hangingPunct="1">
              <a:lnSpc>
                <a:spcPct val="100000"/>
              </a:lnSpc>
              <a:spcBef>
                <a:spcPts val="0"/>
              </a:spcBef>
              <a:spcAft>
                <a:spcPts val="0"/>
              </a:spcAft>
              <a:buClrTx/>
              <a:buSzTx/>
              <a:buFontTx/>
              <a:buNone/>
              <a:tabLst/>
              <a:defRPr/>
            </a:pPr>
            <a:r>
              <a:rPr lang="en-US" sz="1200" b="1" kern="0" dirty="0" err="1">
                <a:solidFill>
                  <a:prstClr val="black"/>
                </a:solidFill>
                <a:latin typeface="Calibri"/>
              </a:rPr>
              <a:t>iL</a:t>
            </a:r>
            <a:r>
              <a:rPr lang="en-US" sz="1200" b="1" kern="0" dirty="0">
                <a:solidFill>
                  <a:prstClr val="black"/>
                </a:solidFill>
                <a:latin typeface="Calibri"/>
              </a:rPr>
              <a:t>-</a:t>
            </a:r>
            <a:r>
              <a:rPr kumimoji="0" lang="en-US" sz="1200" b="1" i="0" u="none" strike="noStrike" kern="0" cap="none" spc="0" normalizeH="0" baseline="0" noProof="0" dirty="0">
                <a:ln>
                  <a:noFill/>
                </a:ln>
                <a:solidFill>
                  <a:prstClr val="black"/>
                </a:solidFill>
                <a:effectLst/>
                <a:uLnTx/>
                <a:uFillTx/>
                <a:latin typeface="Calibri"/>
                <a:ea typeface="+mn-ea"/>
                <a:cs typeface="+mn-cs"/>
              </a:rPr>
              <a:t>TAF KEY BENEFITS</a:t>
            </a:r>
            <a:endParaRPr kumimoji="0" lang="en-US" sz="1200" b="0" i="0" u="none" strike="noStrike" kern="0" cap="none" spc="0" normalizeH="0" baseline="0" noProof="0" dirty="0">
              <a:ln>
                <a:noFill/>
              </a:ln>
              <a:solidFill>
                <a:prstClr val="black"/>
              </a:solidFill>
              <a:effectLst/>
              <a:uLnTx/>
              <a:uFillTx/>
              <a:latin typeface="Calibri"/>
              <a:ea typeface="+mn-ea"/>
              <a:cs typeface="+mn-cs"/>
            </a:endParaRP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Reduced QA cycle time by about 50% for both web and enterprise applications</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Increased test speed and software quality</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Improved ROI as Open-source tools are </a:t>
            </a:r>
            <a:r>
              <a:rPr lang="en-US" sz="1200" kern="0" dirty="0">
                <a:solidFill>
                  <a:srgbClr val="000000">
                    <a:lumMod val="65000"/>
                    <a:lumOff val="35000"/>
                  </a:srgbClr>
                </a:solidFill>
                <a:latin typeface="Calibri"/>
              </a:rPr>
              <a:t>deployed</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Minimal to no maintenance</a:t>
            </a:r>
          </a:p>
          <a:p>
            <a:pPr marL="228589" marR="0" lvl="1" indent="-228589" algn="l" defTabSz="1625478" rtl="0" eaLnBrk="1" fontAlgn="ctr"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mn-cs"/>
              </a:rPr>
              <a:t>Decreased costs and shorter Time to Market</a:t>
            </a:r>
          </a:p>
        </p:txBody>
      </p:sp>
      <p:sp>
        <p:nvSpPr>
          <p:cNvPr id="3" name="Rectangle: Rounded Corners 2">
            <a:extLst>
              <a:ext uri="{FF2B5EF4-FFF2-40B4-BE49-F238E27FC236}">
                <a16:creationId xmlns:a16="http://schemas.microsoft.com/office/drawing/2014/main" id="{14450068-8D35-4EB0-9DCA-3D62B5D3192D}"/>
              </a:ext>
            </a:extLst>
          </p:cNvPr>
          <p:cNvSpPr/>
          <p:nvPr/>
        </p:nvSpPr>
        <p:spPr>
          <a:xfrm>
            <a:off x="2336372" y="1357954"/>
            <a:ext cx="9752696" cy="5220647"/>
          </a:xfrm>
          <a:prstGeom prst="roundRect">
            <a:avLst>
              <a:gd name="adj" fmla="val 5102"/>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14120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Mobile Application Testing</a:t>
            </a:r>
          </a:p>
        </p:txBody>
      </p:sp>
      <p:graphicFrame>
        <p:nvGraphicFramePr>
          <p:cNvPr id="3" name="Content Placeholder 3"/>
          <p:cNvGraphicFramePr>
            <a:graphicFrameLocks/>
          </p:cNvGraphicFramePr>
          <p:nvPr/>
        </p:nvGraphicFramePr>
        <p:xfrm>
          <a:off x="304800" y="1193800"/>
          <a:ext cx="11570208" cy="681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416560" y="1985608"/>
            <a:ext cx="3342640" cy="3086061"/>
          </a:xfrm>
          <a:prstGeom prst="round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 name="Rounded Rectangle 4"/>
          <p:cNvSpPr/>
          <p:nvPr/>
        </p:nvSpPr>
        <p:spPr>
          <a:xfrm>
            <a:off x="4116832" y="1985608"/>
            <a:ext cx="3706368" cy="3086061"/>
          </a:xfrm>
          <a:prstGeom prst="round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a:p>
            <a:pPr marL="694249" marR="0" lvl="0" indent="-389457" algn="l" defTabSz="914400" rtl="0" eaLnBrk="1" fontAlgn="auto" latinLnBrk="0" hangingPunct="1">
              <a:lnSpc>
                <a:spcPct val="80000"/>
              </a:lnSpc>
              <a:spcBef>
                <a:spcPts val="800"/>
              </a:spcBef>
              <a:spcAft>
                <a:spcPts val="0"/>
              </a:spcAft>
              <a:buClrTx/>
              <a:buSzPct val="75000"/>
              <a:buFont typeface="Wingdings" pitchFamily="2" charset="2"/>
              <a:buChar char="Ø"/>
              <a:tabLst/>
              <a:defRPr/>
            </a:pPr>
            <a:endParaRPr kumimoji="0" lang="en-US" sz="1600" b="0"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a:p>
            <a:pPr marL="694249" marR="0" lvl="0" indent="-389457" algn="l" defTabSz="914400" rtl="0" eaLnBrk="1" fontAlgn="auto" latinLnBrk="0" hangingPunct="1">
              <a:lnSpc>
                <a:spcPct val="80000"/>
              </a:lnSpc>
              <a:spcBef>
                <a:spcPts val="0"/>
              </a:spcBef>
              <a:spcAft>
                <a:spcPts val="0"/>
              </a:spcAft>
              <a:buClrTx/>
              <a:buSzPct val="75000"/>
              <a:buFont typeface="Wingdings" pitchFamily="2" charset="2"/>
              <a:buChar char="Ø"/>
              <a:tabLst/>
              <a:defRPr/>
            </a:pPr>
            <a:endParaRPr kumimoji="0" lang="en-US" sz="1600" b="0"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libri"/>
              <a:ea typeface="+mn-ea"/>
              <a:cs typeface="+mn-cs"/>
            </a:endParaRPr>
          </a:p>
        </p:txBody>
      </p:sp>
      <p:sp>
        <p:nvSpPr>
          <p:cNvPr id="6" name="Rounded Rectangle 5"/>
          <p:cNvSpPr/>
          <p:nvPr/>
        </p:nvSpPr>
        <p:spPr>
          <a:xfrm>
            <a:off x="8027294" y="1985608"/>
            <a:ext cx="3859905" cy="3086061"/>
          </a:xfrm>
          <a:prstGeom prst="round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333" b="0" i="0" u="none" strike="noStrike" kern="0" cap="none" spc="0" normalizeH="0" baseline="0" noProof="0" dirty="0">
              <a:ln>
                <a:noFill/>
              </a:ln>
              <a:solidFill>
                <a:srgbClr val="000000"/>
              </a:solidFill>
              <a:effectLst/>
              <a:uLnTx/>
              <a:uFillTx/>
              <a:latin typeface="Calibri"/>
              <a:ea typeface="+mn-ea"/>
              <a:cs typeface="+mn-cs"/>
            </a:endParaRPr>
          </a:p>
        </p:txBody>
      </p:sp>
      <p:sp>
        <p:nvSpPr>
          <p:cNvPr id="7" name="Rounded Rectangle 6"/>
          <p:cNvSpPr/>
          <p:nvPr/>
        </p:nvSpPr>
        <p:spPr>
          <a:xfrm>
            <a:off x="416560" y="5236809"/>
            <a:ext cx="3241040" cy="515252"/>
          </a:xfrm>
          <a:prstGeom prst="roundRect">
            <a:avLst/>
          </a:prstGeom>
          <a:solidFill>
            <a:schemeClr val="accent5">
              <a:lumMod val="75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endParaRPr kumimoji="0" lang="en-US" sz="1467" b="1" i="0" u="none" strike="noStrike" kern="0" cap="none" spc="0" normalizeH="0" baseline="0" noProof="0" dirty="0">
              <a:ln>
                <a:noFill/>
              </a:ln>
              <a:solidFill>
                <a:srgbClr val="FFFFFF"/>
              </a:solidFill>
              <a:effectLst/>
              <a:uLnTx/>
              <a:uFillTx/>
              <a:latin typeface="Calibri"/>
              <a:ea typeface="+mn-ea"/>
              <a:cs typeface="+mn-cs"/>
            </a:endParaRPr>
          </a:p>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Phone Simulator</a:t>
            </a:r>
          </a:p>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Device Anywhere</a:t>
            </a:r>
          </a:p>
          <a:p>
            <a:pPr marL="0" marR="0" lvl="0" indent="0" algn="l" defTabSz="914400" rtl="0" eaLnBrk="1" fontAlgn="auto" latinLnBrk="0" hangingPunct="1">
              <a:lnSpc>
                <a:spcPct val="80000"/>
              </a:lnSpc>
              <a:spcBef>
                <a:spcPct val="20000"/>
              </a:spcBef>
              <a:spcAft>
                <a:spcPts val="0"/>
              </a:spcAft>
              <a:buClr>
                <a:srgbClr val="FF0000"/>
              </a:buClr>
              <a:buSzPct val="75000"/>
              <a:buFontTx/>
              <a:buNone/>
              <a:tabLst/>
              <a:defRPr/>
            </a:pPr>
            <a:endParaRPr kumimoji="0" lang="en-US" sz="1467" b="1"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p:cNvSpPr/>
          <p:nvPr/>
        </p:nvSpPr>
        <p:spPr>
          <a:xfrm>
            <a:off x="4116832" y="5236808"/>
            <a:ext cx="3706368" cy="528992"/>
          </a:xfrm>
          <a:prstGeom prst="roundRect">
            <a:avLst/>
          </a:prstGeom>
          <a:solidFill>
            <a:schemeClr val="accent6">
              <a:lumMod val="75000"/>
            </a:schemeClr>
          </a:solidFill>
          <a:ln>
            <a:noFill/>
          </a:ln>
        </p:spPr>
        <p:style>
          <a:lnRef idx="3">
            <a:schemeClr val="lt1"/>
          </a:lnRef>
          <a:fillRef idx="1">
            <a:schemeClr val="accent3"/>
          </a:fillRef>
          <a:effectRef idx="1">
            <a:schemeClr val="accent3"/>
          </a:effectRef>
          <a:fontRef idx="minor">
            <a:schemeClr val="lt1"/>
          </a:fontRef>
        </p:style>
        <p:txBody>
          <a:bodyPr anchor="ctr"/>
          <a:lstStyle/>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User Agent Strings</a:t>
            </a:r>
          </a:p>
          <a:p>
            <a:pPr marL="226478" marR="0" lvl="0" indent="-226478"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HttpWatch - plug-ins for IE and Firefox</a:t>
            </a:r>
          </a:p>
        </p:txBody>
      </p:sp>
      <p:sp>
        <p:nvSpPr>
          <p:cNvPr id="9" name="Rounded Rectangle 8"/>
          <p:cNvSpPr/>
          <p:nvPr/>
        </p:nvSpPr>
        <p:spPr>
          <a:xfrm>
            <a:off x="8229600" y="5236808"/>
            <a:ext cx="3645408" cy="528992"/>
          </a:xfrm>
          <a:prstGeom prst="roundRect">
            <a:avLst/>
          </a:prstGeom>
          <a:solidFill>
            <a:schemeClr val="accent6"/>
          </a:solidFill>
          <a:ln>
            <a:noFill/>
          </a:ln>
        </p:spPr>
        <p:style>
          <a:lnRef idx="3">
            <a:schemeClr val="lt1"/>
          </a:lnRef>
          <a:fillRef idx="1">
            <a:schemeClr val="accent3"/>
          </a:fillRef>
          <a:effectRef idx="1">
            <a:schemeClr val="accent3"/>
          </a:effectRef>
          <a:fontRef idx="minor">
            <a:schemeClr val="lt1"/>
          </a:fontRef>
        </p:style>
        <p:txBody>
          <a:bodyPr anchor="ctr"/>
          <a:lstStyle/>
          <a:p>
            <a:pPr marL="304792" marR="0" lvl="0" indent="-304792"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DeviceAnywhere</a:t>
            </a:r>
          </a:p>
          <a:p>
            <a:pPr marL="304792" marR="0" lvl="0" indent="-304792" algn="l" defTabSz="914400" rtl="0" eaLnBrk="1" fontAlgn="auto" latinLnBrk="0" hangingPunct="1">
              <a:lnSpc>
                <a:spcPct val="80000"/>
              </a:lnSpc>
              <a:spcBef>
                <a:spcPct val="20000"/>
              </a:spcBef>
              <a:spcAft>
                <a:spcPts val="0"/>
              </a:spcAft>
              <a:buClrTx/>
              <a:buSzPct val="75000"/>
              <a:buFont typeface="Arial" pitchFamily="34" charset="0"/>
              <a:buChar char="•"/>
              <a:tabLst/>
              <a:defRPr/>
            </a:pPr>
            <a:r>
              <a:rPr kumimoji="0" lang="en-US" sz="1467" b="0" i="0" u="none" strike="noStrike" kern="0" cap="none" spc="0" normalizeH="0" baseline="0" noProof="0" dirty="0">
                <a:ln>
                  <a:noFill/>
                </a:ln>
                <a:solidFill>
                  <a:srgbClr val="FFFFFF"/>
                </a:solidFill>
                <a:effectLst/>
                <a:uLnTx/>
                <a:uFillTx/>
                <a:latin typeface="Calibri"/>
                <a:ea typeface="+mn-ea"/>
                <a:cs typeface="+mn-cs"/>
              </a:rPr>
              <a:t>FoneMonkey</a:t>
            </a:r>
          </a:p>
        </p:txBody>
      </p:sp>
      <p:sp>
        <p:nvSpPr>
          <p:cNvPr id="10" name="TextBox 9"/>
          <p:cNvSpPr txBox="1"/>
          <p:nvPr/>
        </p:nvSpPr>
        <p:spPr>
          <a:xfrm>
            <a:off x="8022876" y="2068795"/>
            <a:ext cx="3848608" cy="2423292"/>
          </a:xfrm>
          <a:prstGeom prst="rect">
            <a:avLst/>
          </a:prstGeom>
          <a:noFill/>
        </p:spPr>
        <p:txBody>
          <a:bodyPr wrap="square" rtlCol="0">
            <a:spAutoFit/>
          </a:bodyPr>
          <a:lstStyle/>
          <a:p>
            <a:pPr marL="0" marR="0" lvl="0" indent="0" algn="ctr" defTabSz="914400" rtl="0" eaLnBrk="1" fontAlgn="auto" latinLnBrk="0" hangingPunct="1">
              <a:lnSpc>
                <a:spcPct val="80000"/>
              </a:lnSpc>
              <a:spcBef>
                <a:spcPct val="20000"/>
              </a:spcBef>
              <a:spcAft>
                <a:spcPts val="0"/>
              </a:spcAft>
              <a:buClr>
                <a:srgbClr val="44464B"/>
              </a:buClr>
              <a:buSzPct val="75000"/>
              <a:buFontTx/>
              <a:buNone/>
              <a:tabLst/>
              <a:defRPr/>
            </a:pPr>
            <a:r>
              <a:rPr kumimoji="0" lang="en-US" sz="1467" b="1" i="0" u="sng" strike="noStrike" kern="0" cap="none" spc="0" normalizeH="0" baseline="0" noProof="0" dirty="0">
                <a:ln>
                  <a:noFill/>
                </a:ln>
                <a:solidFill>
                  <a:srgbClr val="0E678C">
                    <a:lumMod val="75000"/>
                  </a:srgbClr>
                </a:solidFill>
                <a:effectLst/>
                <a:uLnTx/>
                <a:uFillTx/>
                <a:latin typeface="Calibri"/>
                <a:ea typeface="+mn-ea"/>
                <a:cs typeface="+mn-cs"/>
              </a:rPr>
              <a:t>Network &amp; Carrier Testing</a:t>
            </a:r>
          </a:p>
          <a:p>
            <a:pPr marL="226478" marR="0" lvl="0" indent="-226478"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Mobile application compatibility with different networks (CDMA 2000, GSM, W-CDMA, GPRS, etc) and across various carriers.</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GSM/UMTS/HSPA Protocol Testing</a:t>
            </a: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2G, 3G and 4G device carrier Validation Testing</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Network Conditions</a:t>
            </a: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Security</a:t>
            </a:r>
          </a:p>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1" name="TextBox 10"/>
          <p:cNvSpPr txBox="1"/>
          <p:nvPr/>
        </p:nvSpPr>
        <p:spPr>
          <a:xfrm>
            <a:off x="406400" y="2051355"/>
            <a:ext cx="3352800" cy="2454262"/>
          </a:xfrm>
          <a:prstGeom prst="rect">
            <a:avLst/>
          </a:prstGeom>
          <a:noFill/>
        </p:spPr>
        <p:txBody>
          <a:bodyPr wrap="square" rtlCol="0">
            <a:spAutoFit/>
          </a:bodyPr>
          <a:lstStyle/>
          <a:p>
            <a:pPr marL="0" marR="0" lvl="0" indent="0" algn="ctr" defTabSz="914400" rtl="0" eaLnBrk="1" fontAlgn="auto" latinLnBrk="0" hangingPunct="1">
              <a:lnSpc>
                <a:spcPct val="80000"/>
              </a:lnSpc>
              <a:spcBef>
                <a:spcPct val="20000"/>
              </a:spcBef>
              <a:spcAft>
                <a:spcPts val="0"/>
              </a:spcAft>
              <a:buClr>
                <a:srgbClr val="44464B"/>
              </a:buClr>
              <a:buSzPct val="75000"/>
              <a:buFontTx/>
              <a:buNone/>
              <a:tabLst/>
              <a:defRPr/>
            </a:pPr>
            <a:r>
              <a:rPr kumimoji="0" lang="en-US" sz="1467" b="1" i="0" u="sng" strike="noStrike" kern="0" cap="none" spc="0" normalizeH="0" baseline="0" noProof="0" dirty="0">
                <a:ln>
                  <a:noFill/>
                </a:ln>
                <a:solidFill>
                  <a:srgbClr val="0E678C">
                    <a:lumMod val="75000"/>
                  </a:srgbClr>
                </a:solidFill>
                <a:effectLst/>
                <a:uLnTx/>
                <a:uFillTx/>
                <a:latin typeface="Calibri"/>
                <a:ea typeface="+mn-ea"/>
                <a:cs typeface="+mn-cs"/>
              </a:rPr>
              <a:t>Device Level Testing</a:t>
            </a:r>
          </a:p>
          <a:p>
            <a:pPr marL="0" marR="0" lvl="0" indent="0" algn="l" defTabSz="914400" rtl="0" eaLnBrk="1" fontAlgn="auto" latinLnBrk="0" hangingPunct="1">
              <a:lnSpc>
                <a:spcPct val="80000"/>
              </a:lnSpc>
              <a:spcBef>
                <a:spcPct val="20000"/>
              </a:spcBef>
              <a:spcAft>
                <a:spcPts val="0"/>
              </a:spcAft>
              <a:buClr>
                <a:srgbClr val="44464B"/>
              </a:buClr>
              <a:buSzPct val="75000"/>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Device Types for Multiple OS Platforms   and  Fragmentation</a:t>
            </a:r>
          </a:p>
          <a:p>
            <a:pPr marL="226478" marR="0" lvl="1"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Battery utilization</a:t>
            </a: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Screen Size, Form Factors, Appearance, </a:t>
            </a:r>
            <a:r>
              <a:rPr kumimoji="0" lang="en-US" sz="1400" b="0" i="0" u="none" strike="noStrike" kern="1200" cap="none" spc="0" normalizeH="0" baseline="0" noProof="0" dirty="0">
                <a:ln>
                  <a:noFill/>
                </a:ln>
                <a:solidFill>
                  <a:srgbClr val="000000"/>
                </a:solidFill>
                <a:effectLst/>
                <a:uLnTx/>
                <a:uFillTx/>
                <a:latin typeface="Calibri"/>
                <a:ea typeface="+mn-ea"/>
                <a:cs typeface="+mn-cs"/>
              </a:rPr>
              <a:t>Screen Resolutions &amp; available hardware configurations Testing</a:t>
            </a: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Conformity to common key functions</a:t>
            </a:r>
          </a:p>
          <a:p>
            <a:pPr marL="226478" marR="0" lvl="1"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Memory Consumption and </a:t>
            </a:r>
            <a:r>
              <a:rPr kumimoji="0" lang="en-US" sz="1400" b="0" i="0" u="none" strike="noStrike" kern="1200" cap="none" spc="0" normalizeH="0" baseline="0" noProof="0" dirty="0">
                <a:ln>
                  <a:noFill/>
                </a:ln>
                <a:solidFill>
                  <a:srgbClr val="000000"/>
                </a:solidFill>
                <a:effectLst/>
                <a:uLnTx/>
                <a:uFillTx/>
                <a:latin typeface="Calibri"/>
                <a:ea typeface="+mn-ea"/>
                <a:cs typeface="+mn-cs"/>
              </a:rPr>
              <a:t>Performance with different memory size(RAM)</a:t>
            </a:r>
          </a:p>
        </p:txBody>
      </p:sp>
      <p:sp>
        <p:nvSpPr>
          <p:cNvPr id="12" name="TextBox 11"/>
          <p:cNvSpPr txBox="1"/>
          <p:nvPr/>
        </p:nvSpPr>
        <p:spPr>
          <a:xfrm>
            <a:off x="4116832" y="2051355"/>
            <a:ext cx="3706368" cy="2821542"/>
          </a:xfrm>
          <a:prstGeom prst="rect">
            <a:avLst/>
          </a:prstGeom>
          <a:noFill/>
        </p:spPr>
        <p:txBody>
          <a:bodyPr wrap="square" rtlCol="0">
            <a:spAutoFit/>
          </a:bodyPr>
          <a:lstStyle/>
          <a:p>
            <a:pPr marL="226478" marR="0" lvl="0" indent="-226478" algn="ctr" defTabSz="914400" rtl="0" eaLnBrk="1" fontAlgn="auto" latinLnBrk="0" hangingPunct="1">
              <a:lnSpc>
                <a:spcPct val="80000"/>
              </a:lnSpc>
              <a:spcBef>
                <a:spcPts val="800"/>
              </a:spcBef>
              <a:spcAft>
                <a:spcPts val="0"/>
              </a:spcAft>
              <a:buClr>
                <a:srgbClr val="44464B"/>
              </a:buClr>
              <a:buSzPct val="75000"/>
              <a:buFontTx/>
              <a:buNone/>
              <a:tabLst/>
              <a:defRPr/>
            </a:pPr>
            <a:r>
              <a:rPr kumimoji="0" lang="en-US" sz="1467" b="1" i="0" u="sng" strike="noStrike" kern="0" cap="none" spc="0" normalizeH="0" baseline="0" noProof="0" dirty="0">
                <a:ln>
                  <a:noFill/>
                </a:ln>
                <a:solidFill>
                  <a:srgbClr val="0E678C">
                    <a:lumMod val="75000"/>
                  </a:srgbClr>
                </a:solidFill>
                <a:effectLst/>
                <a:uLnTx/>
                <a:uFillTx/>
                <a:latin typeface="Calibri"/>
                <a:ea typeface="+mn-ea"/>
                <a:cs typeface="+mn-cs"/>
              </a:rPr>
              <a:t>Browser &amp; Data Testing</a:t>
            </a:r>
            <a:endParaRPr kumimoji="0" lang="en-US" sz="1467" b="1" i="0" u="none" strike="noStrike" kern="0" cap="none" spc="0" normalizeH="0" baseline="0" noProof="0" dirty="0">
              <a:ln>
                <a:noFill/>
              </a:ln>
              <a:solidFill>
                <a:srgbClr val="0E678C">
                  <a:lumMod val="75000"/>
                </a:srgbClr>
              </a:solidFill>
              <a:effectLst/>
              <a:uLnTx/>
              <a:uFillTx/>
              <a:latin typeface="Calibri"/>
              <a:ea typeface="+mn-ea"/>
              <a:cs typeface="+mn-cs"/>
            </a:endParaRP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Cross browser Testing</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Metrics measurement like headers, request/response, performance numbers, etc.</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Data usage and  Performance Testing </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Sensitive data storage and validation</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Interoperability Testing</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Usability Testing</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Orientation Testing</a:t>
            </a:r>
          </a:p>
          <a:p>
            <a:pPr marL="226478" marR="0" lvl="0" indent="-226478" algn="l" defTabSz="914400" rtl="0" eaLnBrk="1" fontAlgn="auto" latinLnBrk="0" hangingPunct="1">
              <a:lnSpc>
                <a:spcPct val="80000"/>
              </a:lnSpc>
              <a:spcBef>
                <a:spcPts val="800"/>
              </a:spcBef>
              <a:spcAft>
                <a:spcPts val="0"/>
              </a:spcAft>
              <a:buClrTx/>
              <a:buSzPct val="75000"/>
              <a:buFont typeface="Arial" pitchFamily="34" charset="0"/>
              <a:buChar char="•"/>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Application upgrade and Localization  Testing</a:t>
            </a:r>
          </a:p>
        </p:txBody>
      </p:sp>
      <p:sp>
        <p:nvSpPr>
          <p:cNvPr id="13" name="Rectangle 12"/>
          <p:cNvSpPr/>
          <p:nvPr/>
        </p:nvSpPr>
        <p:spPr>
          <a:xfrm>
            <a:off x="915941" y="6070601"/>
            <a:ext cx="1052945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E678C">
                    <a:lumMod val="75000"/>
                  </a:srgbClr>
                </a:solidFill>
                <a:effectLst/>
                <a:uLnTx/>
                <a:uFillTx/>
                <a:latin typeface="Calibri"/>
                <a:ea typeface="+mn-ea"/>
                <a:cs typeface="+mn-cs"/>
              </a:rPr>
              <a:t>Well established, Ready-to-use frameworks for mobile automation testing (Native/Hybrid/Web App)</a:t>
            </a:r>
          </a:p>
        </p:txBody>
      </p:sp>
      <p:sp>
        <p:nvSpPr>
          <p:cNvPr id="14" name="Slide Number Placeholder 4">
            <a:extLst>
              <a:ext uri="{FF2B5EF4-FFF2-40B4-BE49-F238E27FC236}">
                <a16:creationId xmlns:a16="http://schemas.microsoft.com/office/drawing/2014/main" id="{8FC4F18A-E393-DB4A-A33A-DBE126B399FE}"/>
              </a:ext>
            </a:extLst>
          </p:cNvPr>
          <p:cNvSpPr txBox="1">
            <a:spLocks/>
          </p:cNvSpPr>
          <p:nvPr/>
        </p:nvSpPr>
        <p:spPr>
          <a:xfrm>
            <a:off x="9347200" y="648603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187AF18-6046-45D9-BEFD-ED259AD17538}" type="slidenum">
              <a:rPr lang="en-US" smtClean="0"/>
              <a:pPr algn="r">
                <a:defRPr/>
              </a:pPr>
              <a:t>83</a:t>
            </a:fld>
            <a:endParaRPr lang="en-US" dirty="0"/>
          </a:p>
        </p:txBody>
      </p:sp>
    </p:spTree>
    <p:extLst>
      <p:ext uri="{BB962C8B-B14F-4D97-AF65-F5344CB8AC3E}">
        <p14:creationId xmlns:p14="http://schemas.microsoft.com/office/powerpoint/2010/main" val="1597768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Mobile Automation Testing</a:t>
            </a:r>
          </a:p>
        </p:txBody>
      </p:sp>
      <p:sp>
        <p:nvSpPr>
          <p:cNvPr id="9" name="Rectangle 8">
            <a:extLst>
              <a:ext uri="{FF2B5EF4-FFF2-40B4-BE49-F238E27FC236}">
                <a16:creationId xmlns:a16="http://schemas.microsoft.com/office/drawing/2014/main" id="{E4461295-3070-467D-BB17-E4FBD20946E7}"/>
              </a:ext>
            </a:extLst>
          </p:cNvPr>
          <p:cNvSpPr/>
          <p:nvPr/>
        </p:nvSpPr>
        <p:spPr>
          <a:xfrm>
            <a:off x="203200" y="1701801"/>
            <a:ext cx="4978400" cy="4326762"/>
          </a:xfrm>
          <a:prstGeom prst="rect">
            <a:avLst/>
          </a:prstGeom>
        </p:spPr>
        <p:txBody>
          <a:bodyPr wrap="square">
            <a:spAutoFit/>
          </a:bodyPr>
          <a:lstStyle/>
          <a:p>
            <a:pPr marL="311143" marR="0" lvl="1" indent="-311143" algn="l" defTabSz="914400" rtl="0" eaLnBrk="1" fontAlgn="auto" latinLnBrk="0" hangingPunct="1">
              <a:lnSpc>
                <a:spcPct val="150000"/>
              </a:lnSpc>
              <a:spcBef>
                <a:spcPts val="0"/>
              </a:spcBef>
              <a:spcAft>
                <a:spcPts val="400"/>
              </a:spcAft>
              <a:buClr>
                <a:srgbClr val="049159"/>
              </a:buClr>
              <a:buSzPct val="80000"/>
              <a:buFont typeface="Wingdings 3" panose="05040102010807070707" pitchFamily="18" charset="2"/>
              <a:buChar char=""/>
              <a:tabLst/>
              <a:defRPr/>
            </a:pPr>
            <a:r>
              <a:rPr kumimoji="0" lang="en-US" sz="1467" b="0" i="0" u="none" strike="noStrike" kern="1200" cap="none" spc="0" normalizeH="0" baseline="0" noProof="0" dirty="0">
                <a:ln>
                  <a:noFill/>
                </a:ln>
                <a:solidFill>
                  <a:srgbClr val="44464B"/>
                </a:solidFill>
                <a:effectLst/>
                <a:uLnTx/>
                <a:uFillTx/>
                <a:latin typeface="Calibri"/>
                <a:ea typeface="+mn-ea"/>
                <a:cs typeface="+mn-cs"/>
              </a:rPr>
              <a:t>Platform independent and generates automation scripts for different types of apps</a:t>
            </a:r>
          </a:p>
          <a:p>
            <a:pPr marL="311143" marR="0" lvl="1" indent="-311143" algn="l" defTabSz="914400" rtl="0" eaLnBrk="1" fontAlgn="auto" latinLnBrk="0" hangingPunct="1">
              <a:lnSpc>
                <a:spcPct val="150000"/>
              </a:lnSpc>
              <a:spcBef>
                <a:spcPts val="0"/>
              </a:spcBef>
              <a:spcAft>
                <a:spcPts val="400"/>
              </a:spcAft>
              <a:buClr>
                <a:srgbClr val="049159"/>
              </a:buClr>
              <a:buSzPct val="80000"/>
              <a:buFont typeface="Wingdings 3" panose="05040102010807070707" pitchFamily="18" charset="2"/>
              <a:buChar char=""/>
              <a:tabLst/>
              <a:defRPr/>
            </a:pPr>
            <a:r>
              <a:rPr kumimoji="0" lang="en-US" sz="1467" b="0" i="0" u="none" strike="noStrike" kern="1200" cap="none" spc="0" normalizeH="0" baseline="0" noProof="0" dirty="0">
                <a:ln>
                  <a:noFill/>
                </a:ln>
                <a:solidFill>
                  <a:srgbClr val="44464B"/>
                </a:solidFill>
                <a:effectLst/>
                <a:uLnTx/>
                <a:uFillTx/>
                <a:latin typeface="Calibri"/>
                <a:ea typeface="+mn-ea"/>
                <a:cs typeface="+mn-cs"/>
              </a:rPr>
              <a:t>Enables continuous integration and minimizes manual  testing efforts</a:t>
            </a:r>
          </a:p>
          <a:p>
            <a:pPr marL="311143" marR="0" lvl="1" indent="-311143" algn="l" defTabSz="914400" rtl="0" eaLnBrk="1" fontAlgn="auto" latinLnBrk="0" hangingPunct="1">
              <a:lnSpc>
                <a:spcPct val="150000"/>
              </a:lnSpc>
              <a:spcBef>
                <a:spcPts val="0"/>
              </a:spcBef>
              <a:spcAft>
                <a:spcPts val="400"/>
              </a:spcAft>
              <a:buClr>
                <a:srgbClr val="049159"/>
              </a:buClr>
              <a:buSzPct val="80000"/>
              <a:buFont typeface="Wingdings 3" panose="05040102010807070707" pitchFamily="18" charset="2"/>
              <a:buChar char=""/>
              <a:tabLst/>
              <a:defRPr/>
            </a:pPr>
            <a:r>
              <a:rPr kumimoji="0" lang="en-US" sz="1467" b="0" i="0" u="none" strike="noStrike" kern="1200" cap="none" spc="0" normalizeH="0" baseline="0" noProof="0" dirty="0">
                <a:ln>
                  <a:noFill/>
                </a:ln>
                <a:solidFill>
                  <a:srgbClr val="44464B"/>
                </a:solidFill>
                <a:effectLst/>
                <a:uLnTx/>
                <a:uFillTx/>
                <a:latin typeface="Calibri"/>
                <a:ea typeface="+mn-ea"/>
                <a:cs typeface="+mn-cs"/>
              </a:rPr>
              <a:t>Robust POM (Page Object Model) based Mobile Automation Framework that caters to both Android and IOS Device</a:t>
            </a:r>
          </a:p>
          <a:p>
            <a:pPr marL="311143" marR="0" lvl="1" indent="-311143" algn="l" defTabSz="914400" rtl="0" eaLnBrk="1" fontAlgn="auto" latinLnBrk="0" hangingPunct="1">
              <a:lnSpc>
                <a:spcPct val="150000"/>
              </a:lnSpc>
              <a:spcBef>
                <a:spcPts val="0"/>
              </a:spcBef>
              <a:spcAft>
                <a:spcPts val="400"/>
              </a:spcAft>
              <a:buClr>
                <a:srgbClr val="049159"/>
              </a:buClr>
              <a:buSzPct val="80000"/>
              <a:buFont typeface="Wingdings 3" panose="05040102010807070707" pitchFamily="18" charset="2"/>
              <a:buChar char=""/>
              <a:tabLst/>
              <a:defRPr/>
            </a:pPr>
            <a:r>
              <a:rPr kumimoji="0" lang="en-US" sz="1467" b="0" i="0" u="none" strike="noStrike" kern="1200" cap="none" spc="0" normalizeH="0" baseline="0" noProof="0" dirty="0">
                <a:ln>
                  <a:noFill/>
                </a:ln>
                <a:solidFill>
                  <a:srgbClr val="44464B"/>
                </a:solidFill>
                <a:effectLst/>
                <a:uLnTx/>
                <a:uFillTx/>
                <a:latin typeface="Calibri"/>
                <a:ea typeface="+mn-ea"/>
                <a:cs typeface="+mn-cs"/>
              </a:rPr>
              <a:t>Framework developed using Robot, Appium for mobile interaction &amp; Selenium for web interaction</a:t>
            </a:r>
          </a:p>
          <a:p>
            <a:pPr marL="311143" marR="0" lvl="1" indent="-311143" algn="l" defTabSz="914400" rtl="0" eaLnBrk="1" fontAlgn="auto" latinLnBrk="0" hangingPunct="1">
              <a:lnSpc>
                <a:spcPct val="150000"/>
              </a:lnSpc>
              <a:spcBef>
                <a:spcPts val="0"/>
              </a:spcBef>
              <a:spcAft>
                <a:spcPts val="400"/>
              </a:spcAft>
              <a:buClr>
                <a:srgbClr val="049159"/>
              </a:buClr>
              <a:buSzPct val="80000"/>
              <a:buFont typeface="Wingdings 3" panose="05040102010807070707" pitchFamily="18" charset="2"/>
              <a:buChar char=""/>
              <a:tabLst/>
              <a:defRPr/>
            </a:pPr>
            <a:r>
              <a:rPr kumimoji="0" lang="en-US" sz="1467" b="0" i="0" u="none" strike="noStrike" kern="1200" cap="none" spc="0" normalizeH="0" baseline="0" noProof="0" dirty="0">
                <a:ln>
                  <a:noFill/>
                </a:ln>
                <a:solidFill>
                  <a:srgbClr val="44464B"/>
                </a:solidFill>
                <a:effectLst/>
                <a:uLnTx/>
                <a:uFillTx/>
                <a:latin typeface="Calibri"/>
                <a:ea typeface="+mn-ea"/>
                <a:cs typeface="+mn-cs"/>
              </a:rPr>
              <a:t>Framework can be customized to suit device specific functions which are done differently per device (E.g. app going to background)</a:t>
            </a: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990" y="2006600"/>
            <a:ext cx="6812193" cy="3620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1105773"/>
            <a:ext cx="11582400" cy="6669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00"/>
              </a:spcAft>
              <a:buClr>
                <a:srgbClr val="049159"/>
              </a:buClr>
              <a:buSzPct val="80000"/>
              <a:buFontTx/>
              <a:buNone/>
              <a:tabLst/>
              <a:defRPr/>
            </a:pPr>
            <a:r>
              <a:rPr kumimoji="0" lang="en-US" sz="1867" b="0" i="1" u="none" strike="noStrike" kern="1200" cap="none" spc="0" normalizeH="0" baseline="0" noProof="0" dirty="0">
                <a:ln>
                  <a:noFill/>
                </a:ln>
                <a:solidFill>
                  <a:srgbClr val="01BAEF">
                    <a:lumMod val="75000"/>
                  </a:srgbClr>
                </a:solidFill>
                <a:effectLst/>
                <a:uLnTx/>
                <a:uFillTx/>
                <a:latin typeface="Calibri"/>
                <a:ea typeface="+mn-ea"/>
                <a:cs typeface="+mn-cs"/>
              </a:rPr>
              <a:t>ideyaLabs has developed ready-to-use automation framework with a keyword driven approach to support different operating systems and their various respective versions</a:t>
            </a:r>
          </a:p>
        </p:txBody>
      </p:sp>
      <p:sp>
        <p:nvSpPr>
          <p:cNvPr id="61" name="TextBox 60"/>
          <p:cNvSpPr txBox="1"/>
          <p:nvPr/>
        </p:nvSpPr>
        <p:spPr>
          <a:xfrm>
            <a:off x="6712210" y="5626662"/>
            <a:ext cx="4700069" cy="33855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E678C"/>
                </a:solidFill>
                <a:effectLst/>
                <a:uLnTx/>
                <a:uFillTx/>
                <a:latin typeface="Calibri"/>
                <a:ea typeface="+mn-ea"/>
                <a:cs typeface="+mn-cs"/>
              </a:rPr>
              <a:t>Mobile Automation Framework Design</a:t>
            </a:r>
          </a:p>
        </p:txBody>
      </p:sp>
      <p:pic>
        <p:nvPicPr>
          <p:cNvPr id="7" name="Picture 2" descr="http://overtheair.org/blog/wp-content/uploads/2010/08/Device-Anywher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23187" y="6126276"/>
            <a:ext cx="1482589" cy="4483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01387" y="6235520"/>
            <a:ext cx="1159292" cy="37965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1" u="none" strike="noStrike" kern="1200" cap="none" spc="0" normalizeH="0" baseline="0" noProof="0" dirty="0">
                <a:ln>
                  <a:noFill/>
                </a:ln>
                <a:solidFill>
                  <a:srgbClr val="000000"/>
                </a:solidFill>
                <a:effectLst/>
                <a:uLnTx/>
                <a:uFillTx/>
                <a:latin typeface="Calibri"/>
                <a:ea typeface="+mn-ea"/>
                <a:cs typeface="+mn-cs"/>
              </a:rPr>
              <a:t>Calaba.sh</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06089" y="6218863"/>
            <a:ext cx="1516684" cy="372460"/>
          </a:xfrm>
          <a:prstGeom prst="rect">
            <a:avLst/>
          </a:prstGeom>
        </p:spPr>
      </p:pic>
      <p:pic>
        <p:nvPicPr>
          <p:cNvPr id="11" name="Picture 8" descr="http://sauceio.com/wp-content/uploads/2013/10/cucumber-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394931" y="6131274"/>
            <a:ext cx="1069869" cy="456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94814" y="6201850"/>
            <a:ext cx="1221007" cy="379911"/>
          </a:xfrm>
          <a:prstGeom prst="rect">
            <a:avLst/>
          </a:prstGeom>
        </p:spPr>
      </p:pic>
      <p:sp>
        <p:nvSpPr>
          <p:cNvPr id="13" name="Slide Number Placeholder 4">
            <a:extLst>
              <a:ext uri="{FF2B5EF4-FFF2-40B4-BE49-F238E27FC236}">
                <a16:creationId xmlns:a16="http://schemas.microsoft.com/office/drawing/2014/main" id="{5C6D32A0-7A05-864E-8BD9-4E6DDCEDE590}"/>
              </a:ext>
            </a:extLst>
          </p:cNvPr>
          <p:cNvSpPr txBox="1">
            <a:spLocks/>
          </p:cNvSpPr>
          <p:nvPr/>
        </p:nvSpPr>
        <p:spPr>
          <a:xfrm>
            <a:off x="9347200" y="648603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187AF18-6046-45D9-BEFD-ED259AD17538}" type="slidenum">
              <a:rPr lang="en-US" smtClean="0"/>
              <a:pPr algn="r">
                <a:defRPr/>
              </a:pPr>
              <a:t>84</a:t>
            </a:fld>
            <a:endParaRPr lang="en-US" dirty="0"/>
          </a:p>
        </p:txBody>
      </p:sp>
    </p:spTree>
    <p:extLst>
      <p:ext uri="{BB962C8B-B14F-4D97-AF65-F5344CB8AC3E}">
        <p14:creationId xmlns:p14="http://schemas.microsoft.com/office/powerpoint/2010/main" val="3695003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025"/>
            <a:ext cx="10574195" cy="804803"/>
          </a:xfrm>
        </p:spPr>
        <p:txBody>
          <a:bodyPr>
            <a:normAutofit/>
          </a:bodyPr>
          <a:lstStyle/>
          <a:p>
            <a:pPr>
              <a:lnSpc>
                <a:spcPts val="2667"/>
              </a:lnSpc>
            </a:pPr>
            <a:r>
              <a:rPr lang="en-US" sz="3600" dirty="0"/>
              <a:t>Testing Services for Personal Finance Application</a:t>
            </a:r>
          </a:p>
        </p:txBody>
      </p:sp>
      <p:pic>
        <p:nvPicPr>
          <p:cNvPr id="7" name="Picture 6"/>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3955682" y="2671048"/>
            <a:ext cx="567937" cy="567937"/>
          </a:xfrm>
          <a:prstGeom prst="rect">
            <a:avLst/>
          </a:prstGeom>
          <a:noFill/>
        </p:spPr>
      </p:pic>
      <p:sp>
        <p:nvSpPr>
          <p:cNvPr id="8" name="Rectangle 7"/>
          <p:cNvSpPr/>
          <p:nvPr/>
        </p:nvSpPr>
        <p:spPr>
          <a:xfrm>
            <a:off x="6" y="1097367"/>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Text Placeholder 2"/>
          <p:cNvSpPr>
            <a:spLocks noGrp="1"/>
          </p:cNvSpPr>
          <p:nvPr>
            <p:ph type="body" sz="quarter" idx="14"/>
          </p:nvPr>
        </p:nvSpPr>
        <p:spPr>
          <a:xfrm>
            <a:off x="385354" y="1805576"/>
            <a:ext cx="2729215" cy="487328"/>
          </a:xfrm>
        </p:spPr>
        <p:txBody>
          <a:bodyPr/>
          <a:lstStyle/>
          <a:p>
            <a:r>
              <a:rPr lang="en-US" sz="1733" b="1" dirty="0">
                <a:solidFill>
                  <a:schemeClr val="bg2"/>
                </a:solidFill>
              </a:rPr>
              <a:t>OVERVIEW</a:t>
            </a:r>
          </a:p>
        </p:txBody>
      </p:sp>
      <p:sp>
        <p:nvSpPr>
          <p:cNvPr id="4" name="Content Placeholder 3"/>
          <p:cNvSpPr>
            <a:spLocks noGrp="1"/>
          </p:cNvSpPr>
          <p:nvPr>
            <p:ph idx="15"/>
          </p:nvPr>
        </p:nvSpPr>
        <p:spPr>
          <a:xfrm>
            <a:off x="371989" y="2284882"/>
            <a:ext cx="4493385" cy="954103"/>
          </a:xfrm>
        </p:spPr>
        <p:txBody>
          <a:bodyPr wrap="square">
            <a:spAutoFit/>
          </a:bodyPr>
          <a:lstStyle/>
          <a:p>
            <a:pPr marL="228578" indent="-228578"/>
            <a:r>
              <a:rPr lang="en-IN" sz="1400" dirty="0"/>
              <a:t>Client’s mobile application gives users access to all of their financial information —bank accounts, credit cards, bills, mortgages, loans, and, of course, your credit scores — all in one location, all under one account.</a:t>
            </a:r>
          </a:p>
        </p:txBody>
      </p:sp>
      <p:sp>
        <p:nvSpPr>
          <p:cNvPr id="9" name="Rectangle 8"/>
          <p:cNvSpPr/>
          <p:nvPr/>
        </p:nvSpPr>
        <p:spPr>
          <a:xfrm>
            <a:off x="6"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85354" y="4312487"/>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1" name="Content Placeholder 3"/>
          <p:cNvSpPr txBox="1">
            <a:spLocks/>
          </p:cNvSpPr>
          <p:nvPr/>
        </p:nvSpPr>
        <p:spPr>
          <a:xfrm>
            <a:off x="371989" y="4707757"/>
            <a:ext cx="4291579" cy="196977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Reduced business cycle time, achieved more accuracy and overall operational efficiency</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Overnight running test cycle by offshore team saves time</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Zero defect leakage </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Complied with several  federal laws  and standards like OWASP</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Top 5 rated apps with 5 start reviews</a:t>
            </a:r>
          </a:p>
        </p:txBody>
      </p:sp>
      <p:sp>
        <p:nvSpPr>
          <p:cNvPr id="12" name="Text Placeholder 2"/>
          <p:cNvSpPr txBox="1">
            <a:spLocks/>
          </p:cNvSpPr>
          <p:nvPr/>
        </p:nvSpPr>
        <p:spPr>
          <a:xfrm>
            <a:off x="5264088" y="1092202"/>
            <a:ext cx="4369561" cy="443025"/>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BUSINESS PROBLEM AND SCOPE</a:t>
            </a:r>
          </a:p>
        </p:txBody>
      </p:sp>
      <p:sp>
        <p:nvSpPr>
          <p:cNvPr id="13" name="Content Placeholder 3"/>
          <p:cNvSpPr txBox="1">
            <a:spLocks/>
          </p:cNvSpPr>
          <p:nvPr/>
        </p:nvSpPr>
        <p:spPr>
          <a:xfrm>
            <a:off x="5264085" y="1470408"/>
            <a:ext cx="6428244" cy="992579"/>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44464B"/>
                </a:solidFill>
                <a:effectLst/>
                <a:uLnTx/>
                <a:uFillTx/>
                <a:latin typeface="Calibri"/>
                <a:ea typeface="+mn-ea"/>
                <a:cs typeface="+mn-cs"/>
              </a:rPr>
              <a:t>ideyaLabs developed a growth, training and execution plan to meet client’s requirements</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44464B"/>
                </a:solidFill>
                <a:effectLst/>
                <a:uLnTx/>
                <a:uFillTx/>
                <a:latin typeface="Calibri"/>
                <a:ea typeface="+mn-ea"/>
                <a:cs typeface="+mn-cs"/>
              </a:rPr>
              <a:t>The team comprises of Test management which includes test designers and manual testers and Automation experts </a:t>
            </a:r>
          </a:p>
        </p:txBody>
      </p:sp>
      <p:sp>
        <p:nvSpPr>
          <p:cNvPr id="15" name="Freeform 14"/>
          <p:cNvSpPr/>
          <p:nvPr/>
        </p:nvSpPr>
        <p:spPr>
          <a:xfrm flipH="1">
            <a:off x="3" y="1810563"/>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264088" y="2716903"/>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17" name="Content Placeholder 3"/>
          <p:cNvSpPr txBox="1">
            <a:spLocks/>
          </p:cNvSpPr>
          <p:nvPr/>
        </p:nvSpPr>
        <p:spPr>
          <a:xfrm>
            <a:off x="5264085" y="3090831"/>
            <a:ext cx="6428244" cy="2246769"/>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ideyaLabs conducted a complete QA cycle in the respective phases for testing the native application across devices and networks</a:t>
            </a:r>
          </a:p>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44464B"/>
                </a:solidFill>
                <a:effectLst/>
                <a:uLnTx/>
                <a:uFillTx/>
                <a:latin typeface="Calibri"/>
                <a:ea typeface="+mn-ea"/>
                <a:cs typeface="+mn-cs"/>
              </a:rPr>
              <a:t>Testing services: Manual Testing, Security Testing, Exploratory Testing, Black Box Testing, Database Testing and Automation</a:t>
            </a:r>
            <a:endParaRPr kumimoji="0" lang="en-US" sz="1400" b="0" i="0" u="none" strike="noStrike" kern="1200" cap="none" spc="0" normalizeH="0" baseline="0" noProof="0" dirty="0">
              <a:ln>
                <a:noFill/>
              </a:ln>
              <a:solidFill>
                <a:srgbClr val="44464B"/>
              </a:solidFill>
              <a:effectLst/>
              <a:uLnTx/>
              <a:uFillTx/>
              <a:latin typeface="Calibri"/>
              <a:ea typeface="+mn-ea"/>
              <a:cs typeface="+mn-cs"/>
            </a:endParaRPr>
          </a:p>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Created complete test plan for both generic and platform test cases</a:t>
            </a:r>
          </a:p>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Used Appium for verification of Native apps functionality and UI testing</a:t>
            </a:r>
          </a:p>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Appium tool was used for testing across multiple mobile operating systems of iOS and Android with the same automated script</a:t>
            </a:r>
          </a:p>
          <a:p>
            <a:pPr marL="182875" marR="0" lvl="0" indent="-182875" algn="just" defTabSz="914378" rtl="0" eaLnBrk="1" fontAlgn="auto" latinLnBrk="0" hangingPunct="1">
              <a:lnSpc>
                <a:spcPct val="100000"/>
              </a:lnSpc>
              <a:spcBef>
                <a:spcPts val="0"/>
              </a:spcBef>
              <a:spcAft>
                <a:spcPts val="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Due to the presence of Selenium webdrive, Appium tool was also used to render support for multiple languages for development (Java, C#) </a:t>
            </a:r>
          </a:p>
        </p:txBody>
      </p:sp>
      <p:sp>
        <p:nvSpPr>
          <p:cNvPr id="18" name="Text Placeholder 2"/>
          <p:cNvSpPr txBox="1">
            <a:spLocks/>
          </p:cNvSpPr>
          <p:nvPr/>
        </p:nvSpPr>
        <p:spPr>
          <a:xfrm>
            <a:off x="5264088" y="5378677"/>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sp>
        <p:nvSpPr>
          <p:cNvPr id="19" name="Content Placeholder 3"/>
          <p:cNvSpPr txBox="1">
            <a:spLocks/>
          </p:cNvSpPr>
          <p:nvPr/>
        </p:nvSpPr>
        <p:spPr>
          <a:xfrm>
            <a:off x="5264085" y="5765798"/>
            <a:ext cx="5999448" cy="30777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fr-FR" sz="1400" b="0" i="0" u="none" strike="noStrike" kern="1200" cap="none" spc="0" normalizeH="0" baseline="0" noProof="0" dirty="0">
                <a:ln>
                  <a:noFill/>
                </a:ln>
                <a:solidFill>
                  <a:srgbClr val="44464B"/>
                </a:solidFill>
                <a:effectLst/>
                <a:uLnTx/>
                <a:uFillTx/>
                <a:latin typeface="Calibri"/>
                <a:ea typeface="+mn-ea"/>
                <a:cs typeface="+mn-cs"/>
              </a:rPr>
              <a:t>Jira, TestRail, Confluence, SQL, Android SDK, </a:t>
            </a:r>
            <a:r>
              <a:rPr kumimoji="0" lang="en-US" sz="1400" b="0" i="0" u="none" strike="noStrike" kern="1200" cap="none" spc="0" normalizeH="0" baseline="0" noProof="0" dirty="0">
                <a:ln>
                  <a:noFill/>
                </a:ln>
                <a:solidFill>
                  <a:srgbClr val="44464B"/>
                </a:solidFill>
                <a:effectLst/>
                <a:uLnTx/>
                <a:uFillTx/>
                <a:latin typeface="Calibri" pitchFamily="34" charset="0"/>
                <a:ea typeface="+mn-ea"/>
                <a:cs typeface="+mn-cs"/>
              </a:rPr>
              <a:t>Selenium, Appium</a:t>
            </a:r>
            <a:endParaRPr kumimoji="0" lang="fr-FR"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5" name="Rectangle 4"/>
          <p:cNvSpPr/>
          <p:nvPr/>
        </p:nvSpPr>
        <p:spPr>
          <a:xfrm>
            <a:off x="178194" y="1331979"/>
            <a:ext cx="4158527" cy="338554"/>
          </a:xfrm>
          <a:prstGeom prst="rect">
            <a:avLst/>
          </a:prstGeom>
        </p:spPr>
        <p:txBody>
          <a:bodyPr wrap="square" anchor="ctr">
            <a:spAutoFit/>
          </a:bodyPr>
          <a:lstStyle/>
          <a:p>
            <a:pPr marL="0" marR="0" lvl="0" indent="0" algn="r" defTabSz="12191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64B"/>
                </a:solidFill>
                <a:effectLst/>
                <a:uLnTx/>
                <a:uFillTx/>
                <a:latin typeface="Fira Sans" pitchFamily="34" charset="0"/>
                <a:ea typeface="Fira Sans" pitchFamily="34" charset="0"/>
                <a:cs typeface="Arial" pitchFamily="34" charset="0"/>
              </a:rPr>
              <a:t>Personal Finance Company </a:t>
            </a:r>
          </a:p>
        </p:txBody>
      </p:sp>
      <p:pic>
        <p:nvPicPr>
          <p:cNvPr id="23" name="Picture 4" descr="D:\Peter Jafrin\xoriant\xoriant-icons\41.png">
            <a:extLst>
              <a:ext uri="{FF2B5EF4-FFF2-40B4-BE49-F238E27FC236}">
                <a16:creationId xmlns:a16="http://schemas.microsoft.com/office/drawing/2014/main" id="{ECAF3563-9DB7-46CC-B270-EFC169DB2C66}"/>
              </a:ext>
            </a:extLst>
          </p:cNvPr>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86341" y="1257229"/>
            <a:ext cx="508987" cy="422960"/>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4">
            <a:extLst>
              <a:ext uri="{FF2B5EF4-FFF2-40B4-BE49-F238E27FC236}">
                <a16:creationId xmlns:a16="http://schemas.microsoft.com/office/drawing/2014/main" id="{11C121DB-EB60-AE42-B93B-161EB5AB22F3}"/>
              </a:ext>
            </a:extLst>
          </p:cNvPr>
          <p:cNvSpPr txBox="1">
            <a:spLocks/>
          </p:cNvSpPr>
          <p:nvPr/>
        </p:nvSpPr>
        <p:spPr>
          <a:xfrm>
            <a:off x="9347200" y="648603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187AF18-6046-45D9-BEFD-ED259AD17538}" type="slidenum">
              <a:rPr lang="en-US" smtClean="0"/>
              <a:pPr algn="r">
                <a:defRPr/>
              </a:pPr>
              <a:t>85</a:t>
            </a:fld>
            <a:endParaRPr lang="en-US" dirty="0"/>
          </a:p>
        </p:txBody>
      </p:sp>
    </p:spTree>
    <p:extLst>
      <p:ext uri="{BB962C8B-B14F-4D97-AF65-F5344CB8AC3E}">
        <p14:creationId xmlns:p14="http://schemas.microsoft.com/office/powerpoint/2010/main" val="298515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53" y="117657"/>
            <a:ext cx="10574195" cy="804803"/>
          </a:xfrm>
        </p:spPr>
        <p:txBody>
          <a:bodyPr>
            <a:normAutofit/>
          </a:bodyPr>
          <a:lstStyle/>
          <a:p>
            <a:pPr>
              <a:lnSpc>
                <a:spcPts val="2667"/>
              </a:lnSpc>
            </a:pPr>
            <a:r>
              <a:rPr lang="en-US" sz="3400" dirty="0"/>
              <a:t>QA for On Demand File Storage Provider </a:t>
            </a:r>
          </a:p>
        </p:txBody>
      </p:sp>
      <p:pic>
        <p:nvPicPr>
          <p:cNvPr id="7" name="Picture 6"/>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3955682" y="2671048"/>
            <a:ext cx="567937" cy="567937"/>
          </a:xfrm>
          <a:prstGeom prst="rect">
            <a:avLst/>
          </a:prstGeom>
          <a:noFill/>
        </p:spPr>
      </p:pic>
      <p:sp>
        <p:nvSpPr>
          <p:cNvPr id="8" name="Rectangle 7"/>
          <p:cNvSpPr/>
          <p:nvPr/>
        </p:nvSpPr>
        <p:spPr>
          <a:xfrm>
            <a:off x="6" y="1097367"/>
            <a:ext cx="5035551" cy="3224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Text Placeholder 2"/>
          <p:cNvSpPr>
            <a:spLocks noGrp="1"/>
          </p:cNvSpPr>
          <p:nvPr>
            <p:ph type="body" sz="quarter" idx="14"/>
          </p:nvPr>
        </p:nvSpPr>
        <p:spPr>
          <a:xfrm>
            <a:off x="385353" y="1805576"/>
            <a:ext cx="3676983" cy="487328"/>
          </a:xfrm>
        </p:spPr>
        <p:txBody>
          <a:bodyPr/>
          <a:lstStyle/>
          <a:p>
            <a:pPr defTabSz="1219020"/>
            <a:r>
              <a:rPr lang="en-US" sz="1733" b="1" dirty="0">
                <a:solidFill>
                  <a:srgbClr val="0E678C"/>
                </a:solidFill>
              </a:rPr>
              <a:t>BUSINESS PROBLEM AND SCOPE</a:t>
            </a:r>
          </a:p>
        </p:txBody>
      </p:sp>
      <p:sp>
        <p:nvSpPr>
          <p:cNvPr id="4" name="Content Placeholder 3"/>
          <p:cNvSpPr>
            <a:spLocks noGrp="1"/>
          </p:cNvSpPr>
          <p:nvPr>
            <p:ph idx="15"/>
          </p:nvPr>
        </p:nvSpPr>
        <p:spPr>
          <a:xfrm>
            <a:off x="271085" y="2335313"/>
            <a:ext cx="4493385" cy="1487587"/>
          </a:xfrm>
        </p:spPr>
        <p:txBody>
          <a:bodyPr wrap="square">
            <a:spAutoFit/>
          </a:bodyPr>
          <a:lstStyle/>
          <a:p>
            <a:pPr lvl="0" algn="just"/>
            <a:r>
              <a:rPr lang="en-US" sz="1400" dirty="0"/>
              <a:t>Our client application- Native file sharing application for storing, accessing and sharing files of any size and format with colleagues and business partners</a:t>
            </a:r>
          </a:p>
          <a:p>
            <a:pPr lvl="0"/>
            <a:r>
              <a:rPr lang="en-US" sz="1400" dirty="0"/>
              <a:t>The application developed for Android and iOS platforms</a:t>
            </a:r>
          </a:p>
          <a:p>
            <a:pPr marL="0" indent="0">
              <a:buNone/>
            </a:pPr>
            <a:endParaRPr lang="en-IN" sz="1400" dirty="0"/>
          </a:p>
        </p:txBody>
      </p:sp>
      <p:sp>
        <p:nvSpPr>
          <p:cNvPr id="9" name="Rectangle 8"/>
          <p:cNvSpPr/>
          <p:nvPr/>
        </p:nvSpPr>
        <p:spPr>
          <a:xfrm>
            <a:off x="6" y="4321593"/>
            <a:ext cx="5035551" cy="2536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Text Placeholder 2"/>
          <p:cNvSpPr txBox="1">
            <a:spLocks/>
          </p:cNvSpPr>
          <p:nvPr/>
        </p:nvSpPr>
        <p:spPr>
          <a:xfrm>
            <a:off x="385354" y="4312487"/>
            <a:ext cx="2729215" cy="487328"/>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49159">
                    <a:lumMod val="20000"/>
                    <a:lumOff val="80000"/>
                  </a:srgbClr>
                </a:solidFill>
                <a:effectLst/>
                <a:uLnTx/>
                <a:uFillTx/>
                <a:latin typeface="Calibri"/>
                <a:ea typeface="+mn-ea"/>
                <a:cs typeface="+mn-cs"/>
              </a:rPr>
              <a:t>BUSINESS BENEFITS</a:t>
            </a:r>
          </a:p>
        </p:txBody>
      </p:sp>
      <p:sp>
        <p:nvSpPr>
          <p:cNvPr id="11" name="Content Placeholder 3"/>
          <p:cNvSpPr txBox="1">
            <a:spLocks/>
          </p:cNvSpPr>
          <p:nvPr/>
        </p:nvSpPr>
        <p:spPr>
          <a:xfrm>
            <a:off x="385353" y="4716331"/>
            <a:ext cx="4379117" cy="1969770"/>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Reduced business cycle time, achieved more accuracy and overall operational efficiency</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Overnight running test cycle by offshore team saves time</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Zero defect leakage </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Complied with several  federal laws  and standards like OWASP</a:t>
            </a:r>
          </a:p>
          <a:p>
            <a:pPr marL="228578" marR="0" lvl="0" indent="-228578" algn="l" defTabSz="1219110" rtl="0" eaLnBrk="1" fontAlgn="auto" latinLnBrk="0" hangingPunct="1">
              <a:lnSpc>
                <a:spcPct val="100000"/>
              </a:lnSpc>
              <a:spcBef>
                <a:spcPts val="0"/>
              </a:spcBef>
              <a:spcAft>
                <a:spcPts val="300"/>
              </a:spcAft>
              <a:buClr>
                <a:srgbClr val="049159">
                  <a:lumMod val="20000"/>
                  <a:lumOff val="80000"/>
                </a:srgbClr>
              </a:buClr>
              <a:buSzPct val="80000"/>
              <a:buFont typeface="Wingdings 3" panose="05040102010807070707" pitchFamily="18" charset="2"/>
              <a:buChar char=""/>
              <a:tabLst/>
              <a:defRPr/>
            </a:pPr>
            <a:r>
              <a:rPr kumimoji="0" lang="en-IN" sz="1400" b="0" i="0" u="none" strike="noStrike" kern="1200" cap="none" spc="0" normalizeH="0" baseline="0" noProof="0" dirty="0">
                <a:ln>
                  <a:noFill/>
                </a:ln>
                <a:solidFill>
                  <a:srgbClr val="FFFFFF"/>
                </a:solidFill>
                <a:effectLst/>
                <a:uLnTx/>
                <a:uFillTx/>
                <a:latin typeface="Calibri"/>
                <a:ea typeface="+mn-ea"/>
                <a:cs typeface="+mn-cs"/>
              </a:rPr>
              <a:t>Top 5 rated apps with 5 start reviews</a:t>
            </a:r>
          </a:p>
        </p:txBody>
      </p:sp>
      <p:sp>
        <p:nvSpPr>
          <p:cNvPr id="15" name="Freeform 14"/>
          <p:cNvSpPr/>
          <p:nvPr/>
        </p:nvSpPr>
        <p:spPr>
          <a:xfrm flipH="1">
            <a:off x="3" y="1810563"/>
            <a:ext cx="5035552" cy="206471"/>
          </a:xfrm>
          <a:custGeom>
            <a:avLst/>
            <a:gdLst>
              <a:gd name="connsiteX0" fmla="*/ 0 w 6663267"/>
              <a:gd name="connsiteY0" fmla="*/ 0 h 0"/>
              <a:gd name="connsiteX1" fmla="*/ 6663267 w 6663267"/>
              <a:gd name="connsiteY1" fmla="*/ 0 h 0"/>
            </a:gdLst>
            <a:ahLst/>
            <a:cxnLst>
              <a:cxn ang="0">
                <a:pos x="connsiteX0" y="connsiteY0"/>
              </a:cxn>
              <a:cxn ang="0">
                <a:pos x="connsiteX1" y="connsiteY1"/>
              </a:cxn>
            </a:cxnLst>
            <a:rect l="l" t="t" r="r" b="b"/>
            <a:pathLst>
              <a:path w="6663267">
                <a:moveTo>
                  <a:pt x="0" y="0"/>
                </a:moveTo>
                <a:lnTo>
                  <a:pt x="6663267"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 Placeholder 2"/>
          <p:cNvSpPr txBox="1">
            <a:spLocks/>
          </p:cNvSpPr>
          <p:nvPr/>
        </p:nvSpPr>
        <p:spPr>
          <a:xfrm>
            <a:off x="5264088" y="1242109"/>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ideyaLabs SOLUTION</a:t>
            </a:r>
          </a:p>
        </p:txBody>
      </p:sp>
      <p:sp>
        <p:nvSpPr>
          <p:cNvPr id="17" name="Content Placeholder 3"/>
          <p:cNvSpPr txBox="1">
            <a:spLocks/>
          </p:cNvSpPr>
          <p:nvPr/>
        </p:nvSpPr>
        <p:spPr>
          <a:xfrm>
            <a:off x="5264085" y="1661017"/>
            <a:ext cx="6428244" cy="2223686"/>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ideyaLabs conducted a complete QA cycle in the phases for testing the native application across devices and networks</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Created complete test plan for both generic and platform test cases</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Used Calabash for verification of native apps functionality and UI testing</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Due to the presence of attributes from Ruby and Cucumber, the Calabash tool was  used for supporting behavioral testing activities</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Used Calabash tool to generate detailed HTML and XML format reports</a:t>
            </a:r>
          </a:p>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en-US" sz="1400" b="0" i="0" u="none" strike="noStrike" kern="1200" cap="none" spc="0" normalizeH="0" baseline="0" noProof="0" dirty="0">
                <a:ln>
                  <a:noFill/>
                </a:ln>
                <a:solidFill>
                  <a:srgbClr val="44464B"/>
                </a:solidFill>
                <a:effectLst/>
                <a:uLnTx/>
                <a:uFillTx/>
                <a:latin typeface="Calibri"/>
                <a:ea typeface="+mn-ea"/>
                <a:cs typeface="+mn-cs"/>
              </a:rPr>
              <a:t>Configured Calabash with the continuous integration system to eliminate additional debugging steps. </a:t>
            </a:r>
            <a:endParaRPr kumimoji="0" lang="en-IN"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18" name="Text Placeholder 2"/>
          <p:cNvSpPr txBox="1">
            <a:spLocks/>
          </p:cNvSpPr>
          <p:nvPr/>
        </p:nvSpPr>
        <p:spPr>
          <a:xfrm>
            <a:off x="5264088" y="4063832"/>
            <a:ext cx="4369561" cy="332851"/>
          </a:xfrm>
          <a:prstGeom prst="rect">
            <a:avLst/>
          </a:prstGeom>
        </p:spPr>
        <p:txBody>
          <a:bodyPr vert="horz" lIns="91440" tIns="45720" rIns="91440" bIns="45720" rtlCol="0">
            <a:noAutofit/>
          </a:bodyPr>
          <a:lstStyle>
            <a:lvl1pPr marL="0" indent="0" algn="l" defTabSz="914378" rtl="0" eaLnBrk="1" latinLnBrk="0" hangingPunct="1">
              <a:lnSpc>
                <a:spcPts val="2500"/>
              </a:lnSpc>
              <a:spcBef>
                <a:spcPct val="20000"/>
              </a:spcBef>
              <a:buFont typeface="Arial" panose="020B0604020202020204" pitchFamily="34" charset="0"/>
              <a:buNone/>
              <a:defRPr sz="2200" kern="1200">
                <a:solidFill>
                  <a:schemeClr val="accent4"/>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10" rtl="0" eaLnBrk="1" fontAlgn="auto" latinLnBrk="0" hangingPunct="1">
              <a:lnSpc>
                <a:spcPts val="2500"/>
              </a:lnSpc>
              <a:spcBef>
                <a:spcPct val="20000"/>
              </a:spcBef>
              <a:spcAft>
                <a:spcPts val="0"/>
              </a:spcAft>
              <a:buClrTx/>
              <a:buSzTx/>
              <a:buFont typeface="Arial" panose="020B0604020202020204" pitchFamily="34" charset="0"/>
              <a:buNone/>
              <a:tabLst/>
              <a:defRPr/>
            </a:pPr>
            <a:r>
              <a:rPr kumimoji="0" lang="en-US" sz="1733" b="1" i="0" u="none" strike="noStrike" kern="1200" cap="none" spc="0" normalizeH="0" baseline="0" noProof="0" dirty="0">
                <a:ln>
                  <a:noFill/>
                </a:ln>
                <a:solidFill>
                  <a:srgbClr val="0E678C"/>
                </a:solidFill>
                <a:effectLst/>
                <a:uLnTx/>
                <a:uFillTx/>
                <a:latin typeface="Calibri"/>
                <a:ea typeface="+mn-ea"/>
                <a:cs typeface="+mn-cs"/>
              </a:rPr>
              <a:t>TECHNOLOGY STACK</a:t>
            </a:r>
          </a:p>
        </p:txBody>
      </p:sp>
      <p:sp>
        <p:nvSpPr>
          <p:cNvPr id="19" name="Content Placeholder 3"/>
          <p:cNvSpPr txBox="1">
            <a:spLocks/>
          </p:cNvSpPr>
          <p:nvPr/>
        </p:nvSpPr>
        <p:spPr>
          <a:xfrm>
            <a:off x="5264085" y="4562443"/>
            <a:ext cx="5999448" cy="307777"/>
          </a:xfrm>
          <a:prstGeom prst="rect">
            <a:avLst/>
          </a:prstGeom>
        </p:spPr>
        <p:txBody>
          <a:bodyPr vert="horz" wrap="square" lIns="91440" tIns="45720" rIns="91440" bIns="45720" rtlCol="0">
            <a:spAutoFit/>
          </a:bodyPr>
          <a:lstStyle>
            <a:lvl1pPr marL="233357" indent="-233357" algn="l" defTabSz="914378" rtl="0" eaLnBrk="1" latinLnBrk="0" hangingPunct="1">
              <a:spcBef>
                <a:spcPts val="0"/>
              </a:spcBef>
              <a:spcAft>
                <a:spcPts val="300"/>
              </a:spcAft>
              <a:buClr>
                <a:schemeClr val="accent2"/>
              </a:buClr>
              <a:buSzPct val="80000"/>
              <a:buFont typeface="Wingdings 3" panose="05040102010807070707" pitchFamily="18" charset="2"/>
              <a:buChar char=""/>
              <a:defRPr sz="2000" kern="1200">
                <a:solidFill>
                  <a:schemeClr val="bg2"/>
                </a:solidFill>
                <a:latin typeface="+mn-lt"/>
                <a:ea typeface="+mn-ea"/>
                <a:cs typeface="+mn-cs"/>
              </a:defRPr>
            </a:lvl1pPr>
            <a:lvl2pPr marL="438139" indent="-190496" algn="l" defTabSz="914378" rtl="0" eaLnBrk="1" latinLnBrk="0" hangingPunct="1">
              <a:spcBef>
                <a:spcPts val="0"/>
              </a:spcBef>
              <a:spcAft>
                <a:spcPts val="100"/>
              </a:spcAft>
              <a:buClr>
                <a:schemeClr val="accent2"/>
              </a:buClr>
              <a:buSzPct val="100000"/>
              <a:buFont typeface="Calibri" panose="020F0502020204030204" pitchFamily="34" charset="0"/>
              <a:buChar char="─"/>
              <a:defRPr sz="1800" kern="1200">
                <a:solidFill>
                  <a:schemeClr val="bg2"/>
                </a:solidFill>
                <a:latin typeface="+mn-lt"/>
                <a:ea typeface="+mn-ea"/>
                <a:cs typeface="+mn-cs"/>
              </a:defRPr>
            </a:lvl2pPr>
            <a:lvl3pPr marL="595298" indent="-152396" algn="l" defTabSz="914378" rtl="0" eaLnBrk="1" latinLnBrk="0" hangingPunct="1">
              <a:spcBef>
                <a:spcPts val="0"/>
              </a:spcBef>
              <a:spcAft>
                <a:spcPts val="100"/>
              </a:spcAft>
              <a:buClr>
                <a:schemeClr val="accent2"/>
              </a:buClr>
              <a:buSzPct val="70000"/>
              <a:buFont typeface="Wingdings 3" panose="05040102010807070707" pitchFamily="18" charset="2"/>
              <a:buChar char=""/>
              <a:defRPr sz="1600" kern="1200">
                <a:solidFill>
                  <a:schemeClr val="bg2"/>
                </a:solidFill>
                <a:latin typeface="+mn-lt"/>
                <a:ea typeface="+mn-ea"/>
                <a:cs typeface="+mn-cs"/>
              </a:defRPr>
            </a:lvl3pPr>
            <a:lvl4pPr marL="742931" indent="-142871" algn="l" defTabSz="914378" rtl="0" eaLnBrk="1" latinLnBrk="0" hangingPunct="1">
              <a:spcBef>
                <a:spcPts val="0"/>
              </a:spcBef>
              <a:spcAft>
                <a:spcPts val="100"/>
              </a:spcAft>
              <a:buClr>
                <a:schemeClr val="accent2"/>
              </a:buClr>
              <a:buFont typeface="Calibri" panose="020F0502020204030204" pitchFamily="34" charset="0"/>
              <a:buChar char="−"/>
              <a:defRPr sz="1400" kern="1200">
                <a:solidFill>
                  <a:schemeClr val="bg2"/>
                </a:solidFill>
                <a:latin typeface="+mn-lt"/>
                <a:ea typeface="+mn-ea"/>
                <a:cs typeface="+mn-cs"/>
              </a:defRPr>
            </a:lvl4pPr>
            <a:lvl5pPr marL="871517" indent="-119060" algn="l" defTabSz="914378" rtl="0" eaLnBrk="1" latinLnBrk="0" hangingPunct="1">
              <a:spcBef>
                <a:spcPts val="0"/>
              </a:spcBef>
              <a:spcAft>
                <a:spcPts val="100"/>
              </a:spcAft>
              <a:buClr>
                <a:schemeClr val="accent2"/>
              </a:buClr>
              <a:buFont typeface="Calibri" panose="020F0502020204030204" pitchFamily="34" charset="0"/>
              <a:buChar char="−"/>
              <a:defRPr sz="1200" kern="1200">
                <a:solidFill>
                  <a:schemeClr val="bg2"/>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78" marR="0" lvl="0" indent="-228578" algn="l" defTabSz="1219110" rtl="0" eaLnBrk="1" fontAlgn="auto" latinLnBrk="0" hangingPunct="1">
              <a:lnSpc>
                <a:spcPct val="100000"/>
              </a:lnSpc>
              <a:spcBef>
                <a:spcPts val="0"/>
              </a:spcBef>
              <a:spcAft>
                <a:spcPts val="300"/>
              </a:spcAft>
              <a:buClr>
                <a:srgbClr val="049159"/>
              </a:buClr>
              <a:buSzPct val="80000"/>
              <a:buFont typeface="Wingdings 3" panose="05040102010807070707" pitchFamily="18" charset="2"/>
              <a:buChar char=""/>
              <a:tabLst/>
              <a:defRPr/>
            </a:pPr>
            <a:r>
              <a:rPr kumimoji="0" lang="fr-FR" sz="1400" b="0" i="0" u="none" strike="noStrike" kern="1200" cap="none" spc="0" normalizeH="0" baseline="0" noProof="0" dirty="0">
                <a:ln>
                  <a:noFill/>
                </a:ln>
                <a:solidFill>
                  <a:srgbClr val="44464B"/>
                </a:solidFill>
                <a:effectLst/>
                <a:uLnTx/>
                <a:uFillTx/>
                <a:latin typeface="Calibri"/>
                <a:ea typeface="+mn-ea"/>
                <a:cs typeface="+mn-cs"/>
              </a:rPr>
              <a:t>Jira, TestRail, Confluence, SQL, Android SDK, </a:t>
            </a:r>
            <a:r>
              <a:rPr kumimoji="0" lang="en-US" sz="1400" b="0" i="0" u="none" strike="noStrike" kern="1200" cap="none" spc="0" normalizeH="0" baseline="0" noProof="0" dirty="0">
                <a:ln>
                  <a:noFill/>
                </a:ln>
                <a:solidFill>
                  <a:srgbClr val="44464B"/>
                </a:solidFill>
                <a:effectLst/>
                <a:uLnTx/>
                <a:uFillTx/>
                <a:latin typeface="Calibri" pitchFamily="34" charset="0"/>
                <a:ea typeface="+mn-ea"/>
                <a:cs typeface="+mn-cs"/>
              </a:rPr>
              <a:t>Selenium, Appium</a:t>
            </a:r>
            <a:endParaRPr kumimoji="0" lang="fr-FR" sz="1400" b="0" i="0" u="none" strike="noStrike" kern="1200" cap="none" spc="0" normalizeH="0" baseline="0" noProof="0" dirty="0">
              <a:ln>
                <a:noFill/>
              </a:ln>
              <a:solidFill>
                <a:srgbClr val="44464B"/>
              </a:solidFill>
              <a:effectLst/>
              <a:uLnTx/>
              <a:uFillTx/>
              <a:latin typeface="Calibri"/>
              <a:ea typeface="+mn-ea"/>
              <a:cs typeface="+mn-cs"/>
            </a:endParaRPr>
          </a:p>
        </p:txBody>
      </p:sp>
      <p:sp>
        <p:nvSpPr>
          <p:cNvPr id="5" name="Rectangle 4"/>
          <p:cNvSpPr/>
          <p:nvPr/>
        </p:nvSpPr>
        <p:spPr>
          <a:xfrm>
            <a:off x="178194" y="1331979"/>
            <a:ext cx="4158527" cy="338554"/>
          </a:xfrm>
          <a:prstGeom prst="rect">
            <a:avLst/>
          </a:prstGeom>
        </p:spPr>
        <p:txBody>
          <a:bodyPr wrap="square" anchor="ctr">
            <a:spAutoFit/>
          </a:bodyPr>
          <a:lstStyle/>
          <a:p>
            <a:pPr marL="0" marR="0" lvl="0" indent="0" algn="r" defTabSz="12191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464B"/>
                </a:solidFill>
                <a:effectLst/>
                <a:uLnTx/>
                <a:uFillTx/>
                <a:latin typeface="Fira Sans" pitchFamily="34" charset="0"/>
                <a:ea typeface="+mn-ea"/>
                <a:cs typeface="Arial" pitchFamily="34" charset="0"/>
              </a:rPr>
              <a:t>On Demand File Storage Provider</a:t>
            </a:r>
          </a:p>
        </p:txBody>
      </p:sp>
      <p:pic>
        <p:nvPicPr>
          <p:cNvPr id="23" name="Picture 4" descr="D:\Peter Jafrin\xoriant\xoriant-icons\41.png">
            <a:extLst>
              <a:ext uri="{FF2B5EF4-FFF2-40B4-BE49-F238E27FC236}">
                <a16:creationId xmlns:a16="http://schemas.microsoft.com/office/drawing/2014/main" id="{ECAF3563-9DB7-46CC-B270-EFC169DB2C66}"/>
              </a:ext>
            </a:extLst>
          </p:cNvPr>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386341" y="1257229"/>
            <a:ext cx="508987" cy="4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7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DEF3-FDE3-4F49-B2AB-5F64BAF548EC}"/>
              </a:ext>
            </a:extLst>
          </p:cNvPr>
          <p:cNvSpPr>
            <a:spLocks noGrp="1"/>
          </p:cNvSpPr>
          <p:nvPr>
            <p:ph type="title"/>
          </p:nvPr>
        </p:nvSpPr>
        <p:spPr/>
        <p:txBody>
          <a:bodyPr/>
          <a:lstStyle/>
          <a:p>
            <a:endParaRPr lang="en-IN" dirty="0"/>
          </a:p>
        </p:txBody>
      </p:sp>
      <p:pic>
        <p:nvPicPr>
          <p:cNvPr id="1028" name="Picture 4" descr="Best thank you slide for PPT">
            <a:extLst>
              <a:ext uri="{FF2B5EF4-FFF2-40B4-BE49-F238E27FC236}">
                <a16:creationId xmlns:a16="http://schemas.microsoft.com/office/drawing/2014/main" id="{0AE82DE2-D2D2-4D9B-A872-C65D6B84F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101043-846F-4E30-AD83-C7F9BC506AAA}"/>
              </a:ext>
            </a:extLst>
          </p:cNvPr>
          <p:cNvSpPr txBox="1"/>
          <p:nvPr/>
        </p:nvSpPr>
        <p:spPr>
          <a:xfrm>
            <a:off x="578909" y="3469268"/>
            <a:ext cx="5002741" cy="369332"/>
          </a:xfrm>
          <a:prstGeom prst="rect">
            <a:avLst/>
          </a:prstGeom>
          <a:solidFill>
            <a:schemeClr val="bg1"/>
          </a:solidFill>
          <a:effectLst/>
        </p:spPr>
        <p:txBody>
          <a:bodyPr wrap="square" rtlCol="0">
            <a:spAutoFit/>
          </a:bodyPr>
          <a:lstStyle/>
          <a:p>
            <a:r>
              <a:rPr lang="en-IN" b="0" i="0" dirty="0">
                <a:solidFill>
                  <a:srgbClr val="4D5156"/>
                </a:solidFill>
                <a:effectLst/>
                <a:latin typeface="Aharoni" panose="02010803020104030203" pitchFamily="2" charset="-79"/>
                <a:cs typeface="Aharoni" panose="02010803020104030203" pitchFamily="2" charset="-79"/>
              </a:rPr>
              <a:t>©</a:t>
            </a:r>
            <a:r>
              <a:rPr lang="en-IN" sz="1500" b="0" i="0" dirty="0">
                <a:solidFill>
                  <a:srgbClr val="4D5156"/>
                </a:solidFill>
                <a:effectLst/>
                <a:latin typeface="Aharoni" panose="02010803020104030203" pitchFamily="2" charset="-79"/>
                <a:cs typeface="Aharoni" panose="02010803020104030203" pitchFamily="2" charset="-79"/>
              </a:rPr>
              <a:t> ideyaLabs| </a:t>
            </a:r>
            <a:r>
              <a:rPr lang="en-IN" sz="1500" b="0" i="0" dirty="0">
                <a:solidFill>
                  <a:srgbClr val="4D5156"/>
                </a:solidFill>
                <a:effectLst/>
                <a:latin typeface="Aharoni" panose="02010803020104030203" pitchFamily="2" charset="-79"/>
                <a:cs typeface="Aharoni" panose="02010803020104030203" pitchFamily="2" charset="-79"/>
                <a:hlinkClick r:id="rId3"/>
              </a:rPr>
              <a:t>www.Ideyalabs.com</a:t>
            </a:r>
            <a:r>
              <a:rPr lang="en-IN" sz="1500" b="0" i="0" dirty="0">
                <a:solidFill>
                  <a:srgbClr val="4D5156"/>
                </a:solidFill>
                <a:effectLst/>
                <a:latin typeface="Aharoni" panose="02010803020104030203" pitchFamily="2" charset="-79"/>
                <a:cs typeface="Aharoni" panose="02010803020104030203" pitchFamily="2" charset="-79"/>
              </a:rPr>
              <a:t> | Confidential</a:t>
            </a:r>
            <a:endParaRPr lang="en-IN" sz="1500" dirty="0">
              <a:latin typeface="Aharoni" panose="02010803020104030203" pitchFamily="2" charset="-79"/>
              <a:cs typeface="Aharoni" panose="02010803020104030203" pitchFamily="2" charset="-79"/>
            </a:endParaRPr>
          </a:p>
        </p:txBody>
      </p:sp>
      <p:sp>
        <p:nvSpPr>
          <p:cNvPr id="9" name="Text Box 2057">
            <a:extLst>
              <a:ext uri="{FF2B5EF4-FFF2-40B4-BE49-F238E27FC236}">
                <a16:creationId xmlns:a16="http://schemas.microsoft.com/office/drawing/2014/main" id="{44DC5576-6914-4B1B-99E2-D60C2E39560B}"/>
              </a:ext>
            </a:extLst>
          </p:cNvPr>
          <p:cNvSpPr txBox="1">
            <a:spLocks noChangeArrowheads="1"/>
          </p:cNvSpPr>
          <p:nvPr/>
        </p:nvSpPr>
        <p:spPr bwMode="auto">
          <a:xfrm>
            <a:off x="6419591" y="5572094"/>
            <a:ext cx="4837413" cy="954107"/>
          </a:xfrm>
          <a:prstGeom prst="rect">
            <a:avLst/>
          </a:prstGeom>
          <a:noFill/>
          <a:ln w="9525">
            <a:noFill/>
            <a:miter lim="800000"/>
            <a:headEnd/>
            <a:tailEnd/>
          </a:ln>
        </p:spPr>
        <p:txBody>
          <a:bodyPr wrap="square">
            <a:spAutoFit/>
          </a:bodyPr>
          <a:lstStyle/>
          <a:p>
            <a:pPr algn="ctr"/>
            <a:r>
              <a:rPr lang="en-US" sz="2800" dirty="0">
                <a:latin typeface="Aharoni" panose="02010803020104030203" pitchFamily="2" charset="-79"/>
                <a:cs typeface="Aharoni" panose="02010803020104030203" pitchFamily="2" charset="-79"/>
              </a:rPr>
              <a:t>Contact:</a:t>
            </a:r>
          </a:p>
          <a:p>
            <a:pPr algn="ctr"/>
            <a:r>
              <a:rPr lang="en-US" sz="2800" dirty="0">
                <a:latin typeface="Aharoni" panose="02010803020104030203" pitchFamily="2" charset="-79"/>
                <a:cs typeface="Aharoni" panose="02010803020104030203" pitchFamily="2" charset="-79"/>
                <a:hlinkClick r:id="rId4"/>
              </a:rPr>
              <a:t>PrasadS@ideyalabs.com</a:t>
            </a:r>
            <a:r>
              <a:rPr lang="en-US" sz="2800" dirty="0">
                <a:latin typeface="Aharoni" panose="02010803020104030203" pitchFamily="2" charset="-79"/>
                <a:cs typeface="Aharoni" panose="02010803020104030203" pitchFamily="2" charset="-79"/>
              </a:rPr>
              <a:t> </a:t>
            </a:r>
          </a:p>
        </p:txBody>
      </p:sp>
      <p:pic>
        <p:nvPicPr>
          <p:cNvPr id="14" name="Content Placeholder 6">
            <a:extLst>
              <a:ext uri="{FF2B5EF4-FFF2-40B4-BE49-F238E27FC236}">
                <a16:creationId xmlns:a16="http://schemas.microsoft.com/office/drawing/2014/main" id="{DE2441EB-75A6-44E4-AABA-2F12213B48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825" y="93807"/>
            <a:ext cx="2381250" cy="541193"/>
          </a:xfrm>
          <a:prstGeom prst="rect">
            <a:avLst/>
          </a:prstGeom>
        </p:spPr>
      </p:pic>
      <p:sp>
        <p:nvSpPr>
          <p:cNvPr id="11" name="Rectangle 10">
            <a:extLst>
              <a:ext uri="{FF2B5EF4-FFF2-40B4-BE49-F238E27FC236}">
                <a16:creationId xmlns:a16="http://schemas.microsoft.com/office/drawing/2014/main" id="{5E873542-2EF8-4188-97DB-7F067830C83D}"/>
              </a:ext>
            </a:extLst>
          </p:cNvPr>
          <p:cNvSpPr/>
          <p:nvPr/>
        </p:nvSpPr>
        <p:spPr>
          <a:xfrm>
            <a:off x="742950" y="3792433"/>
            <a:ext cx="3990975" cy="11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8C3DAFBD-D534-4C62-AE77-9DD69D9EEA72}"/>
              </a:ext>
            </a:extLst>
          </p:cNvPr>
          <p:cNvSpPr txBox="1"/>
          <p:nvPr/>
        </p:nvSpPr>
        <p:spPr>
          <a:xfrm>
            <a:off x="647700" y="2286000"/>
            <a:ext cx="4257675" cy="1015663"/>
          </a:xfrm>
          <a:prstGeom prst="rect">
            <a:avLst/>
          </a:prstGeom>
          <a:solidFill>
            <a:schemeClr val="bg1"/>
          </a:solidFill>
        </p:spPr>
        <p:txBody>
          <a:bodyPr wrap="square" rtlCol="0">
            <a:spAutoFit/>
          </a:bodyPr>
          <a:lstStyle/>
          <a:p>
            <a:r>
              <a:rPr lang="en-US" sz="6000" dirty="0">
                <a:latin typeface="Aharoni" panose="020B0604020202020204" pitchFamily="2" charset="-79"/>
                <a:cs typeface="Aharoni" panose="020B0604020202020204" pitchFamily="2" charset="-79"/>
              </a:rPr>
              <a:t>Thank You</a:t>
            </a:r>
            <a:endParaRPr lang="en-IN" sz="6000" dirty="0">
              <a:latin typeface="Aharoni" panose="020B0604020202020204" pitchFamily="2" charset="-79"/>
              <a:cs typeface="Aharoni" panose="020B0604020202020204" pitchFamily="2" charset="-79"/>
            </a:endParaRPr>
          </a:p>
        </p:txBody>
      </p:sp>
      <p:sp>
        <p:nvSpPr>
          <p:cNvPr id="3" name="Slide Number Placeholder 2">
            <a:extLst>
              <a:ext uri="{FF2B5EF4-FFF2-40B4-BE49-F238E27FC236}">
                <a16:creationId xmlns:a16="http://schemas.microsoft.com/office/drawing/2014/main" id="{40688003-68AF-444B-9CD9-B1B633C680C6}"/>
              </a:ext>
            </a:extLst>
          </p:cNvPr>
          <p:cNvSpPr>
            <a:spLocks noGrp="1"/>
          </p:cNvSpPr>
          <p:nvPr>
            <p:ph type="sldNum" sz="quarter" idx="4"/>
          </p:nvPr>
        </p:nvSpPr>
        <p:spPr/>
        <p:txBody>
          <a:bodyPr/>
          <a:lstStyle/>
          <a:p>
            <a:fld id="{C67049A2-617D-4058-AAA4-E2BC351D607C}" type="slidenum">
              <a:rPr lang="en-US" smtClean="0"/>
              <a:t>87</a:t>
            </a:fld>
            <a:endParaRPr lang="en-US" dirty="0"/>
          </a:p>
        </p:txBody>
      </p:sp>
    </p:spTree>
    <p:extLst>
      <p:ext uri="{BB962C8B-B14F-4D97-AF65-F5344CB8AC3E}">
        <p14:creationId xmlns:p14="http://schemas.microsoft.com/office/powerpoint/2010/main" val="403245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Practice</a:t>
            </a:r>
          </a:p>
        </p:txBody>
      </p:sp>
      <p:sp>
        <p:nvSpPr>
          <p:cNvPr id="4" name="Rectangle 3"/>
          <p:cNvSpPr/>
          <p:nvPr/>
        </p:nvSpPr>
        <p:spPr>
          <a:xfrm>
            <a:off x="-1959" y="1164823"/>
            <a:ext cx="12192000" cy="954300"/>
          </a:xfrm>
          <a:prstGeom prst="rect">
            <a:avLst/>
          </a:prstGeom>
          <a:solidFill>
            <a:schemeClr val="accent5"/>
          </a:solidFill>
        </p:spPr>
        <p:txBody>
          <a:bodyPr wrap="square">
            <a:spAutoFit/>
          </a:bodyPr>
          <a:lstStyle/>
          <a:p>
            <a:pPr algn="ctr" defTabSz="1219170">
              <a:defRPr/>
            </a:pPr>
            <a:r>
              <a:rPr lang="en-US" sz="1867" dirty="0">
                <a:solidFill>
                  <a:srgbClr val="FFFFFF"/>
                </a:solidFill>
                <a:latin typeface="Calibri"/>
              </a:rPr>
              <a:t>ideyaLabs brings over two decades of experience helping software teams ensure their products, systems, applications, and platforms behave as per the specifications and remain tightly integrated, secure, and compliant. In this, we have developed extensive testing capabilities for various verticals, across platforms, and applications.</a:t>
            </a:r>
          </a:p>
        </p:txBody>
      </p:sp>
      <p:sp>
        <p:nvSpPr>
          <p:cNvPr id="5" name="Content Placeholder 2"/>
          <p:cNvSpPr txBox="1">
            <a:spLocks/>
          </p:cNvSpPr>
          <p:nvPr/>
        </p:nvSpPr>
        <p:spPr>
          <a:xfrm>
            <a:off x="0" y="2624667"/>
            <a:ext cx="4006851" cy="401168"/>
          </a:xfrm>
          <a:prstGeom prst="rect">
            <a:avLst/>
          </a:prstGeom>
          <a:solidFill>
            <a:schemeClr val="tx2">
              <a:lumMod val="40000"/>
              <a:lumOff val="60000"/>
            </a:schemeClr>
          </a:solidFill>
        </p:spPr>
        <p:txBody>
          <a:bodyPr vert="horz" lIns="91440" tIns="45720" rIns="91440" bIns="45720" rtlCol="0">
            <a:noAutofit/>
          </a:bodyPr>
          <a:lstStyle>
            <a:lvl1pPr marL="311143" indent="-311143" algn="l" defTabSz="1219170" rtl="0" eaLnBrk="1" latinLnBrk="0" hangingPunct="1">
              <a:spcBef>
                <a:spcPts val="0"/>
              </a:spcBef>
              <a:spcAft>
                <a:spcPts val="400"/>
              </a:spcAft>
              <a:buClr>
                <a:schemeClr val="accent2"/>
              </a:buClr>
              <a:buSzPct val="80000"/>
              <a:buFont typeface="Wingdings 3" panose="05040102010807070707" pitchFamily="18" charset="2"/>
              <a:buChar char=""/>
              <a:defRPr sz="2667" kern="1200">
                <a:solidFill>
                  <a:schemeClr val="bg2"/>
                </a:solidFill>
                <a:latin typeface="+mn-lt"/>
                <a:ea typeface="+mn-ea"/>
                <a:cs typeface="+mn-cs"/>
              </a:defRPr>
            </a:lvl1pPr>
            <a:lvl2pPr marL="584185" indent="-253994" algn="l" defTabSz="1219170" rtl="0" eaLnBrk="1" latinLnBrk="0" hangingPunct="1">
              <a:spcBef>
                <a:spcPts val="0"/>
              </a:spcBef>
              <a:spcAft>
                <a:spcPts val="133"/>
              </a:spcAft>
              <a:buClr>
                <a:schemeClr val="accent2"/>
              </a:buClr>
              <a:buSzPct val="100000"/>
              <a:buFont typeface="Calibri" panose="020F0502020204030204" pitchFamily="34" charset="0"/>
              <a:buChar char="─"/>
              <a:defRPr sz="2400" kern="1200">
                <a:solidFill>
                  <a:schemeClr val="bg2"/>
                </a:solidFill>
                <a:latin typeface="+mn-lt"/>
                <a:ea typeface="+mn-ea"/>
                <a:cs typeface="+mn-cs"/>
              </a:defRPr>
            </a:lvl2pPr>
            <a:lvl3pPr marL="793731" indent="-203195" algn="l" defTabSz="1219170" rtl="0" eaLnBrk="1" latinLnBrk="0" hangingPunct="1">
              <a:spcBef>
                <a:spcPts val="0"/>
              </a:spcBef>
              <a:spcAft>
                <a:spcPts val="133"/>
              </a:spcAft>
              <a:buClr>
                <a:schemeClr val="accent2"/>
              </a:buClr>
              <a:buSzPct val="70000"/>
              <a:buFont typeface="Wingdings 3" panose="05040102010807070707" pitchFamily="18" charset="2"/>
              <a:buChar char=""/>
              <a:defRPr sz="2133" kern="1200">
                <a:solidFill>
                  <a:schemeClr val="bg2"/>
                </a:solidFill>
                <a:latin typeface="+mn-lt"/>
                <a:ea typeface="+mn-ea"/>
                <a:cs typeface="+mn-cs"/>
              </a:defRPr>
            </a:lvl3pPr>
            <a:lvl4pPr marL="990575" indent="-190495" algn="l" defTabSz="1219170" rtl="0" eaLnBrk="1" latinLnBrk="0" hangingPunct="1">
              <a:spcBef>
                <a:spcPts val="0"/>
              </a:spcBef>
              <a:spcAft>
                <a:spcPts val="133"/>
              </a:spcAft>
              <a:buClr>
                <a:schemeClr val="accent2"/>
              </a:buClr>
              <a:buFont typeface="Calibri" panose="020F0502020204030204" pitchFamily="34" charset="0"/>
              <a:buChar char="−"/>
              <a:defRPr sz="1867" kern="1200">
                <a:solidFill>
                  <a:schemeClr val="bg2"/>
                </a:solidFill>
                <a:latin typeface="+mn-lt"/>
                <a:ea typeface="+mn-ea"/>
                <a:cs typeface="+mn-cs"/>
              </a:defRPr>
            </a:lvl4pPr>
            <a:lvl5pPr marL="1162022" indent="-158747" algn="l" defTabSz="1219170" rtl="0" eaLnBrk="1" latinLnBrk="0" hangingPunct="1">
              <a:spcBef>
                <a:spcPts val="0"/>
              </a:spcBef>
              <a:spcAft>
                <a:spcPts val="133"/>
              </a:spcAft>
              <a:buClr>
                <a:schemeClr val="accent2"/>
              </a:buClr>
              <a:buFont typeface="Calibri" panose="020F0502020204030204" pitchFamily="34" charset="0"/>
              <a:buChar char="−"/>
              <a:defRPr sz="1600"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gn="ctr" defTabSz="1625519">
              <a:lnSpc>
                <a:spcPct val="110000"/>
              </a:lnSpc>
              <a:spcAft>
                <a:spcPts val="533"/>
              </a:spcAft>
              <a:buClr>
                <a:srgbClr val="049159"/>
              </a:buClr>
              <a:buNone/>
              <a:defRPr/>
            </a:pPr>
            <a:r>
              <a:rPr lang="en-US" sz="1867" dirty="0">
                <a:solidFill>
                  <a:srgbClr val="44464B"/>
                </a:solidFill>
                <a:latin typeface="Calibri"/>
              </a:rPr>
              <a:t>KEY TECHNOLOGIES</a:t>
            </a:r>
          </a:p>
        </p:txBody>
      </p:sp>
      <p:grpSp>
        <p:nvGrpSpPr>
          <p:cNvPr id="68" name="Group 67"/>
          <p:cNvGrpSpPr/>
          <p:nvPr/>
        </p:nvGrpSpPr>
        <p:grpSpPr>
          <a:xfrm>
            <a:off x="4509348" y="2520778"/>
            <a:ext cx="7561099" cy="3860015"/>
            <a:chOff x="3382011" y="1890583"/>
            <a:chExt cx="5670824" cy="2895011"/>
          </a:xfrm>
        </p:grpSpPr>
        <p:grpSp>
          <p:nvGrpSpPr>
            <p:cNvPr id="7" name="Group 6"/>
            <p:cNvGrpSpPr/>
            <p:nvPr/>
          </p:nvGrpSpPr>
          <p:grpSpPr>
            <a:xfrm>
              <a:off x="3883780" y="3856257"/>
              <a:ext cx="552013" cy="349761"/>
              <a:chOff x="9801225" y="6884988"/>
              <a:chExt cx="2376488" cy="1822450"/>
            </a:xfrm>
            <a:solidFill>
              <a:schemeClr val="tx1">
                <a:lumMod val="85000"/>
                <a:lumOff val="15000"/>
              </a:schemeClr>
            </a:solidFill>
          </p:grpSpPr>
          <p:sp>
            <p:nvSpPr>
              <p:cNvPr id="8" name="Freeform 24"/>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9" name="Freeform 25"/>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0" name="Freeform 26"/>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11" name="Group 10"/>
            <p:cNvGrpSpPr/>
            <p:nvPr/>
          </p:nvGrpSpPr>
          <p:grpSpPr>
            <a:xfrm>
              <a:off x="7554638" y="1890583"/>
              <a:ext cx="1498197" cy="1556147"/>
              <a:chOff x="8685213" y="1268413"/>
              <a:chExt cx="1997076" cy="2074862"/>
            </a:xfrm>
            <a:solidFill>
              <a:schemeClr val="bg1">
                <a:lumMod val="75000"/>
              </a:schemeClr>
            </a:solidFill>
          </p:grpSpPr>
          <p:sp>
            <p:nvSpPr>
              <p:cNvPr id="12"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3"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4"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5"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16" name="Group 15"/>
            <p:cNvGrpSpPr/>
            <p:nvPr/>
          </p:nvGrpSpPr>
          <p:grpSpPr>
            <a:xfrm>
              <a:off x="5102502" y="2473400"/>
              <a:ext cx="2939228" cy="2312194"/>
              <a:chOff x="3732213" y="2365375"/>
              <a:chExt cx="3917950" cy="3082925"/>
            </a:xfrm>
            <a:effectLst/>
          </p:grpSpPr>
          <p:sp>
            <p:nvSpPr>
              <p:cNvPr id="17" name="Freeform 16"/>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8" name="Freeform 17"/>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lumMod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19" name="Freeform 18"/>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0" name="Freeform 19"/>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2">
                  <a:lumMod val="60000"/>
                  <a:lumOff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1" name="Freeform 20"/>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2" name="Freeform 21"/>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23" name="Freeform 22"/>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sp>
          <p:nvSpPr>
            <p:cNvPr id="24" name="Rectangle 23"/>
            <p:cNvSpPr/>
            <p:nvPr/>
          </p:nvSpPr>
          <p:spPr>
            <a:xfrm>
              <a:off x="4455943" y="3837781"/>
              <a:ext cx="857473" cy="3083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PHP</a:t>
              </a:r>
            </a:p>
          </p:txBody>
        </p:sp>
        <p:sp>
          <p:nvSpPr>
            <p:cNvPr id="25" name="Rectangle 24"/>
            <p:cNvSpPr/>
            <p:nvPr/>
          </p:nvSpPr>
          <p:spPr>
            <a:xfrm>
              <a:off x="7999952" y="3196715"/>
              <a:ext cx="708826" cy="316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C++</a:t>
              </a:r>
            </a:p>
          </p:txBody>
        </p:sp>
        <p:sp>
          <p:nvSpPr>
            <p:cNvPr id="26" name="Rectangle 25"/>
            <p:cNvSpPr/>
            <p:nvPr/>
          </p:nvSpPr>
          <p:spPr>
            <a:xfrm>
              <a:off x="6997107" y="2213623"/>
              <a:ext cx="558335" cy="1904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JAVA</a:t>
              </a:r>
            </a:p>
          </p:txBody>
        </p:sp>
        <p:grpSp>
          <p:nvGrpSpPr>
            <p:cNvPr id="27" name="Group 26"/>
            <p:cNvGrpSpPr/>
            <p:nvPr/>
          </p:nvGrpSpPr>
          <p:grpSpPr>
            <a:xfrm>
              <a:off x="3382011" y="2272928"/>
              <a:ext cx="1655319" cy="1213106"/>
              <a:chOff x="2145506" y="1595772"/>
              <a:chExt cx="2936875" cy="2152860"/>
            </a:xfrm>
          </p:grpSpPr>
          <p:grpSp>
            <p:nvGrpSpPr>
              <p:cNvPr id="28" name="Group 27"/>
              <p:cNvGrpSpPr/>
              <p:nvPr/>
            </p:nvGrpSpPr>
            <p:grpSpPr>
              <a:xfrm>
                <a:off x="2145506" y="1595772"/>
                <a:ext cx="2936875" cy="2152860"/>
                <a:chOff x="1503363" y="1830388"/>
                <a:chExt cx="2936875" cy="2152860"/>
              </a:xfrm>
            </p:grpSpPr>
            <p:sp>
              <p:nvSpPr>
                <p:cNvPr id="48" name="Freeform 19"/>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solidFill>
                    <a:schemeClr val="bg1">
                      <a:lumMod val="75000"/>
                    </a:schemeClr>
                  </a:solid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49" name="Freeform 18"/>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0" name="Freeform 20"/>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1" name="Freeform 21"/>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sp>
              <p:nvSpPr>
                <p:cNvPr id="52" name="Freeform 22"/>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IN" sz="2400" dirty="0">
                    <a:solidFill>
                      <a:srgbClr val="000000"/>
                    </a:solidFill>
                    <a:latin typeface="Calibri"/>
                  </a:endParaRPr>
                </a:p>
              </p:txBody>
            </p:sp>
          </p:grpSp>
          <p:grpSp>
            <p:nvGrpSpPr>
              <p:cNvPr id="29" name="Group 28"/>
              <p:cNvGrpSpPr/>
              <p:nvPr/>
            </p:nvGrpSpPr>
            <p:grpSpPr>
              <a:xfrm>
                <a:off x="2287587" y="1937871"/>
                <a:ext cx="2206625" cy="1646202"/>
                <a:chOff x="2287587" y="1937871"/>
                <a:chExt cx="2206625" cy="1646202"/>
              </a:xfrm>
            </p:grpSpPr>
            <p:sp>
              <p:nvSpPr>
                <p:cNvPr id="30" name="Rounded Rectangle 29"/>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1" name="Rounded Rectangle 30"/>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2" name="Rounded Rectangle 31"/>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33" name="Group 32"/>
                <p:cNvGrpSpPr/>
                <p:nvPr/>
              </p:nvGrpSpPr>
              <p:grpSpPr>
                <a:xfrm>
                  <a:off x="2380456" y="2080738"/>
                  <a:ext cx="1516062" cy="74666"/>
                  <a:chOff x="2380456" y="2572537"/>
                  <a:chExt cx="1516062" cy="63500"/>
                </a:xfrm>
                <a:solidFill>
                  <a:schemeClr val="bg1">
                    <a:lumMod val="85000"/>
                  </a:schemeClr>
                </a:solidFill>
              </p:grpSpPr>
              <p:sp>
                <p:nvSpPr>
                  <p:cNvPr id="46" name="Rounded Rectangle 45"/>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7" name="Rounded Rectangle 46"/>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sp>
              <p:nvSpPr>
                <p:cNvPr id="34" name="Rounded Rectangle 33"/>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5" name="Rounded Rectangle 34"/>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36" name="Group 35"/>
                <p:cNvGrpSpPr/>
                <p:nvPr/>
              </p:nvGrpSpPr>
              <p:grpSpPr>
                <a:xfrm>
                  <a:off x="2496429" y="2366473"/>
                  <a:ext cx="1997783" cy="74666"/>
                  <a:chOff x="2496429" y="2811430"/>
                  <a:chExt cx="1997783" cy="63500"/>
                </a:xfrm>
                <a:solidFill>
                  <a:schemeClr val="bg1">
                    <a:lumMod val="85000"/>
                  </a:schemeClr>
                </a:solidFill>
              </p:grpSpPr>
              <p:sp>
                <p:nvSpPr>
                  <p:cNvPr id="44" name="Rounded Rectangle 43"/>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5" name="Rounded Rectangle 44"/>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sp>
              <p:nvSpPr>
                <p:cNvPr id="37" name="Rounded Rectangle 36"/>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8" name="Rounded Rectangle 37"/>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39" name="Rounded Rectangle 38"/>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0" name="Rounded Rectangle 39"/>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nvGrpSpPr>
                <p:cNvPr id="41" name="Group 40"/>
                <p:cNvGrpSpPr/>
                <p:nvPr/>
              </p:nvGrpSpPr>
              <p:grpSpPr>
                <a:xfrm>
                  <a:off x="2670261" y="2795076"/>
                  <a:ext cx="1595351" cy="74666"/>
                  <a:chOff x="2670261" y="3182904"/>
                  <a:chExt cx="1595351" cy="63500"/>
                </a:xfrm>
                <a:solidFill>
                  <a:schemeClr val="bg1">
                    <a:lumMod val="85000"/>
                  </a:schemeClr>
                </a:solidFill>
              </p:grpSpPr>
              <p:sp>
                <p:nvSpPr>
                  <p:cNvPr id="42" name="Rounded Rectangle 41"/>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sp>
                <p:nvSpPr>
                  <p:cNvPr id="43" name="Rounded Rectangle 42"/>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N" sz="2400" dirty="0">
                      <a:solidFill>
                        <a:srgbClr val="FFFFFF"/>
                      </a:solidFill>
                      <a:latin typeface="Calibri"/>
                    </a:endParaRPr>
                  </a:p>
                </p:txBody>
              </p:sp>
            </p:grpSp>
          </p:grpSp>
        </p:grpSp>
        <p:sp>
          <p:nvSpPr>
            <p:cNvPr id="53" name="Rectangle 52"/>
            <p:cNvSpPr/>
            <p:nvPr/>
          </p:nvSpPr>
          <p:spPr>
            <a:xfrm>
              <a:off x="4823334" y="2235235"/>
              <a:ext cx="558335" cy="2304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1219170">
                <a:defRPr/>
              </a:pPr>
              <a:r>
                <a:rPr lang="en-IN" sz="1600" b="1" dirty="0">
                  <a:solidFill>
                    <a:srgbClr val="FFFFFF"/>
                  </a:solidFill>
                  <a:latin typeface="Calibri"/>
                  <a:cs typeface="Arial" panose="020B0604020202020204" pitchFamily="34" charset="0"/>
                </a:rPr>
                <a:t>HTML</a:t>
              </a:r>
            </a:p>
          </p:txBody>
        </p:sp>
        <p:sp>
          <p:nvSpPr>
            <p:cNvPr id="55" name="Rectangle 54"/>
            <p:cNvSpPr/>
            <p:nvPr/>
          </p:nvSpPr>
          <p:spPr>
            <a:xfrm>
              <a:off x="5175770" y="2771403"/>
              <a:ext cx="1254428"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MANUAL TESTING</a:t>
              </a:r>
            </a:p>
          </p:txBody>
        </p:sp>
        <p:sp>
          <p:nvSpPr>
            <p:cNvPr id="56" name="Rectangle 55"/>
            <p:cNvSpPr/>
            <p:nvPr/>
          </p:nvSpPr>
          <p:spPr>
            <a:xfrm>
              <a:off x="6547038" y="2779817"/>
              <a:ext cx="1517858" cy="205777"/>
            </a:xfrm>
            <a:prstGeom prst="rect">
              <a:avLst/>
            </a:prstGeom>
          </p:spPr>
          <p:txBody>
            <a:bodyPr wrap="square" anchor="ctr">
              <a:spAutoFit/>
            </a:bodyPr>
            <a:lstStyle/>
            <a:p>
              <a:pPr algn="ctr" defTabSz="609555">
                <a:lnSpc>
                  <a:spcPts val="1400"/>
                </a:lnSpc>
                <a:defRPr/>
              </a:pPr>
              <a:r>
                <a:rPr lang="en-US" sz="1400" dirty="0">
                  <a:solidFill>
                    <a:srgbClr val="FFFFFF"/>
                  </a:solidFill>
                  <a:latin typeface="Calibri"/>
                  <a:ea typeface="MS PGothic" panose="020B0600070205080204" pitchFamily="34" charset="-128"/>
                </a:rPr>
                <a:t>AUTOMATED TESTING</a:t>
              </a:r>
            </a:p>
          </p:txBody>
        </p:sp>
        <p:sp>
          <p:nvSpPr>
            <p:cNvPr id="57" name="Rectangle 56"/>
            <p:cNvSpPr/>
            <p:nvPr/>
          </p:nvSpPr>
          <p:spPr>
            <a:xfrm>
              <a:off x="5232790" y="3307345"/>
              <a:ext cx="1140389"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MOBILE TESTING</a:t>
              </a:r>
            </a:p>
          </p:txBody>
        </p:sp>
        <p:sp>
          <p:nvSpPr>
            <p:cNvPr id="58" name="Rectangle 57"/>
            <p:cNvSpPr/>
            <p:nvPr/>
          </p:nvSpPr>
          <p:spPr>
            <a:xfrm>
              <a:off x="6631883" y="3289769"/>
              <a:ext cx="1288782"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CLOUD TESTING</a:t>
              </a:r>
            </a:p>
          </p:txBody>
        </p:sp>
        <p:sp>
          <p:nvSpPr>
            <p:cNvPr id="59" name="Rectangle 58"/>
            <p:cNvSpPr/>
            <p:nvPr/>
          </p:nvSpPr>
          <p:spPr>
            <a:xfrm>
              <a:off x="5632234" y="3800006"/>
              <a:ext cx="1840689" cy="205777"/>
            </a:xfrm>
            <a:prstGeom prst="rect">
              <a:avLst/>
            </a:prstGeom>
          </p:spPr>
          <p:txBody>
            <a:bodyPr wrap="square" anchor="ctr">
              <a:spAutoFit/>
            </a:bodyPr>
            <a:lstStyle/>
            <a:p>
              <a:pPr algn="ctr" defTabSz="609555">
                <a:lnSpc>
                  <a:spcPts val="1400"/>
                </a:lnSpc>
                <a:defRPr/>
              </a:pPr>
              <a:r>
                <a:rPr lang="en-US" altLang="en-US" sz="1400" dirty="0">
                  <a:solidFill>
                    <a:srgbClr val="FFFFFF"/>
                  </a:solidFill>
                  <a:latin typeface="Calibri"/>
                  <a:sym typeface="Arial Bold" panose="020B0704020202020204" pitchFamily="34" charset="0"/>
                </a:rPr>
                <a:t>PERFORMANCE ENGINEERING</a:t>
              </a:r>
            </a:p>
          </p:txBody>
        </p:sp>
        <p:sp>
          <p:nvSpPr>
            <p:cNvPr id="60" name="Freeform 26"/>
            <p:cNvSpPr>
              <a:spLocks noEditPoints="1"/>
            </p:cNvSpPr>
            <p:nvPr/>
          </p:nvSpPr>
          <p:spPr bwMode="auto">
            <a:xfrm>
              <a:off x="5628317" y="2594643"/>
              <a:ext cx="251241" cy="177095"/>
            </a:xfrm>
            <a:custGeom>
              <a:avLst/>
              <a:gdLst/>
              <a:ahLst/>
              <a:cxnLst>
                <a:cxn ang="0">
                  <a:pos x="250" y="414"/>
                </a:cxn>
                <a:cxn ang="0">
                  <a:pos x="360" y="434"/>
                </a:cxn>
                <a:cxn ang="0">
                  <a:pos x="347" y="406"/>
                </a:cxn>
                <a:cxn ang="0">
                  <a:pos x="260" y="393"/>
                </a:cxn>
                <a:cxn ang="0">
                  <a:pos x="88" y="289"/>
                </a:cxn>
                <a:cxn ang="0">
                  <a:pos x="512" y="35"/>
                </a:cxn>
                <a:cxn ang="0">
                  <a:pos x="90" y="0"/>
                </a:cxn>
                <a:cxn ang="0">
                  <a:pos x="521" y="1"/>
                </a:cxn>
                <a:cxn ang="0">
                  <a:pos x="536" y="6"/>
                </a:cxn>
                <a:cxn ang="0">
                  <a:pos x="545" y="17"/>
                </a:cxn>
                <a:cxn ang="0">
                  <a:pos x="547" y="35"/>
                </a:cxn>
                <a:cxn ang="0">
                  <a:pos x="545" y="299"/>
                </a:cxn>
                <a:cxn ang="0">
                  <a:pos x="540" y="321"/>
                </a:cxn>
                <a:cxn ang="0">
                  <a:pos x="566" y="363"/>
                </a:cxn>
                <a:cxn ang="0">
                  <a:pos x="589" y="409"/>
                </a:cxn>
                <a:cxn ang="0">
                  <a:pos x="601" y="440"/>
                </a:cxn>
                <a:cxn ang="0">
                  <a:pos x="598" y="452"/>
                </a:cxn>
                <a:cxn ang="0">
                  <a:pos x="588" y="462"/>
                </a:cxn>
                <a:cxn ang="0">
                  <a:pos x="573" y="465"/>
                </a:cxn>
                <a:cxn ang="0">
                  <a:pos x="301" y="466"/>
                </a:cxn>
                <a:cxn ang="0">
                  <a:pos x="22" y="465"/>
                </a:cxn>
                <a:cxn ang="0">
                  <a:pos x="11" y="460"/>
                </a:cxn>
                <a:cxn ang="0">
                  <a:pos x="2" y="450"/>
                </a:cxn>
                <a:cxn ang="0">
                  <a:pos x="0" y="437"/>
                </a:cxn>
                <a:cxn ang="0">
                  <a:pos x="13" y="407"/>
                </a:cxn>
                <a:cxn ang="0">
                  <a:pos x="36" y="362"/>
                </a:cxn>
                <a:cxn ang="0">
                  <a:pos x="61" y="322"/>
                </a:cxn>
                <a:cxn ang="0">
                  <a:pos x="56" y="296"/>
                </a:cxn>
                <a:cxn ang="0">
                  <a:pos x="55" y="159"/>
                </a:cxn>
                <a:cxn ang="0">
                  <a:pos x="55" y="25"/>
                </a:cxn>
                <a:cxn ang="0">
                  <a:pos x="60" y="11"/>
                </a:cxn>
                <a:cxn ang="0">
                  <a:pos x="71" y="2"/>
                </a:cxn>
                <a:cxn ang="0">
                  <a:pos x="90" y="0"/>
                </a:cxn>
              </a:cxnLst>
              <a:rect l="0" t="0" r="r" b="b"/>
              <a:pathLst>
                <a:path w="601" h="466">
                  <a:moveTo>
                    <a:pt x="260" y="393"/>
                  </a:moveTo>
                  <a:lnTo>
                    <a:pt x="250" y="414"/>
                  </a:lnTo>
                  <a:lnTo>
                    <a:pt x="241" y="434"/>
                  </a:lnTo>
                  <a:lnTo>
                    <a:pt x="360" y="434"/>
                  </a:lnTo>
                  <a:lnTo>
                    <a:pt x="353" y="420"/>
                  </a:lnTo>
                  <a:lnTo>
                    <a:pt x="347" y="406"/>
                  </a:lnTo>
                  <a:lnTo>
                    <a:pt x="341" y="393"/>
                  </a:lnTo>
                  <a:lnTo>
                    <a:pt x="260" y="393"/>
                  </a:lnTo>
                  <a:close/>
                  <a:moveTo>
                    <a:pt x="88" y="35"/>
                  </a:moveTo>
                  <a:lnTo>
                    <a:pt x="88" y="289"/>
                  </a:lnTo>
                  <a:lnTo>
                    <a:pt x="512" y="289"/>
                  </a:lnTo>
                  <a:lnTo>
                    <a:pt x="512" y="35"/>
                  </a:lnTo>
                  <a:lnTo>
                    <a:pt x="88" y="35"/>
                  </a:lnTo>
                  <a:close/>
                  <a:moveTo>
                    <a:pt x="90" y="0"/>
                  </a:moveTo>
                  <a:lnTo>
                    <a:pt x="511" y="0"/>
                  </a:lnTo>
                  <a:lnTo>
                    <a:pt x="521" y="1"/>
                  </a:lnTo>
                  <a:lnTo>
                    <a:pt x="530" y="2"/>
                  </a:lnTo>
                  <a:lnTo>
                    <a:pt x="536" y="6"/>
                  </a:lnTo>
                  <a:lnTo>
                    <a:pt x="541" y="11"/>
                  </a:lnTo>
                  <a:lnTo>
                    <a:pt x="545" y="17"/>
                  </a:lnTo>
                  <a:lnTo>
                    <a:pt x="546" y="25"/>
                  </a:lnTo>
                  <a:lnTo>
                    <a:pt x="547" y="35"/>
                  </a:lnTo>
                  <a:lnTo>
                    <a:pt x="546" y="289"/>
                  </a:lnTo>
                  <a:lnTo>
                    <a:pt x="545" y="299"/>
                  </a:lnTo>
                  <a:lnTo>
                    <a:pt x="543" y="309"/>
                  </a:lnTo>
                  <a:lnTo>
                    <a:pt x="540" y="321"/>
                  </a:lnTo>
                  <a:lnTo>
                    <a:pt x="554" y="342"/>
                  </a:lnTo>
                  <a:lnTo>
                    <a:pt x="566" y="363"/>
                  </a:lnTo>
                  <a:lnTo>
                    <a:pt x="578" y="386"/>
                  </a:lnTo>
                  <a:lnTo>
                    <a:pt x="589" y="409"/>
                  </a:lnTo>
                  <a:lnTo>
                    <a:pt x="599" y="433"/>
                  </a:lnTo>
                  <a:lnTo>
                    <a:pt x="601" y="440"/>
                  </a:lnTo>
                  <a:lnTo>
                    <a:pt x="601" y="446"/>
                  </a:lnTo>
                  <a:lnTo>
                    <a:pt x="598" y="452"/>
                  </a:lnTo>
                  <a:lnTo>
                    <a:pt x="594" y="458"/>
                  </a:lnTo>
                  <a:lnTo>
                    <a:pt x="588" y="462"/>
                  </a:lnTo>
                  <a:lnTo>
                    <a:pt x="581" y="465"/>
                  </a:lnTo>
                  <a:lnTo>
                    <a:pt x="573" y="465"/>
                  </a:lnTo>
                  <a:lnTo>
                    <a:pt x="565" y="465"/>
                  </a:lnTo>
                  <a:lnTo>
                    <a:pt x="301" y="466"/>
                  </a:lnTo>
                  <a:lnTo>
                    <a:pt x="36" y="465"/>
                  </a:lnTo>
                  <a:lnTo>
                    <a:pt x="22" y="465"/>
                  </a:lnTo>
                  <a:lnTo>
                    <a:pt x="16" y="463"/>
                  </a:lnTo>
                  <a:lnTo>
                    <a:pt x="11" y="460"/>
                  </a:lnTo>
                  <a:lnTo>
                    <a:pt x="6" y="456"/>
                  </a:lnTo>
                  <a:lnTo>
                    <a:pt x="2" y="450"/>
                  </a:lnTo>
                  <a:lnTo>
                    <a:pt x="0" y="444"/>
                  </a:lnTo>
                  <a:lnTo>
                    <a:pt x="0" y="437"/>
                  </a:lnTo>
                  <a:lnTo>
                    <a:pt x="2" y="430"/>
                  </a:lnTo>
                  <a:lnTo>
                    <a:pt x="13" y="407"/>
                  </a:lnTo>
                  <a:lnTo>
                    <a:pt x="24" y="385"/>
                  </a:lnTo>
                  <a:lnTo>
                    <a:pt x="36" y="362"/>
                  </a:lnTo>
                  <a:lnTo>
                    <a:pt x="48" y="342"/>
                  </a:lnTo>
                  <a:lnTo>
                    <a:pt x="61" y="322"/>
                  </a:lnTo>
                  <a:lnTo>
                    <a:pt x="58" y="308"/>
                  </a:lnTo>
                  <a:lnTo>
                    <a:pt x="56" y="296"/>
                  </a:lnTo>
                  <a:lnTo>
                    <a:pt x="55" y="284"/>
                  </a:lnTo>
                  <a:lnTo>
                    <a:pt x="55" y="159"/>
                  </a:lnTo>
                  <a:lnTo>
                    <a:pt x="55" y="35"/>
                  </a:lnTo>
                  <a:lnTo>
                    <a:pt x="55" y="25"/>
                  </a:lnTo>
                  <a:lnTo>
                    <a:pt x="57" y="17"/>
                  </a:lnTo>
                  <a:lnTo>
                    <a:pt x="60" y="11"/>
                  </a:lnTo>
                  <a:lnTo>
                    <a:pt x="65" y="6"/>
                  </a:lnTo>
                  <a:lnTo>
                    <a:pt x="71" y="2"/>
                  </a:lnTo>
                  <a:lnTo>
                    <a:pt x="80" y="1"/>
                  </a:lnTo>
                  <a:lnTo>
                    <a:pt x="9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dirty="0">
                <a:solidFill>
                  <a:prstClr val="black"/>
                </a:solidFill>
                <a:latin typeface="Calibri"/>
              </a:endParaRPr>
            </a:p>
          </p:txBody>
        </p:sp>
        <p:sp>
          <p:nvSpPr>
            <p:cNvPr id="61" name="Freeform 60"/>
            <p:cNvSpPr>
              <a:spLocks noEditPoints="1"/>
            </p:cNvSpPr>
            <p:nvPr/>
          </p:nvSpPr>
          <p:spPr bwMode="auto">
            <a:xfrm>
              <a:off x="7181062" y="2590901"/>
              <a:ext cx="190424" cy="197501"/>
            </a:xfrm>
            <a:custGeom>
              <a:avLst/>
              <a:gdLst/>
              <a:ahLst/>
              <a:cxnLst>
                <a:cxn ang="0">
                  <a:pos x="354" y="208"/>
                </a:cxn>
                <a:cxn ang="0">
                  <a:pos x="257" y="275"/>
                </a:cxn>
                <a:cxn ang="0">
                  <a:pos x="198" y="377"/>
                </a:cxn>
                <a:cxn ang="0">
                  <a:pos x="188" y="498"/>
                </a:cxn>
                <a:cxn ang="0">
                  <a:pos x="228" y="604"/>
                </a:cxn>
                <a:cxn ang="0">
                  <a:pos x="307" y="436"/>
                </a:cxn>
                <a:cxn ang="0">
                  <a:pos x="341" y="354"/>
                </a:cxn>
                <a:cxn ang="0">
                  <a:pos x="415" y="303"/>
                </a:cxn>
                <a:cxn ang="0">
                  <a:pos x="504" y="303"/>
                </a:cxn>
                <a:cxn ang="0">
                  <a:pos x="507" y="318"/>
                </a:cxn>
                <a:cxn ang="0">
                  <a:pos x="420" y="432"/>
                </a:cxn>
                <a:cxn ang="0">
                  <a:pos x="456" y="471"/>
                </a:cxn>
                <a:cxn ang="0">
                  <a:pos x="488" y="497"/>
                </a:cxn>
                <a:cxn ang="0">
                  <a:pos x="599" y="401"/>
                </a:cxn>
                <a:cxn ang="0">
                  <a:pos x="614" y="438"/>
                </a:cxn>
                <a:cxn ang="0">
                  <a:pos x="597" y="524"/>
                </a:cxn>
                <a:cxn ang="0">
                  <a:pos x="533" y="588"/>
                </a:cxn>
                <a:cxn ang="0">
                  <a:pos x="445" y="606"/>
                </a:cxn>
                <a:cxn ang="0">
                  <a:pos x="341" y="703"/>
                </a:cxn>
                <a:cxn ang="0">
                  <a:pos x="455" y="728"/>
                </a:cxn>
                <a:cxn ang="0">
                  <a:pos x="573" y="701"/>
                </a:cxn>
                <a:cxn ang="0">
                  <a:pos x="664" y="627"/>
                </a:cxn>
                <a:cxn ang="0">
                  <a:pos x="716" y="520"/>
                </a:cxn>
                <a:cxn ang="0">
                  <a:pos x="716" y="397"/>
                </a:cxn>
                <a:cxn ang="0">
                  <a:pos x="664" y="290"/>
                </a:cxn>
                <a:cxn ang="0">
                  <a:pos x="573" y="217"/>
                </a:cxn>
                <a:cxn ang="0">
                  <a:pos x="455" y="189"/>
                </a:cxn>
                <a:cxn ang="0">
                  <a:pos x="589" y="12"/>
                </a:cxn>
                <a:cxn ang="0">
                  <a:pos x="607" y="112"/>
                </a:cxn>
                <a:cxn ang="0">
                  <a:pos x="739" y="118"/>
                </a:cxn>
                <a:cxn ang="0">
                  <a:pos x="784" y="123"/>
                </a:cxn>
                <a:cxn ang="0">
                  <a:pos x="907" y="333"/>
                </a:cxn>
                <a:cxn ang="0">
                  <a:pos x="896" y="377"/>
                </a:cxn>
                <a:cxn ang="0">
                  <a:pos x="832" y="479"/>
                </a:cxn>
                <a:cxn ang="0">
                  <a:pos x="904" y="553"/>
                </a:cxn>
                <a:cxn ang="0">
                  <a:pos x="902" y="598"/>
                </a:cxn>
                <a:cxn ang="0">
                  <a:pos x="771" y="800"/>
                </a:cxn>
                <a:cxn ang="0">
                  <a:pos x="678" y="765"/>
                </a:cxn>
                <a:cxn ang="0">
                  <a:pos x="606" y="876"/>
                </a:cxn>
                <a:cxn ang="0">
                  <a:pos x="575" y="914"/>
                </a:cxn>
                <a:cxn ang="0">
                  <a:pos x="329" y="912"/>
                </a:cxn>
                <a:cxn ang="0">
                  <a:pos x="302" y="875"/>
                </a:cxn>
                <a:cxn ang="0">
                  <a:pos x="231" y="765"/>
                </a:cxn>
                <a:cxn ang="0">
                  <a:pos x="138" y="800"/>
                </a:cxn>
                <a:cxn ang="0">
                  <a:pos x="7" y="598"/>
                </a:cxn>
                <a:cxn ang="0">
                  <a:pos x="4" y="553"/>
                </a:cxn>
                <a:cxn ang="0">
                  <a:pos x="77" y="479"/>
                </a:cxn>
                <a:cxn ang="0">
                  <a:pos x="13" y="377"/>
                </a:cxn>
                <a:cxn ang="0">
                  <a:pos x="1" y="333"/>
                </a:cxn>
                <a:cxn ang="0">
                  <a:pos x="125" y="123"/>
                </a:cxn>
                <a:cxn ang="0">
                  <a:pos x="170" y="118"/>
                </a:cxn>
                <a:cxn ang="0">
                  <a:pos x="302" y="112"/>
                </a:cxn>
                <a:cxn ang="0">
                  <a:pos x="319" y="12"/>
                </a:cxn>
              </a:cxnLst>
              <a:rect l="0" t="0" r="r" b="b"/>
              <a:pathLst>
                <a:path w="909" h="917">
                  <a:moveTo>
                    <a:pt x="455" y="189"/>
                  </a:moveTo>
                  <a:lnTo>
                    <a:pt x="433" y="190"/>
                  </a:lnTo>
                  <a:lnTo>
                    <a:pt x="413" y="192"/>
                  </a:lnTo>
                  <a:lnTo>
                    <a:pt x="393" y="196"/>
                  </a:lnTo>
                  <a:lnTo>
                    <a:pt x="373" y="202"/>
                  </a:lnTo>
                  <a:lnTo>
                    <a:pt x="354" y="208"/>
                  </a:lnTo>
                  <a:lnTo>
                    <a:pt x="336" y="217"/>
                  </a:lnTo>
                  <a:lnTo>
                    <a:pt x="319" y="226"/>
                  </a:lnTo>
                  <a:lnTo>
                    <a:pt x="302" y="237"/>
                  </a:lnTo>
                  <a:lnTo>
                    <a:pt x="286" y="248"/>
                  </a:lnTo>
                  <a:lnTo>
                    <a:pt x="272" y="261"/>
                  </a:lnTo>
                  <a:lnTo>
                    <a:pt x="257" y="275"/>
                  </a:lnTo>
                  <a:lnTo>
                    <a:pt x="245" y="290"/>
                  </a:lnTo>
                  <a:lnTo>
                    <a:pt x="233" y="306"/>
                  </a:lnTo>
                  <a:lnTo>
                    <a:pt x="222" y="322"/>
                  </a:lnTo>
                  <a:lnTo>
                    <a:pt x="213" y="340"/>
                  </a:lnTo>
                  <a:lnTo>
                    <a:pt x="205" y="358"/>
                  </a:lnTo>
                  <a:lnTo>
                    <a:pt x="198" y="377"/>
                  </a:lnTo>
                  <a:lnTo>
                    <a:pt x="193" y="397"/>
                  </a:lnTo>
                  <a:lnTo>
                    <a:pt x="189" y="417"/>
                  </a:lnTo>
                  <a:lnTo>
                    <a:pt x="186" y="437"/>
                  </a:lnTo>
                  <a:lnTo>
                    <a:pt x="186" y="458"/>
                  </a:lnTo>
                  <a:lnTo>
                    <a:pt x="186" y="478"/>
                  </a:lnTo>
                  <a:lnTo>
                    <a:pt x="188" y="498"/>
                  </a:lnTo>
                  <a:lnTo>
                    <a:pt x="192" y="517"/>
                  </a:lnTo>
                  <a:lnTo>
                    <a:pt x="197" y="535"/>
                  </a:lnTo>
                  <a:lnTo>
                    <a:pt x="203" y="553"/>
                  </a:lnTo>
                  <a:lnTo>
                    <a:pt x="210" y="571"/>
                  </a:lnTo>
                  <a:lnTo>
                    <a:pt x="218" y="588"/>
                  </a:lnTo>
                  <a:lnTo>
                    <a:pt x="228" y="604"/>
                  </a:lnTo>
                  <a:lnTo>
                    <a:pt x="318" y="513"/>
                  </a:lnTo>
                  <a:lnTo>
                    <a:pt x="313" y="498"/>
                  </a:lnTo>
                  <a:lnTo>
                    <a:pt x="309" y="483"/>
                  </a:lnTo>
                  <a:lnTo>
                    <a:pt x="307" y="467"/>
                  </a:lnTo>
                  <a:lnTo>
                    <a:pt x="306" y="452"/>
                  </a:lnTo>
                  <a:lnTo>
                    <a:pt x="307" y="436"/>
                  </a:lnTo>
                  <a:lnTo>
                    <a:pt x="309" y="421"/>
                  </a:lnTo>
                  <a:lnTo>
                    <a:pt x="313" y="407"/>
                  </a:lnTo>
                  <a:lnTo>
                    <a:pt x="318" y="392"/>
                  </a:lnTo>
                  <a:lnTo>
                    <a:pt x="324" y="379"/>
                  </a:lnTo>
                  <a:lnTo>
                    <a:pt x="332" y="366"/>
                  </a:lnTo>
                  <a:lnTo>
                    <a:pt x="341" y="354"/>
                  </a:lnTo>
                  <a:lnTo>
                    <a:pt x="351" y="342"/>
                  </a:lnTo>
                  <a:lnTo>
                    <a:pt x="362" y="332"/>
                  </a:lnTo>
                  <a:lnTo>
                    <a:pt x="375" y="323"/>
                  </a:lnTo>
                  <a:lnTo>
                    <a:pt x="388" y="315"/>
                  </a:lnTo>
                  <a:lnTo>
                    <a:pt x="401" y="309"/>
                  </a:lnTo>
                  <a:lnTo>
                    <a:pt x="415" y="303"/>
                  </a:lnTo>
                  <a:lnTo>
                    <a:pt x="430" y="300"/>
                  </a:lnTo>
                  <a:lnTo>
                    <a:pt x="445" y="297"/>
                  </a:lnTo>
                  <a:lnTo>
                    <a:pt x="460" y="297"/>
                  </a:lnTo>
                  <a:lnTo>
                    <a:pt x="475" y="297"/>
                  </a:lnTo>
                  <a:lnTo>
                    <a:pt x="489" y="299"/>
                  </a:lnTo>
                  <a:lnTo>
                    <a:pt x="504" y="303"/>
                  </a:lnTo>
                  <a:lnTo>
                    <a:pt x="506" y="304"/>
                  </a:lnTo>
                  <a:lnTo>
                    <a:pt x="509" y="307"/>
                  </a:lnTo>
                  <a:lnTo>
                    <a:pt x="510" y="309"/>
                  </a:lnTo>
                  <a:lnTo>
                    <a:pt x="510" y="313"/>
                  </a:lnTo>
                  <a:lnTo>
                    <a:pt x="509" y="316"/>
                  </a:lnTo>
                  <a:lnTo>
                    <a:pt x="507" y="318"/>
                  </a:lnTo>
                  <a:lnTo>
                    <a:pt x="410" y="416"/>
                  </a:lnTo>
                  <a:lnTo>
                    <a:pt x="411" y="418"/>
                  </a:lnTo>
                  <a:lnTo>
                    <a:pt x="412" y="421"/>
                  </a:lnTo>
                  <a:lnTo>
                    <a:pt x="414" y="424"/>
                  </a:lnTo>
                  <a:lnTo>
                    <a:pt x="417" y="428"/>
                  </a:lnTo>
                  <a:lnTo>
                    <a:pt x="420" y="432"/>
                  </a:lnTo>
                  <a:lnTo>
                    <a:pt x="424" y="437"/>
                  </a:lnTo>
                  <a:lnTo>
                    <a:pt x="428" y="443"/>
                  </a:lnTo>
                  <a:lnTo>
                    <a:pt x="434" y="449"/>
                  </a:lnTo>
                  <a:lnTo>
                    <a:pt x="440" y="456"/>
                  </a:lnTo>
                  <a:lnTo>
                    <a:pt x="448" y="464"/>
                  </a:lnTo>
                  <a:lnTo>
                    <a:pt x="456" y="471"/>
                  </a:lnTo>
                  <a:lnTo>
                    <a:pt x="463" y="478"/>
                  </a:lnTo>
                  <a:lnTo>
                    <a:pt x="469" y="484"/>
                  </a:lnTo>
                  <a:lnTo>
                    <a:pt x="475" y="488"/>
                  </a:lnTo>
                  <a:lnTo>
                    <a:pt x="480" y="492"/>
                  </a:lnTo>
                  <a:lnTo>
                    <a:pt x="484" y="495"/>
                  </a:lnTo>
                  <a:lnTo>
                    <a:pt x="488" y="497"/>
                  </a:lnTo>
                  <a:lnTo>
                    <a:pt x="491" y="499"/>
                  </a:lnTo>
                  <a:lnTo>
                    <a:pt x="494" y="501"/>
                  </a:lnTo>
                  <a:lnTo>
                    <a:pt x="496" y="502"/>
                  </a:lnTo>
                  <a:lnTo>
                    <a:pt x="593" y="404"/>
                  </a:lnTo>
                  <a:lnTo>
                    <a:pt x="596" y="402"/>
                  </a:lnTo>
                  <a:lnTo>
                    <a:pt x="599" y="401"/>
                  </a:lnTo>
                  <a:lnTo>
                    <a:pt x="602" y="401"/>
                  </a:lnTo>
                  <a:lnTo>
                    <a:pt x="605" y="403"/>
                  </a:lnTo>
                  <a:lnTo>
                    <a:pt x="607" y="405"/>
                  </a:lnTo>
                  <a:lnTo>
                    <a:pt x="609" y="408"/>
                  </a:lnTo>
                  <a:lnTo>
                    <a:pt x="612" y="423"/>
                  </a:lnTo>
                  <a:lnTo>
                    <a:pt x="614" y="438"/>
                  </a:lnTo>
                  <a:lnTo>
                    <a:pt x="615" y="453"/>
                  </a:lnTo>
                  <a:lnTo>
                    <a:pt x="614" y="468"/>
                  </a:lnTo>
                  <a:lnTo>
                    <a:pt x="612" y="482"/>
                  </a:lnTo>
                  <a:lnTo>
                    <a:pt x="608" y="497"/>
                  </a:lnTo>
                  <a:lnTo>
                    <a:pt x="603" y="511"/>
                  </a:lnTo>
                  <a:lnTo>
                    <a:pt x="597" y="524"/>
                  </a:lnTo>
                  <a:lnTo>
                    <a:pt x="589" y="537"/>
                  </a:lnTo>
                  <a:lnTo>
                    <a:pt x="580" y="549"/>
                  </a:lnTo>
                  <a:lnTo>
                    <a:pt x="570" y="561"/>
                  </a:lnTo>
                  <a:lnTo>
                    <a:pt x="558" y="571"/>
                  </a:lnTo>
                  <a:lnTo>
                    <a:pt x="546" y="580"/>
                  </a:lnTo>
                  <a:lnTo>
                    <a:pt x="533" y="588"/>
                  </a:lnTo>
                  <a:lnTo>
                    <a:pt x="520" y="595"/>
                  </a:lnTo>
                  <a:lnTo>
                    <a:pt x="505" y="600"/>
                  </a:lnTo>
                  <a:lnTo>
                    <a:pt x="491" y="603"/>
                  </a:lnTo>
                  <a:lnTo>
                    <a:pt x="476" y="606"/>
                  </a:lnTo>
                  <a:lnTo>
                    <a:pt x="460" y="606"/>
                  </a:lnTo>
                  <a:lnTo>
                    <a:pt x="445" y="606"/>
                  </a:lnTo>
                  <a:lnTo>
                    <a:pt x="429" y="603"/>
                  </a:lnTo>
                  <a:lnTo>
                    <a:pt x="414" y="599"/>
                  </a:lnTo>
                  <a:lnTo>
                    <a:pt x="399" y="594"/>
                  </a:lnTo>
                  <a:lnTo>
                    <a:pt x="308" y="685"/>
                  </a:lnTo>
                  <a:lnTo>
                    <a:pt x="324" y="695"/>
                  </a:lnTo>
                  <a:lnTo>
                    <a:pt x="341" y="703"/>
                  </a:lnTo>
                  <a:lnTo>
                    <a:pt x="359" y="711"/>
                  </a:lnTo>
                  <a:lnTo>
                    <a:pt x="377" y="717"/>
                  </a:lnTo>
                  <a:lnTo>
                    <a:pt x="396" y="722"/>
                  </a:lnTo>
                  <a:lnTo>
                    <a:pt x="415" y="725"/>
                  </a:lnTo>
                  <a:lnTo>
                    <a:pt x="435" y="727"/>
                  </a:lnTo>
                  <a:lnTo>
                    <a:pt x="455" y="728"/>
                  </a:lnTo>
                  <a:lnTo>
                    <a:pt x="476" y="727"/>
                  </a:lnTo>
                  <a:lnTo>
                    <a:pt x="496" y="725"/>
                  </a:lnTo>
                  <a:lnTo>
                    <a:pt x="516" y="721"/>
                  </a:lnTo>
                  <a:lnTo>
                    <a:pt x="535" y="716"/>
                  </a:lnTo>
                  <a:lnTo>
                    <a:pt x="554" y="709"/>
                  </a:lnTo>
                  <a:lnTo>
                    <a:pt x="573" y="701"/>
                  </a:lnTo>
                  <a:lnTo>
                    <a:pt x="590" y="691"/>
                  </a:lnTo>
                  <a:lnTo>
                    <a:pt x="607" y="681"/>
                  </a:lnTo>
                  <a:lnTo>
                    <a:pt x="622" y="669"/>
                  </a:lnTo>
                  <a:lnTo>
                    <a:pt x="637" y="656"/>
                  </a:lnTo>
                  <a:lnTo>
                    <a:pt x="651" y="642"/>
                  </a:lnTo>
                  <a:lnTo>
                    <a:pt x="664" y="627"/>
                  </a:lnTo>
                  <a:lnTo>
                    <a:pt x="676" y="611"/>
                  </a:lnTo>
                  <a:lnTo>
                    <a:pt x="687" y="594"/>
                  </a:lnTo>
                  <a:lnTo>
                    <a:pt x="696" y="577"/>
                  </a:lnTo>
                  <a:lnTo>
                    <a:pt x="704" y="559"/>
                  </a:lnTo>
                  <a:lnTo>
                    <a:pt x="711" y="540"/>
                  </a:lnTo>
                  <a:lnTo>
                    <a:pt x="716" y="520"/>
                  </a:lnTo>
                  <a:lnTo>
                    <a:pt x="720" y="500"/>
                  </a:lnTo>
                  <a:lnTo>
                    <a:pt x="722" y="479"/>
                  </a:lnTo>
                  <a:lnTo>
                    <a:pt x="723" y="458"/>
                  </a:lnTo>
                  <a:lnTo>
                    <a:pt x="722" y="437"/>
                  </a:lnTo>
                  <a:lnTo>
                    <a:pt x="720" y="417"/>
                  </a:lnTo>
                  <a:lnTo>
                    <a:pt x="716" y="397"/>
                  </a:lnTo>
                  <a:lnTo>
                    <a:pt x="711" y="377"/>
                  </a:lnTo>
                  <a:lnTo>
                    <a:pt x="704" y="358"/>
                  </a:lnTo>
                  <a:lnTo>
                    <a:pt x="696" y="340"/>
                  </a:lnTo>
                  <a:lnTo>
                    <a:pt x="687" y="322"/>
                  </a:lnTo>
                  <a:lnTo>
                    <a:pt x="676" y="306"/>
                  </a:lnTo>
                  <a:lnTo>
                    <a:pt x="664" y="290"/>
                  </a:lnTo>
                  <a:lnTo>
                    <a:pt x="651" y="275"/>
                  </a:lnTo>
                  <a:lnTo>
                    <a:pt x="637" y="261"/>
                  </a:lnTo>
                  <a:lnTo>
                    <a:pt x="622" y="248"/>
                  </a:lnTo>
                  <a:lnTo>
                    <a:pt x="607" y="237"/>
                  </a:lnTo>
                  <a:lnTo>
                    <a:pt x="590" y="226"/>
                  </a:lnTo>
                  <a:lnTo>
                    <a:pt x="573" y="217"/>
                  </a:lnTo>
                  <a:lnTo>
                    <a:pt x="554" y="208"/>
                  </a:lnTo>
                  <a:lnTo>
                    <a:pt x="535" y="202"/>
                  </a:lnTo>
                  <a:lnTo>
                    <a:pt x="516" y="196"/>
                  </a:lnTo>
                  <a:lnTo>
                    <a:pt x="496" y="192"/>
                  </a:lnTo>
                  <a:lnTo>
                    <a:pt x="476" y="190"/>
                  </a:lnTo>
                  <a:lnTo>
                    <a:pt x="455" y="189"/>
                  </a:lnTo>
                  <a:close/>
                  <a:moveTo>
                    <a:pt x="351" y="0"/>
                  </a:moveTo>
                  <a:lnTo>
                    <a:pt x="558" y="0"/>
                  </a:lnTo>
                  <a:lnTo>
                    <a:pt x="566" y="1"/>
                  </a:lnTo>
                  <a:lnTo>
                    <a:pt x="575" y="3"/>
                  </a:lnTo>
                  <a:lnTo>
                    <a:pt x="583" y="7"/>
                  </a:lnTo>
                  <a:lnTo>
                    <a:pt x="589" y="12"/>
                  </a:lnTo>
                  <a:lnTo>
                    <a:pt x="595" y="18"/>
                  </a:lnTo>
                  <a:lnTo>
                    <a:pt x="600" y="25"/>
                  </a:lnTo>
                  <a:lnTo>
                    <a:pt x="604" y="32"/>
                  </a:lnTo>
                  <a:lnTo>
                    <a:pt x="606" y="41"/>
                  </a:lnTo>
                  <a:lnTo>
                    <a:pt x="607" y="50"/>
                  </a:lnTo>
                  <a:lnTo>
                    <a:pt x="607" y="112"/>
                  </a:lnTo>
                  <a:lnTo>
                    <a:pt x="626" y="121"/>
                  </a:lnTo>
                  <a:lnTo>
                    <a:pt x="644" y="130"/>
                  </a:lnTo>
                  <a:lnTo>
                    <a:pt x="661" y="141"/>
                  </a:lnTo>
                  <a:lnTo>
                    <a:pt x="678" y="153"/>
                  </a:lnTo>
                  <a:lnTo>
                    <a:pt x="731" y="122"/>
                  </a:lnTo>
                  <a:lnTo>
                    <a:pt x="739" y="118"/>
                  </a:lnTo>
                  <a:lnTo>
                    <a:pt x="748" y="116"/>
                  </a:lnTo>
                  <a:lnTo>
                    <a:pt x="756" y="115"/>
                  </a:lnTo>
                  <a:lnTo>
                    <a:pt x="764" y="115"/>
                  </a:lnTo>
                  <a:lnTo>
                    <a:pt x="771" y="117"/>
                  </a:lnTo>
                  <a:lnTo>
                    <a:pt x="777" y="120"/>
                  </a:lnTo>
                  <a:lnTo>
                    <a:pt x="784" y="123"/>
                  </a:lnTo>
                  <a:lnTo>
                    <a:pt x="790" y="128"/>
                  </a:lnTo>
                  <a:lnTo>
                    <a:pt x="795" y="134"/>
                  </a:lnTo>
                  <a:lnTo>
                    <a:pt x="799" y="140"/>
                  </a:lnTo>
                  <a:lnTo>
                    <a:pt x="902" y="319"/>
                  </a:lnTo>
                  <a:lnTo>
                    <a:pt x="905" y="326"/>
                  </a:lnTo>
                  <a:lnTo>
                    <a:pt x="907" y="333"/>
                  </a:lnTo>
                  <a:lnTo>
                    <a:pt x="909" y="341"/>
                  </a:lnTo>
                  <a:lnTo>
                    <a:pt x="908" y="349"/>
                  </a:lnTo>
                  <a:lnTo>
                    <a:pt x="907" y="357"/>
                  </a:lnTo>
                  <a:lnTo>
                    <a:pt x="904" y="364"/>
                  </a:lnTo>
                  <a:lnTo>
                    <a:pt x="901" y="371"/>
                  </a:lnTo>
                  <a:lnTo>
                    <a:pt x="896" y="377"/>
                  </a:lnTo>
                  <a:lnTo>
                    <a:pt x="890" y="382"/>
                  </a:lnTo>
                  <a:lnTo>
                    <a:pt x="884" y="387"/>
                  </a:lnTo>
                  <a:lnTo>
                    <a:pt x="830" y="418"/>
                  </a:lnTo>
                  <a:lnTo>
                    <a:pt x="832" y="438"/>
                  </a:lnTo>
                  <a:lnTo>
                    <a:pt x="833" y="458"/>
                  </a:lnTo>
                  <a:lnTo>
                    <a:pt x="832" y="479"/>
                  </a:lnTo>
                  <a:lnTo>
                    <a:pt x="830" y="499"/>
                  </a:lnTo>
                  <a:lnTo>
                    <a:pt x="884" y="531"/>
                  </a:lnTo>
                  <a:lnTo>
                    <a:pt x="890" y="535"/>
                  </a:lnTo>
                  <a:lnTo>
                    <a:pt x="896" y="540"/>
                  </a:lnTo>
                  <a:lnTo>
                    <a:pt x="901" y="546"/>
                  </a:lnTo>
                  <a:lnTo>
                    <a:pt x="904" y="553"/>
                  </a:lnTo>
                  <a:lnTo>
                    <a:pt x="907" y="561"/>
                  </a:lnTo>
                  <a:lnTo>
                    <a:pt x="908" y="568"/>
                  </a:lnTo>
                  <a:lnTo>
                    <a:pt x="909" y="576"/>
                  </a:lnTo>
                  <a:lnTo>
                    <a:pt x="907" y="584"/>
                  </a:lnTo>
                  <a:lnTo>
                    <a:pt x="905" y="591"/>
                  </a:lnTo>
                  <a:lnTo>
                    <a:pt x="902" y="598"/>
                  </a:lnTo>
                  <a:lnTo>
                    <a:pt x="799" y="777"/>
                  </a:lnTo>
                  <a:lnTo>
                    <a:pt x="795" y="783"/>
                  </a:lnTo>
                  <a:lnTo>
                    <a:pt x="790" y="789"/>
                  </a:lnTo>
                  <a:lnTo>
                    <a:pt x="784" y="794"/>
                  </a:lnTo>
                  <a:lnTo>
                    <a:pt x="777" y="797"/>
                  </a:lnTo>
                  <a:lnTo>
                    <a:pt x="771" y="800"/>
                  </a:lnTo>
                  <a:lnTo>
                    <a:pt x="764" y="802"/>
                  </a:lnTo>
                  <a:lnTo>
                    <a:pt x="756" y="802"/>
                  </a:lnTo>
                  <a:lnTo>
                    <a:pt x="748" y="801"/>
                  </a:lnTo>
                  <a:lnTo>
                    <a:pt x="739" y="799"/>
                  </a:lnTo>
                  <a:lnTo>
                    <a:pt x="731" y="796"/>
                  </a:lnTo>
                  <a:lnTo>
                    <a:pt x="678" y="765"/>
                  </a:lnTo>
                  <a:lnTo>
                    <a:pt x="661" y="776"/>
                  </a:lnTo>
                  <a:lnTo>
                    <a:pt x="644" y="787"/>
                  </a:lnTo>
                  <a:lnTo>
                    <a:pt x="626" y="796"/>
                  </a:lnTo>
                  <a:lnTo>
                    <a:pt x="607" y="805"/>
                  </a:lnTo>
                  <a:lnTo>
                    <a:pt x="607" y="867"/>
                  </a:lnTo>
                  <a:lnTo>
                    <a:pt x="606" y="876"/>
                  </a:lnTo>
                  <a:lnTo>
                    <a:pt x="604" y="885"/>
                  </a:lnTo>
                  <a:lnTo>
                    <a:pt x="600" y="892"/>
                  </a:lnTo>
                  <a:lnTo>
                    <a:pt x="595" y="899"/>
                  </a:lnTo>
                  <a:lnTo>
                    <a:pt x="589" y="905"/>
                  </a:lnTo>
                  <a:lnTo>
                    <a:pt x="583" y="910"/>
                  </a:lnTo>
                  <a:lnTo>
                    <a:pt x="575" y="914"/>
                  </a:lnTo>
                  <a:lnTo>
                    <a:pt x="566" y="916"/>
                  </a:lnTo>
                  <a:lnTo>
                    <a:pt x="558" y="917"/>
                  </a:lnTo>
                  <a:lnTo>
                    <a:pt x="351" y="917"/>
                  </a:lnTo>
                  <a:lnTo>
                    <a:pt x="344" y="917"/>
                  </a:lnTo>
                  <a:lnTo>
                    <a:pt x="336" y="915"/>
                  </a:lnTo>
                  <a:lnTo>
                    <a:pt x="329" y="912"/>
                  </a:lnTo>
                  <a:lnTo>
                    <a:pt x="322" y="908"/>
                  </a:lnTo>
                  <a:lnTo>
                    <a:pt x="316" y="903"/>
                  </a:lnTo>
                  <a:lnTo>
                    <a:pt x="311" y="897"/>
                  </a:lnTo>
                  <a:lnTo>
                    <a:pt x="307" y="890"/>
                  </a:lnTo>
                  <a:lnTo>
                    <a:pt x="304" y="883"/>
                  </a:lnTo>
                  <a:lnTo>
                    <a:pt x="302" y="875"/>
                  </a:lnTo>
                  <a:lnTo>
                    <a:pt x="302" y="867"/>
                  </a:lnTo>
                  <a:lnTo>
                    <a:pt x="302" y="805"/>
                  </a:lnTo>
                  <a:lnTo>
                    <a:pt x="283" y="796"/>
                  </a:lnTo>
                  <a:lnTo>
                    <a:pt x="265" y="787"/>
                  </a:lnTo>
                  <a:lnTo>
                    <a:pt x="248" y="776"/>
                  </a:lnTo>
                  <a:lnTo>
                    <a:pt x="231" y="765"/>
                  </a:lnTo>
                  <a:lnTo>
                    <a:pt x="178" y="796"/>
                  </a:lnTo>
                  <a:lnTo>
                    <a:pt x="170" y="799"/>
                  </a:lnTo>
                  <a:lnTo>
                    <a:pt x="161" y="801"/>
                  </a:lnTo>
                  <a:lnTo>
                    <a:pt x="153" y="802"/>
                  </a:lnTo>
                  <a:lnTo>
                    <a:pt x="145" y="802"/>
                  </a:lnTo>
                  <a:lnTo>
                    <a:pt x="138" y="800"/>
                  </a:lnTo>
                  <a:lnTo>
                    <a:pt x="131" y="797"/>
                  </a:lnTo>
                  <a:lnTo>
                    <a:pt x="125" y="794"/>
                  </a:lnTo>
                  <a:lnTo>
                    <a:pt x="119" y="789"/>
                  </a:lnTo>
                  <a:lnTo>
                    <a:pt x="114" y="783"/>
                  </a:lnTo>
                  <a:lnTo>
                    <a:pt x="110" y="777"/>
                  </a:lnTo>
                  <a:lnTo>
                    <a:pt x="7" y="598"/>
                  </a:lnTo>
                  <a:lnTo>
                    <a:pt x="3" y="591"/>
                  </a:lnTo>
                  <a:lnTo>
                    <a:pt x="1" y="584"/>
                  </a:lnTo>
                  <a:lnTo>
                    <a:pt x="0" y="576"/>
                  </a:lnTo>
                  <a:lnTo>
                    <a:pt x="0" y="568"/>
                  </a:lnTo>
                  <a:lnTo>
                    <a:pt x="2" y="561"/>
                  </a:lnTo>
                  <a:lnTo>
                    <a:pt x="4" y="553"/>
                  </a:lnTo>
                  <a:lnTo>
                    <a:pt x="8" y="546"/>
                  </a:lnTo>
                  <a:lnTo>
                    <a:pt x="13" y="540"/>
                  </a:lnTo>
                  <a:lnTo>
                    <a:pt x="18" y="535"/>
                  </a:lnTo>
                  <a:lnTo>
                    <a:pt x="25" y="531"/>
                  </a:lnTo>
                  <a:lnTo>
                    <a:pt x="78" y="499"/>
                  </a:lnTo>
                  <a:lnTo>
                    <a:pt x="77" y="479"/>
                  </a:lnTo>
                  <a:lnTo>
                    <a:pt x="76" y="458"/>
                  </a:lnTo>
                  <a:lnTo>
                    <a:pt x="77" y="438"/>
                  </a:lnTo>
                  <a:lnTo>
                    <a:pt x="78" y="418"/>
                  </a:lnTo>
                  <a:lnTo>
                    <a:pt x="25" y="387"/>
                  </a:lnTo>
                  <a:lnTo>
                    <a:pt x="18" y="382"/>
                  </a:lnTo>
                  <a:lnTo>
                    <a:pt x="13" y="377"/>
                  </a:lnTo>
                  <a:lnTo>
                    <a:pt x="8" y="371"/>
                  </a:lnTo>
                  <a:lnTo>
                    <a:pt x="4" y="364"/>
                  </a:lnTo>
                  <a:lnTo>
                    <a:pt x="2" y="357"/>
                  </a:lnTo>
                  <a:lnTo>
                    <a:pt x="0" y="349"/>
                  </a:lnTo>
                  <a:lnTo>
                    <a:pt x="0" y="341"/>
                  </a:lnTo>
                  <a:lnTo>
                    <a:pt x="1" y="333"/>
                  </a:lnTo>
                  <a:lnTo>
                    <a:pt x="3" y="326"/>
                  </a:lnTo>
                  <a:lnTo>
                    <a:pt x="7" y="319"/>
                  </a:lnTo>
                  <a:lnTo>
                    <a:pt x="110" y="140"/>
                  </a:lnTo>
                  <a:lnTo>
                    <a:pt x="114" y="134"/>
                  </a:lnTo>
                  <a:lnTo>
                    <a:pt x="119" y="128"/>
                  </a:lnTo>
                  <a:lnTo>
                    <a:pt x="125" y="123"/>
                  </a:lnTo>
                  <a:lnTo>
                    <a:pt x="131" y="120"/>
                  </a:lnTo>
                  <a:lnTo>
                    <a:pt x="138" y="117"/>
                  </a:lnTo>
                  <a:lnTo>
                    <a:pt x="145" y="115"/>
                  </a:lnTo>
                  <a:lnTo>
                    <a:pt x="153" y="115"/>
                  </a:lnTo>
                  <a:lnTo>
                    <a:pt x="161" y="116"/>
                  </a:lnTo>
                  <a:lnTo>
                    <a:pt x="170" y="118"/>
                  </a:lnTo>
                  <a:lnTo>
                    <a:pt x="178" y="122"/>
                  </a:lnTo>
                  <a:lnTo>
                    <a:pt x="231" y="153"/>
                  </a:lnTo>
                  <a:lnTo>
                    <a:pt x="248" y="141"/>
                  </a:lnTo>
                  <a:lnTo>
                    <a:pt x="265" y="130"/>
                  </a:lnTo>
                  <a:lnTo>
                    <a:pt x="283" y="121"/>
                  </a:lnTo>
                  <a:lnTo>
                    <a:pt x="302" y="112"/>
                  </a:lnTo>
                  <a:lnTo>
                    <a:pt x="302" y="50"/>
                  </a:lnTo>
                  <a:lnTo>
                    <a:pt x="303" y="41"/>
                  </a:lnTo>
                  <a:lnTo>
                    <a:pt x="305" y="32"/>
                  </a:lnTo>
                  <a:lnTo>
                    <a:pt x="308" y="25"/>
                  </a:lnTo>
                  <a:lnTo>
                    <a:pt x="313" y="18"/>
                  </a:lnTo>
                  <a:lnTo>
                    <a:pt x="319" y="12"/>
                  </a:lnTo>
                  <a:lnTo>
                    <a:pt x="326" y="7"/>
                  </a:lnTo>
                  <a:lnTo>
                    <a:pt x="334" y="3"/>
                  </a:lnTo>
                  <a:lnTo>
                    <a:pt x="343" y="1"/>
                  </a:lnTo>
                  <a:lnTo>
                    <a:pt x="35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i="1" dirty="0">
                <a:solidFill>
                  <a:srgbClr val="FF0066"/>
                </a:solidFill>
                <a:latin typeface="Calibri Light" panose="020F0302020204030204" pitchFamily="34" charset="0"/>
              </a:endParaRPr>
            </a:p>
          </p:txBody>
        </p:sp>
        <p:sp>
          <p:nvSpPr>
            <p:cNvPr id="62" name="Freeform 7"/>
            <p:cNvSpPr>
              <a:spLocks noEditPoints="1"/>
            </p:cNvSpPr>
            <p:nvPr/>
          </p:nvSpPr>
          <p:spPr bwMode="auto">
            <a:xfrm>
              <a:off x="5683999" y="3083915"/>
              <a:ext cx="168922" cy="234823"/>
            </a:xfrm>
            <a:custGeom>
              <a:avLst/>
              <a:gdLst/>
              <a:ahLst/>
              <a:cxnLst>
                <a:cxn ang="0">
                  <a:pos x="189" y="594"/>
                </a:cxn>
                <a:cxn ang="0">
                  <a:pos x="179" y="602"/>
                </a:cxn>
                <a:cxn ang="0">
                  <a:pos x="174" y="614"/>
                </a:cxn>
                <a:cxn ang="0">
                  <a:pos x="178" y="626"/>
                </a:cxn>
                <a:cxn ang="0">
                  <a:pos x="188" y="633"/>
                </a:cxn>
                <a:cxn ang="0">
                  <a:pos x="201" y="633"/>
                </a:cxn>
                <a:cxn ang="0">
                  <a:pos x="211" y="626"/>
                </a:cxn>
                <a:cxn ang="0">
                  <a:pos x="215" y="614"/>
                </a:cxn>
                <a:cxn ang="0">
                  <a:pos x="211" y="603"/>
                </a:cxn>
                <a:cxn ang="0">
                  <a:pos x="201" y="595"/>
                </a:cxn>
                <a:cxn ang="0">
                  <a:pos x="194" y="71"/>
                </a:cxn>
                <a:cxn ang="0">
                  <a:pos x="61" y="72"/>
                </a:cxn>
                <a:cxn ang="0">
                  <a:pos x="47" y="75"/>
                </a:cxn>
                <a:cxn ang="0">
                  <a:pos x="41" y="84"/>
                </a:cxn>
                <a:cxn ang="0">
                  <a:pos x="40" y="103"/>
                </a:cxn>
                <a:cxn ang="0">
                  <a:pos x="40" y="552"/>
                </a:cxn>
                <a:cxn ang="0">
                  <a:pos x="44" y="564"/>
                </a:cxn>
                <a:cxn ang="0">
                  <a:pos x="53" y="570"/>
                </a:cxn>
                <a:cxn ang="0">
                  <a:pos x="69" y="571"/>
                </a:cxn>
                <a:cxn ang="0">
                  <a:pos x="320" y="571"/>
                </a:cxn>
                <a:cxn ang="0">
                  <a:pos x="336" y="570"/>
                </a:cxn>
                <a:cxn ang="0">
                  <a:pos x="345" y="564"/>
                </a:cxn>
                <a:cxn ang="0">
                  <a:pos x="348" y="552"/>
                </a:cxn>
                <a:cxn ang="0">
                  <a:pos x="349" y="102"/>
                </a:cxn>
                <a:cxn ang="0">
                  <a:pos x="347" y="84"/>
                </a:cxn>
                <a:cxn ang="0">
                  <a:pos x="341" y="75"/>
                </a:cxn>
                <a:cxn ang="0">
                  <a:pos x="328" y="72"/>
                </a:cxn>
                <a:cxn ang="0">
                  <a:pos x="194" y="71"/>
                </a:cxn>
                <a:cxn ang="0">
                  <a:pos x="172" y="37"/>
                </a:cxn>
                <a:cxn ang="0">
                  <a:pos x="168" y="46"/>
                </a:cxn>
                <a:cxn ang="0">
                  <a:pos x="189" y="49"/>
                </a:cxn>
                <a:cxn ang="0">
                  <a:pos x="221" y="49"/>
                </a:cxn>
                <a:cxn ang="0">
                  <a:pos x="228" y="46"/>
                </a:cxn>
                <a:cxn ang="0">
                  <a:pos x="231" y="41"/>
                </a:cxn>
                <a:cxn ang="0">
                  <a:pos x="230" y="36"/>
                </a:cxn>
                <a:cxn ang="0">
                  <a:pos x="201" y="35"/>
                </a:cxn>
                <a:cxn ang="0">
                  <a:pos x="44" y="0"/>
                </a:cxn>
                <a:cxn ang="0">
                  <a:pos x="357" y="1"/>
                </a:cxn>
                <a:cxn ang="0">
                  <a:pos x="375" y="7"/>
                </a:cxn>
                <a:cxn ang="0">
                  <a:pos x="385" y="21"/>
                </a:cxn>
                <a:cxn ang="0">
                  <a:pos x="388" y="44"/>
                </a:cxn>
                <a:cxn ang="0">
                  <a:pos x="388" y="627"/>
                </a:cxn>
                <a:cxn ang="0">
                  <a:pos x="383" y="645"/>
                </a:cxn>
                <a:cxn ang="0">
                  <a:pos x="372" y="656"/>
                </a:cxn>
                <a:cxn ang="0">
                  <a:pos x="355" y="661"/>
                </a:cxn>
                <a:cxn ang="0">
                  <a:pos x="45" y="661"/>
                </a:cxn>
                <a:cxn ang="0">
                  <a:pos x="24" y="659"/>
                </a:cxn>
                <a:cxn ang="0">
                  <a:pos x="10" y="651"/>
                </a:cxn>
                <a:cxn ang="0">
                  <a:pos x="3" y="637"/>
                </a:cxn>
                <a:cxn ang="0">
                  <a:pos x="0" y="616"/>
                </a:cxn>
                <a:cxn ang="0">
                  <a:pos x="1" y="31"/>
                </a:cxn>
                <a:cxn ang="0">
                  <a:pos x="8" y="13"/>
                </a:cxn>
                <a:cxn ang="0">
                  <a:pos x="22" y="3"/>
                </a:cxn>
                <a:cxn ang="0">
                  <a:pos x="44" y="0"/>
                </a:cxn>
              </a:cxnLst>
              <a:rect l="0" t="0" r="r" b="b"/>
              <a:pathLst>
                <a:path w="388" h="661">
                  <a:moveTo>
                    <a:pt x="195" y="594"/>
                  </a:moveTo>
                  <a:lnTo>
                    <a:pt x="189" y="594"/>
                  </a:lnTo>
                  <a:lnTo>
                    <a:pt x="183" y="597"/>
                  </a:lnTo>
                  <a:lnTo>
                    <a:pt x="179" y="602"/>
                  </a:lnTo>
                  <a:lnTo>
                    <a:pt x="175" y="607"/>
                  </a:lnTo>
                  <a:lnTo>
                    <a:pt x="174" y="614"/>
                  </a:lnTo>
                  <a:lnTo>
                    <a:pt x="175" y="620"/>
                  </a:lnTo>
                  <a:lnTo>
                    <a:pt x="178" y="626"/>
                  </a:lnTo>
                  <a:lnTo>
                    <a:pt x="183" y="630"/>
                  </a:lnTo>
                  <a:lnTo>
                    <a:pt x="188" y="633"/>
                  </a:lnTo>
                  <a:lnTo>
                    <a:pt x="194" y="633"/>
                  </a:lnTo>
                  <a:lnTo>
                    <a:pt x="201" y="633"/>
                  </a:lnTo>
                  <a:lnTo>
                    <a:pt x="206" y="630"/>
                  </a:lnTo>
                  <a:lnTo>
                    <a:pt x="211" y="626"/>
                  </a:lnTo>
                  <a:lnTo>
                    <a:pt x="214" y="620"/>
                  </a:lnTo>
                  <a:lnTo>
                    <a:pt x="215" y="614"/>
                  </a:lnTo>
                  <a:lnTo>
                    <a:pt x="214" y="608"/>
                  </a:lnTo>
                  <a:lnTo>
                    <a:pt x="211" y="603"/>
                  </a:lnTo>
                  <a:lnTo>
                    <a:pt x="207" y="598"/>
                  </a:lnTo>
                  <a:lnTo>
                    <a:pt x="201" y="595"/>
                  </a:lnTo>
                  <a:lnTo>
                    <a:pt x="195" y="594"/>
                  </a:lnTo>
                  <a:close/>
                  <a:moveTo>
                    <a:pt x="194" y="71"/>
                  </a:moveTo>
                  <a:lnTo>
                    <a:pt x="70" y="72"/>
                  </a:lnTo>
                  <a:lnTo>
                    <a:pt x="61" y="72"/>
                  </a:lnTo>
                  <a:lnTo>
                    <a:pt x="53" y="73"/>
                  </a:lnTo>
                  <a:lnTo>
                    <a:pt x="47" y="75"/>
                  </a:lnTo>
                  <a:lnTo>
                    <a:pt x="43" y="79"/>
                  </a:lnTo>
                  <a:lnTo>
                    <a:pt x="41" y="84"/>
                  </a:lnTo>
                  <a:lnTo>
                    <a:pt x="40" y="92"/>
                  </a:lnTo>
                  <a:lnTo>
                    <a:pt x="40" y="103"/>
                  </a:lnTo>
                  <a:lnTo>
                    <a:pt x="40" y="543"/>
                  </a:lnTo>
                  <a:lnTo>
                    <a:pt x="40" y="552"/>
                  </a:lnTo>
                  <a:lnTo>
                    <a:pt x="41" y="559"/>
                  </a:lnTo>
                  <a:lnTo>
                    <a:pt x="44" y="564"/>
                  </a:lnTo>
                  <a:lnTo>
                    <a:pt x="47" y="568"/>
                  </a:lnTo>
                  <a:lnTo>
                    <a:pt x="53" y="570"/>
                  </a:lnTo>
                  <a:lnTo>
                    <a:pt x="60" y="571"/>
                  </a:lnTo>
                  <a:lnTo>
                    <a:pt x="69" y="571"/>
                  </a:lnTo>
                  <a:lnTo>
                    <a:pt x="194" y="572"/>
                  </a:lnTo>
                  <a:lnTo>
                    <a:pt x="320" y="571"/>
                  </a:lnTo>
                  <a:lnTo>
                    <a:pt x="329" y="571"/>
                  </a:lnTo>
                  <a:lnTo>
                    <a:pt x="336" y="570"/>
                  </a:lnTo>
                  <a:lnTo>
                    <a:pt x="342" y="568"/>
                  </a:lnTo>
                  <a:lnTo>
                    <a:pt x="345" y="564"/>
                  </a:lnTo>
                  <a:lnTo>
                    <a:pt x="347" y="559"/>
                  </a:lnTo>
                  <a:lnTo>
                    <a:pt x="348" y="552"/>
                  </a:lnTo>
                  <a:lnTo>
                    <a:pt x="349" y="543"/>
                  </a:lnTo>
                  <a:lnTo>
                    <a:pt x="349" y="102"/>
                  </a:lnTo>
                  <a:lnTo>
                    <a:pt x="348" y="92"/>
                  </a:lnTo>
                  <a:lnTo>
                    <a:pt x="347" y="84"/>
                  </a:lnTo>
                  <a:lnTo>
                    <a:pt x="345" y="79"/>
                  </a:lnTo>
                  <a:lnTo>
                    <a:pt x="341" y="75"/>
                  </a:lnTo>
                  <a:lnTo>
                    <a:pt x="336" y="73"/>
                  </a:lnTo>
                  <a:lnTo>
                    <a:pt x="328" y="72"/>
                  </a:lnTo>
                  <a:lnTo>
                    <a:pt x="318" y="72"/>
                  </a:lnTo>
                  <a:lnTo>
                    <a:pt x="194" y="71"/>
                  </a:lnTo>
                  <a:close/>
                  <a:moveTo>
                    <a:pt x="186" y="35"/>
                  </a:moveTo>
                  <a:lnTo>
                    <a:pt x="172" y="37"/>
                  </a:lnTo>
                  <a:lnTo>
                    <a:pt x="157" y="42"/>
                  </a:lnTo>
                  <a:lnTo>
                    <a:pt x="168" y="46"/>
                  </a:lnTo>
                  <a:lnTo>
                    <a:pt x="178" y="49"/>
                  </a:lnTo>
                  <a:lnTo>
                    <a:pt x="189" y="49"/>
                  </a:lnTo>
                  <a:lnTo>
                    <a:pt x="199" y="49"/>
                  </a:lnTo>
                  <a:lnTo>
                    <a:pt x="221" y="49"/>
                  </a:lnTo>
                  <a:lnTo>
                    <a:pt x="224" y="48"/>
                  </a:lnTo>
                  <a:lnTo>
                    <a:pt x="228" y="46"/>
                  </a:lnTo>
                  <a:lnTo>
                    <a:pt x="232" y="43"/>
                  </a:lnTo>
                  <a:lnTo>
                    <a:pt x="231" y="41"/>
                  </a:lnTo>
                  <a:lnTo>
                    <a:pt x="231" y="39"/>
                  </a:lnTo>
                  <a:lnTo>
                    <a:pt x="230" y="36"/>
                  </a:lnTo>
                  <a:lnTo>
                    <a:pt x="215" y="35"/>
                  </a:lnTo>
                  <a:lnTo>
                    <a:pt x="201" y="35"/>
                  </a:lnTo>
                  <a:lnTo>
                    <a:pt x="186" y="35"/>
                  </a:lnTo>
                  <a:close/>
                  <a:moveTo>
                    <a:pt x="44" y="0"/>
                  </a:moveTo>
                  <a:lnTo>
                    <a:pt x="345" y="0"/>
                  </a:lnTo>
                  <a:lnTo>
                    <a:pt x="357" y="1"/>
                  </a:lnTo>
                  <a:lnTo>
                    <a:pt x="367" y="3"/>
                  </a:lnTo>
                  <a:lnTo>
                    <a:pt x="375" y="7"/>
                  </a:lnTo>
                  <a:lnTo>
                    <a:pt x="381" y="13"/>
                  </a:lnTo>
                  <a:lnTo>
                    <a:pt x="385" y="21"/>
                  </a:lnTo>
                  <a:lnTo>
                    <a:pt x="387" y="31"/>
                  </a:lnTo>
                  <a:lnTo>
                    <a:pt x="388" y="44"/>
                  </a:lnTo>
                  <a:lnTo>
                    <a:pt x="388" y="616"/>
                  </a:lnTo>
                  <a:lnTo>
                    <a:pt x="388" y="627"/>
                  </a:lnTo>
                  <a:lnTo>
                    <a:pt x="386" y="637"/>
                  </a:lnTo>
                  <a:lnTo>
                    <a:pt x="383" y="645"/>
                  </a:lnTo>
                  <a:lnTo>
                    <a:pt x="379" y="651"/>
                  </a:lnTo>
                  <a:lnTo>
                    <a:pt x="372" y="656"/>
                  </a:lnTo>
                  <a:lnTo>
                    <a:pt x="364" y="659"/>
                  </a:lnTo>
                  <a:lnTo>
                    <a:pt x="355" y="661"/>
                  </a:lnTo>
                  <a:lnTo>
                    <a:pt x="344" y="661"/>
                  </a:lnTo>
                  <a:lnTo>
                    <a:pt x="45" y="661"/>
                  </a:lnTo>
                  <a:lnTo>
                    <a:pt x="34" y="661"/>
                  </a:lnTo>
                  <a:lnTo>
                    <a:pt x="24" y="659"/>
                  </a:lnTo>
                  <a:lnTo>
                    <a:pt x="16" y="656"/>
                  </a:lnTo>
                  <a:lnTo>
                    <a:pt x="10" y="651"/>
                  </a:lnTo>
                  <a:lnTo>
                    <a:pt x="6" y="645"/>
                  </a:lnTo>
                  <a:lnTo>
                    <a:pt x="3" y="637"/>
                  </a:lnTo>
                  <a:lnTo>
                    <a:pt x="1" y="627"/>
                  </a:lnTo>
                  <a:lnTo>
                    <a:pt x="0" y="616"/>
                  </a:lnTo>
                  <a:lnTo>
                    <a:pt x="0" y="44"/>
                  </a:lnTo>
                  <a:lnTo>
                    <a:pt x="1" y="31"/>
                  </a:lnTo>
                  <a:lnTo>
                    <a:pt x="3" y="21"/>
                  </a:lnTo>
                  <a:lnTo>
                    <a:pt x="8" y="13"/>
                  </a:lnTo>
                  <a:lnTo>
                    <a:pt x="13" y="7"/>
                  </a:lnTo>
                  <a:lnTo>
                    <a:pt x="22" y="3"/>
                  </a:lnTo>
                  <a:lnTo>
                    <a:pt x="32" y="1"/>
                  </a:lnTo>
                  <a:lnTo>
                    <a:pt x="4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625275">
                <a:defRPr/>
              </a:pPr>
              <a:endParaRPr lang="en-US" sz="3200" dirty="0">
                <a:solidFill>
                  <a:prstClr val="black"/>
                </a:solidFill>
                <a:latin typeface="Calibri"/>
              </a:endParaRPr>
            </a:p>
          </p:txBody>
        </p:sp>
        <p:pic>
          <p:nvPicPr>
            <p:cNvPr id="63" name="Picture 3" descr="C:\Users\verma_sh\Desktop\QA Icons\55df483d476d6bcd3dee2159_Icon-lamp.png"/>
            <p:cNvPicPr>
              <a:picLocks noChangeAspect="1" noChangeArrowheads="1"/>
            </p:cNvPicPr>
            <p:nvPr/>
          </p:nvPicPr>
          <p:blipFill>
            <a:blip r:embed="rId2" cstate="print">
              <a:graysc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409994" y="3493593"/>
              <a:ext cx="324244" cy="324244"/>
            </a:xfrm>
            <a:prstGeom prst="rect">
              <a:avLst/>
            </a:prstGeom>
            <a:noFill/>
          </p:spPr>
        </p:pic>
        <p:pic>
          <p:nvPicPr>
            <p:cNvPr id="64" name="Picture 4" descr="C:\Users\verma_sh\Desktop\QA Icons\icon-solution-cloud-performance-white.png"/>
            <p:cNvPicPr>
              <a:picLocks noChangeAspect="1" noChangeArrowheads="1"/>
            </p:cNvPicPr>
            <p:nvPr/>
          </p:nvPicPr>
          <p:blipFill rotWithShape="1">
            <a:blip r:embed="rId4" cstate="print">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11735" b="11634"/>
            <a:stretch/>
          </p:blipFill>
          <p:spPr bwMode="auto">
            <a:xfrm>
              <a:off x="7109929" y="3076820"/>
              <a:ext cx="338174" cy="259145"/>
            </a:xfrm>
            <a:prstGeom prst="rect">
              <a:avLst/>
            </a:prstGeom>
            <a:noFill/>
          </p:spPr>
        </p:pic>
      </p:grpSp>
      <p:pic>
        <p:nvPicPr>
          <p:cNvPr id="2050" name="Picture 2" descr="C:\Users\verma_sh\Desktop\QA Icons\HTML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95" y="3907473"/>
            <a:ext cx="545587" cy="545587"/>
          </a:xfrm>
          <a:prstGeom prst="rect">
            <a:avLst/>
          </a:prstGeom>
          <a:noFill/>
          <a:extLst>
            <a:ext uri="{909E8E84-426E-40DD-AFC4-6F175D3DCCD1}">
              <a14:hiddenFill xmlns:a14="http://schemas.microsoft.com/office/drawing/2010/main">
                <a:solidFill>
                  <a:srgbClr val="FFFFFF"/>
                </a:solidFill>
              </a14:hiddenFill>
            </a:ext>
          </a:extLst>
        </p:spPr>
      </p:pic>
      <p:sp>
        <p:nvSpPr>
          <p:cNvPr id="65" name="AutoShape 4" descr="Image%20result%20for%20php%20icon%20png"/>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pic>
        <p:nvPicPr>
          <p:cNvPr id="2053" name="Picture 5" descr="C:\Users\verma_sh\Desktop\QA Icons\2000px-PHP-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9880" y="3220876"/>
            <a:ext cx="768577" cy="4150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verma_sh\Desktop\QA Icons\2-2-c++-png-clipar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5901" y="3130002"/>
            <a:ext cx="791407" cy="54679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verma_sh\Desktop\QA Icons\big-logo_400x4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3952" y="3171837"/>
            <a:ext cx="515752" cy="5157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verma_sh\Desktop\QA Icons\58e32bace1998d6e3fee9055_JIRA_logo.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5640" y="4642813"/>
            <a:ext cx="768577" cy="384287"/>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verma_sh\Desktop\QA Icons\jmet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2531" y="6047247"/>
            <a:ext cx="894119" cy="3037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verma_sh\Desktop\QA Icons\smartbear-soapui-color-horizontal-version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81887" y="3951983"/>
            <a:ext cx="1154727" cy="3553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C:\Users\verma_sh\Desktop\QA Icons\Calabash_product_img_753705482_calabash.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1078" y="5305686"/>
            <a:ext cx="947945" cy="4477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verma_sh\Desktop\QA Icons\Appium.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33499" y="5174990"/>
            <a:ext cx="989983" cy="567327"/>
          </a:xfrm>
          <a:prstGeom prst="rect">
            <a:avLst/>
          </a:prstGeom>
          <a:noFill/>
          <a:extLst>
            <a:ext uri="{909E8E84-426E-40DD-AFC4-6F175D3DCCD1}">
              <a14:hiddenFill xmlns:a14="http://schemas.microsoft.com/office/drawing/2010/main">
                <a:solidFill>
                  <a:srgbClr val="FFFFFF"/>
                </a:solidFill>
              </a14:hiddenFill>
            </a:ext>
          </a:extLst>
        </p:spPr>
      </p:pic>
      <p:sp>
        <p:nvSpPr>
          <p:cNvPr id="66" name="AutoShape 16" descr="Image%20result%20for%20vsts%20icon%20png"/>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sp>
        <p:nvSpPr>
          <p:cNvPr id="67" name="AutoShape 18" descr="Image%20result%20for%20vsts%20icon%20png"/>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dirty="0">
              <a:solidFill>
                <a:srgbClr val="000000"/>
              </a:solidFill>
              <a:latin typeface="Calibri"/>
            </a:endParaRPr>
          </a:p>
        </p:txBody>
      </p:sp>
      <p:pic>
        <p:nvPicPr>
          <p:cNvPr id="2067" name="Picture 19" descr="C:\Users\verma_sh\Desktop\QA Icons\Vscod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45736" y="4573355"/>
            <a:ext cx="475557" cy="47555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Users\verma_sh\Desktop\QA Icons\HP_ALM.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76650" y="4573355"/>
            <a:ext cx="1031885" cy="40870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C:\Users\verma_sh\Desktop\QA Icons\logo_NR-fb.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26993" b="32229"/>
          <a:stretch/>
        </p:blipFill>
        <p:spPr bwMode="auto">
          <a:xfrm>
            <a:off x="235829" y="6069627"/>
            <a:ext cx="1103620" cy="30002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Users\verma_sh\Desktop\QA Icons\qt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19588" y="3916581"/>
            <a:ext cx="651243" cy="515536"/>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C:\Users\verma_sh\Desktop\QA Icons\170_course.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5313" b="17509"/>
          <a:stretch/>
        </p:blipFill>
        <p:spPr bwMode="auto">
          <a:xfrm>
            <a:off x="2916661" y="5942462"/>
            <a:ext cx="817700" cy="49668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Users\verma_sh\Desktop\QA Icons\monkeytalk.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1051" t="6937" r="24808"/>
          <a:stretch/>
        </p:blipFill>
        <p:spPr bwMode="auto">
          <a:xfrm>
            <a:off x="3017062" y="5116924"/>
            <a:ext cx="484380" cy="62539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java">
            <a:extLst>
              <a:ext uri="{FF2B5EF4-FFF2-40B4-BE49-F238E27FC236}">
                <a16:creationId xmlns:a16="http://schemas.microsoft.com/office/drawing/2014/main" id="{718BD03D-A1A7-4385-A8CE-986B6C92C8D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36831" y="3133234"/>
            <a:ext cx="433660" cy="794172"/>
          </a:xfrm>
          <a:prstGeom prst="rect">
            <a:avLst/>
          </a:prstGeom>
          <a:noFill/>
          <a:extLst>
            <a:ext uri="{909E8E84-426E-40DD-AFC4-6F175D3DCCD1}">
              <a14:hiddenFill xmlns:a14="http://schemas.microsoft.com/office/drawing/2010/main">
                <a:solidFill>
                  <a:srgbClr val="FFFFFF"/>
                </a:solidFill>
              </a14:hiddenFill>
            </a:ext>
          </a:extLst>
        </p:spPr>
      </p:pic>
      <p:sp>
        <p:nvSpPr>
          <p:cNvPr id="82" name="Slide Number Placeholder 2">
            <a:extLst>
              <a:ext uri="{FF2B5EF4-FFF2-40B4-BE49-F238E27FC236}">
                <a16:creationId xmlns:a16="http://schemas.microsoft.com/office/drawing/2014/main" id="{EBDF99B8-7209-B444-BB05-144F64EA4AD4}"/>
              </a:ext>
            </a:extLst>
          </p:cNvPr>
          <p:cNvSpPr txBox="1">
            <a:spLocks/>
          </p:cNvSpPr>
          <p:nvPr/>
        </p:nvSpPr>
        <p:spPr>
          <a:xfrm>
            <a:off x="11009720" y="6447158"/>
            <a:ext cx="5726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187AF18-6046-45D9-BEFD-ED259AD17538}" type="slidenum">
              <a:rPr lang="en-US" smtClean="0"/>
              <a:pPr>
                <a:defRPr/>
              </a:pPr>
              <a:t>9</a:t>
            </a:fld>
            <a:endParaRPr lang="en-US"/>
          </a:p>
        </p:txBody>
      </p:sp>
    </p:spTree>
    <p:extLst>
      <p:ext uri="{BB962C8B-B14F-4D97-AF65-F5344CB8AC3E}">
        <p14:creationId xmlns:p14="http://schemas.microsoft.com/office/powerpoint/2010/main" val="348184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oriant PPT Template-102016">
  <a:themeElements>
    <a:clrScheme name="Xoriant">
      <a:dk1>
        <a:srgbClr val="000000"/>
      </a:dk1>
      <a:lt1>
        <a:srgbClr val="FFFFFF"/>
      </a:lt1>
      <a:dk2>
        <a:srgbClr val="959AA5"/>
      </a:dk2>
      <a:lt2>
        <a:srgbClr val="44464B"/>
      </a:lt2>
      <a:accent1>
        <a:srgbClr val="15A563"/>
      </a:accent1>
      <a:accent2>
        <a:srgbClr val="049159"/>
      </a:accent2>
      <a:accent3>
        <a:srgbClr val="81C14B"/>
      </a:accent3>
      <a:accent4>
        <a:srgbClr val="17A1CC"/>
      </a:accent4>
      <a:accent5>
        <a:srgbClr val="01BAEF"/>
      </a:accent5>
      <a:accent6>
        <a:srgbClr val="0E678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Xoriant PPT Template-102016">
  <a:themeElements>
    <a:clrScheme name="Xoriant">
      <a:dk1>
        <a:srgbClr val="000000"/>
      </a:dk1>
      <a:lt1>
        <a:srgbClr val="FFFFFF"/>
      </a:lt1>
      <a:dk2>
        <a:srgbClr val="959AA5"/>
      </a:dk2>
      <a:lt2>
        <a:srgbClr val="44464B"/>
      </a:lt2>
      <a:accent1>
        <a:srgbClr val="15A563"/>
      </a:accent1>
      <a:accent2>
        <a:srgbClr val="049159"/>
      </a:accent2>
      <a:accent3>
        <a:srgbClr val="81C14B"/>
      </a:accent3>
      <a:accent4>
        <a:srgbClr val="17A1CC"/>
      </a:accent4>
      <a:accent5>
        <a:srgbClr val="01BAEF"/>
      </a:accent5>
      <a:accent6>
        <a:srgbClr val="0E678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Xoriant PPT Template-102016">
  <a:themeElements>
    <a:clrScheme name="Xoriant">
      <a:dk1>
        <a:srgbClr val="000000"/>
      </a:dk1>
      <a:lt1>
        <a:srgbClr val="FFFFFF"/>
      </a:lt1>
      <a:dk2>
        <a:srgbClr val="959AA5"/>
      </a:dk2>
      <a:lt2>
        <a:srgbClr val="44464B"/>
      </a:lt2>
      <a:accent1>
        <a:srgbClr val="15A563"/>
      </a:accent1>
      <a:accent2>
        <a:srgbClr val="049159"/>
      </a:accent2>
      <a:accent3>
        <a:srgbClr val="81C14B"/>
      </a:accent3>
      <a:accent4>
        <a:srgbClr val="17A1CC"/>
      </a:accent4>
      <a:accent5>
        <a:srgbClr val="01BAEF"/>
      </a:accent5>
      <a:accent6>
        <a:srgbClr val="0E678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53581</TotalTime>
  <Words>9809</Words>
  <Application>Microsoft Macintosh PowerPoint</Application>
  <PresentationFormat>Widescreen</PresentationFormat>
  <Paragraphs>1448</Paragraphs>
  <Slides>87</Slides>
  <Notes>22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87</vt:i4>
      </vt:variant>
    </vt:vector>
  </HeadingPairs>
  <TitlesOfParts>
    <vt:vector size="104" baseType="lpstr">
      <vt:lpstr>Aharoni</vt:lpstr>
      <vt:lpstr>Arial</vt:lpstr>
      <vt:lpstr>Calibri</vt:lpstr>
      <vt:lpstr>Calibri Light</vt:lpstr>
      <vt:lpstr>Century Gothic</vt:lpstr>
      <vt:lpstr>Fira Sans</vt:lpstr>
      <vt:lpstr>Helvetica Neue Condensed</vt:lpstr>
      <vt:lpstr>LucidaGrande</vt:lpstr>
      <vt:lpstr>Poppins</vt:lpstr>
      <vt:lpstr>PT Sans</vt:lpstr>
      <vt:lpstr>Rajdhani</vt:lpstr>
      <vt:lpstr>Times New Roman</vt:lpstr>
      <vt:lpstr>Wingdings</vt:lpstr>
      <vt:lpstr>Wingdings 3</vt:lpstr>
      <vt:lpstr>Xoriant PPT Template-102016</vt:lpstr>
      <vt:lpstr>2_Xoriant PPT Template-102016</vt:lpstr>
      <vt:lpstr>5_Xoriant PPT Template-102016</vt:lpstr>
      <vt:lpstr>ABOUT US</vt:lpstr>
      <vt:lpstr>PowerPoint Presentation</vt:lpstr>
      <vt:lpstr>ideyaLabs Org Chart </vt:lpstr>
      <vt:lpstr>Representative Clients</vt:lpstr>
      <vt:lpstr>ideyaLabs Certifications</vt:lpstr>
      <vt:lpstr>Glassdoor Reviews on ideyaLabs </vt:lpstr>
      <vt:lpstr>Google Reviews on ideyaLabs </vt:lpstr>
      <vt:lpstr>Capabilities  </vt:lpstr>
      <vt:lpstr>QA Practice</vt:lpstr>
      <vt:lpstr>Frontend - UI Development Expertise</vt:lpstr>
      <vt:lpstr>Backend Practice</vt:lpstr>
      <vt:lpstr>Mobility Practice</vt:lpstr>
      <vt:lpstr>Cloud Practice</vt:lpstr>
      <vt:lpstr>PowerPoint Presentation</vt:lpstr>
      <vt:lpstr>PHP Practice</vt:lpstr>
      <vt:lpstr>Special Expertise on PHP Stack</vt:lpstr>
      <vt:lpstr>PHP Service Offerings</vt:lpstr>
      <vt:lpstr>Key Projects Executed on the Back End</vt:lpstr>
      <vt:lpstr>Implementation for CRM</vt:lpstr>
      <vt:lpstr>REST API Implementation for CRM</vt:lpstr>
      <vt:lpstr>Modernization from Legacy Product to Platform</vt:lpstr>
      <vt:lpstr>Bid Generation Process</vt:lpstr>
      <vt:lpstr>Micro services Implementation</vt:lpstr>
      <vt:lpstr>Bidding Management</vt:lpstr>
      <vt:lpstr>Implementation for Gated Community Management</vt:lpstr>
      <vt:lpstr>Gated Community Management Features</vt:lpstr>
      <vt:lpstr>REST API Implementation for GCM</vt:lpstr>
      <vt:lpstr>GC Management</vt:lpstr>
      <vt:lpstr>API Microservices Implementation For Mobile App</vt:lpstr>
      <vt:lpstr>Features:</vt:lpstr>
      <vt:lpstr>Micro services Implementation</vt:lpstr>
      <vt:lpstr>Migration to Laravel 8 </vt:lpstr>
      <vt:lpstr>Features:</vt:lpstr>
      <vt:lpstr>Migrated Architecture of the system </vt:lpstr>
      <vt:lpstr>Service Tax Calculation System </vt:lpstr>
      <vt:lpstr>Features:</vt:lpstr>
      <vt:lpstr>Micro services Implementation</vt:lpstr>
      <vt:lpstr>PowerPoint Presentation</vt:lpstr>
      <vt:lpstr>Backend Practice</vt:lpstr>
      <vt:lpstr>Special Expertise on Backend Stack</vt:lpstr>
      <vt:lpstr>Backend Service Offerings</vt:lpstr>
      <vt:lpstr>Key Projects Executed on the Back End</vt:lpstr>
      <vt:lpstr>Microservices Implementation for Desk Support System </vt:lpstr>
      <vt:lpstr>Microservices Implementation for Arbitrage Desk Support System</vt:lpstr>
      <vt:lpstr>Microservices Implementation for Desk Support System</vt:lpstr>
      <vt:lpstr>Integrated Patient Access Solution (iPAS)</vt:lpstr>
      <vt:lpstr>Integrated Patient Access (iPAS) Solution</vt:lpstr>
      <vt:lpstr>PowerPoint Presentation</vt:lpstr>
      <vt:lpstr>PowerPoint Presentation</vt:lpstr>
      <vt:lpstr>UI Development Expertise</vt:lpstr>
      <vt:lpstr>Process</vt:lpstr>
      <vt:lpstr>How We Work</vt:lpstr>
      <vt:lpstr>PowerPoint Presentation</vt:lpstr>
      <vt:lpstr>PowerPoint Presentation</vt:lpstr>
      <vt:lpstr>PowerPoint Presentation</vt:lpstr>
      <vt:lpstr>Cloud Practice</vt:lpstr>
      <vt:lpstr>Cloud Services   </vt:lpstr>
      <vt:lpstr>AWS Expertise &amp; Key Services</vt:lpstr>
      <vt:lpstr>Modernization from Legacy Product to Platform </vt:lpstr>
      <vt:lpstr>Modernization from Legacy Product to Platform</vt:lpstr>
      <vt:lpstr>Bilateral Netting Solution Migration from Hosted to AWS Cloud</vt:lpstr>
      <vt:lpstr>PowerPoint Presentation</vt:lpstr>
      <vt:lpstr>Mobility Practice</vt:lpstr>
      <vt:lpstr>Our Mobility Focus</vt:lpstr>
      <vt:lpstr>iOS and Android Development Services</vt:lpstr>
      <vt:lpstr>PowerPoint Presentation</vt:lpstr>
      <vt:lpstr>PowerPoint Presentation</vt:lpstr>
      <vt:lpstr>PowerPoint Presentation</vt:lpstr>
      <vt:lpstr>PowerPoint Presentation</vt:lpstr>
      <vt:lpstr>PowerPoint Presentation</vt:lpstr>
      <vt:lpstr>QA Practice</vt:lpstr>
      <vt:lpstr>QA Focus</vt:lpstr>
      <vt:lpstr>Digital Transformation - &gt; Automated testing</vt:lpstr>
      <vt:lpstr>ideyaLabs Test Automation Ecosystem</vt:lpstr>
      <vt:lpstr>ideyaLabs Automation Journey</vt:lpstr>
      <vt:lpstr>Rapid Automation Cycle</vt:lpstr>
      <vt:lpstr>Business Benefits </vt:lpstr>
      <vt:lpstr>Automation-i360 in Cloud Applications</vt:lpstr>
      <vt:lpstr>Testing Services for Personal Finance Application</vt:lpstr>
      <vt:lpstr>QA of Mortgage Products </vt:lpstr>
      <vt:lpstr>Automation Testing of Mobile Application</vt:lpstr>
      <vt:lpstr>ideyaLabs Test Automation Framework: iL-TAF</vt:lpstr>
      <vt:lpstr>Mobile Application Testing</vt:lpstr>
      <vt:lpstr>Mobile Automation Testing</vt:lpstr>
      <vt:lpstr>Testing Services for Personal Finance Application</vt:lpstr>
      <vt:lpstr>QA for On Demand File Storage Provider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Xoriant corporate overview</dc:title>
  <dc:creator>Ankit Batra</dc:creator>
  <cp:lastModifiedBy>Prasad S</cp:lastModifiedBy>
  <cp:revision>125</cp:revision>
  <dcterms:created xsi:type="dcterms:W3CDTF">2020-04-28T10:54:51Z</dcterms:created>
  <dcterms:modified xsi:type="dcterms:W3CDTF">2022-05-24T00:47:43Z</dcterms:modified>
</cp:coreProperties>
</file>